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337" r:id="rId3"/>
    <p:sldId id="258" r:id="rId4"/>
    <p:sldId id="264" r:id="rId5"/>
    <p:sldId id="259" r:id="rId6"/>
    <p:sldId id="263" r:id="rId7"/>
    <p:sldId id="262" r:id="rId8"/>
    <p:sldId id="261" r:id="rId9"/>
    <p:sldId id="265" r:id="rId10"/>
    <p:sldId id="338" r:id="rId11"/>
    <p:sldId id="2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56471" autoAdjust="0"/>
  </p:normalViewPr>
  <p:slideViewPr>
    <p:cSldViewPr snapToGrid="0">
      <p:cViewPr varScale="1">
        <p:scale>
          <a:sx n="50" d="100"/>
          <a:sy n="50" d="100"/>
        </p:scale>
        <p:origin x="1695" y="18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5973B-3393-4241-9E2A-EA825D89487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B3B7B-2C84-41A2-9964-1FEF896127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5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After completing this lesson, students should be able to:</a:t>
            </a:r>
          </a:p>
          <a:p>
            <a:r>
              <a:rPr lang="en-US" b="1" dirty="0"/>
              <a:t>Define scarcity</a:t>
            </a:r>
            <a:r>
              <a:rPr lang="en-US" dirty="0"/>
              <a:t> as the condition that results from limited resources and unlimited wants.</a:t>
            </a:r>
          </a:p>
          <a:p>
            <a:r>
              <a:rPr lang="en-US" b="1" dirty="0"/>
              <a:t>Explain why scarcity exists</a:t>
            </a:r>
            <a:r>
              <a:rPr lang="en-US" dirty="0"/>
              <a:t> for all individuals, businesses, and societies.</a:t>
            </a:r>
          </a:p>
          <a:p>
            <a:r>
              <a:rPr lang="en-US" b="1" dirty="0"/>
              <a:t>Identify characteristics of scarce and non-scarce items</a:t>
            </a:r>
            <a:r>
              <a:rPr lang="en-US" dirty="0"/>
              <a:t>, including the presence or absence of opportunity cost and positive price.</a:t>
            </a:r>
          </a:p>
          <a:p>
            <a:r>
              <a:rPr lang="en-US" b="1" dirty="0"/>
              <a:t>Describe the four factors of production (land, labor, capital, and entrepreneurship)</a:t>
            </a:r>
            <a:r>
              <a:rPr lang="en-US" dirty="0"/>
              <a:t> and explain how their scarcity leads to the scarcity of goods and services.</a:t>
            </a:r>
          </a:p>
          <a:p>
            <a:r>
              <a:rPr lang="en-US" b="1" dirty="0"/>
              <a:t>Illustrate trade-offs</a:t>
            </a:r>
            <a:r>
              <a:rPr lang="en-US" dirty="0"/>
              <a:t> faced by individuals, businesses, and governments when allocating scarce resources.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Differentiate between scarcity and shortage</a:t>
            </a:r>
            <a:r>
              <a:rPr lang="en-US" dirty="0"/>
              <a:t>, recognizing that scarcity is permanent while shortages are temporary market conditions.</a:t>
            </a:r>
          </a:p>
          <a:p>
            <a:endParaRPr lang="en-US" dirty="0"/>
          </a:p>
          <a:p>
            <a:r>
              <a:rPr lang="en-US" b="1" dirty="0"/>
              <a:t>Teacher Note:</a:t>
            </a:r>
            <a:br>
              <a:rPr lang="en-US" dirty="0"/>
            </a:br>
            <a:r>
              <a:rPr lang="en-US" dirty="0"/>
              <a:t>This lesson establishes the foundation for the entire AP Economics course. Encourage students to connect these ideas to their everyday experiences - every choice they make (how they spend time or money) is an example of dealing with scarcity.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17AB43-5F34-4619-AB59-2882F5CDE5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8534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should understand that </a:t>
            </a:r>
            <a:r>
              <a:rPr lang="en-US" b="1" dirty="0"/>
              <a:t>scarcity and shortage are not the same concept</a:t>
            </a:r>
            <a:r>
              <a:rPr lang="en-US" dirty="0"/>
              <a:t>, and that scarcity exists permanently while shortages are temporary market conditions.</a:t>
            </a:r>
          </a:p>
          <a:p>
            <a:r>
              <a:rPr lang="en-US" b="1" dirty="0"/>
              <a:t>Key Framing Idea:</a:t>
            </a:r>
          </a:p>
          <a:p>
            <a:r>
              <a:rPr lang="en-US" dirty="0"/>
              <a:t>“Scarcity is about unlimited wants and limited resources - it never goes away.”</a:t>
            </a:r>
            <a:br>
              <a:rPr lang="en-US" dirty="0"/>
            </a:br>
            <a:r>
              <a:rPr lang="en-US" dirty="0"/>
              <a:t> Shortages happen when </a:t>
            </a:r>
            <a:r>
              <a:rPr lang="en-US" b="1" dirty="0"/>
              <a:t>quantity supplied at the current price is not enough to meet demand.</a:t>
            </a:r>
            <a:br>
              <a:rPr lang="en-US" dirty="0"/>
            </a:br>
            <a:r>
              <a:rPr lang="en-US" dirty="0"/>
              <a:t> Prices rise or shelves empty during a shortage, but the underlying scarcity of resources still remains.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</a:p>
          <a:p>
            <a:r>
              <a:rPr lang="en-US" dirty="0"/>
              <a:t>Start by reading the large title:</a:t>
            </a:r>
          </a:p>
          <a:p>
            <a:r>
              <a:rPr lang="en-US" dirty="0"/>
              <a:t>“Scarcity vs. Shortage - Shortage is not the same as scarce.”</a:t>
            </a:r>
          </a:p>
          <a:p>
            <a:r>
              <a:rPr lang="en-US" dirty="0"/>
              <a:t>Clarify scarcity first using the wording on the slide:</a:t>
            </a:r>
          </a:p>
          <a:p>
            <a:r>
              <a:rPr lang="en-US" b="1" dirty="0"/>
              <a:t>Scarcity:</a:t>
            </a:r>
            <a:r>
              <a:rPr lang="en-US" dirty="0"/>
              <a:t> Less available than people desire.</a:t>
            </a:r>
            <a:br>
              <a:rPr lang="en-US" dirty="0"/>
            </a:br>
            <a:r>
              <a:rPr lang="en-US" dirty="0"/>
              <a:t>Explain:</a:t>
            </a:r>
            <a:br>
              <a:rPr lang="en-US" dirty="0"/>
            </a:br>
            <a:r>
              <a:rPr lang="en-US" dirty="0"/>
              <a:t>“Scarcity exists all the time because resources are always limited relative to our wants. That’s true for food, clothes, phones, and almost everything produced.”</a:t>
            </a:r>
          </a:p>
          <a:p>
            <a:r>
              <a:rPr lang="en-US" dirty="0"/>
              <a:t>Tell students scarcity is </a:t>
            </a:r>
            <a:r>
              <a:rPr lang="en-US" i="1" dirty="0"/>
              <a:t>pervasive and permanent</a:t>
            </a:r>
            <a:r>
              <a:rPr lang="en-US" dirty="0"/>
              <a:t> and connects directly to limited resources:</a:t>
            </a:r>
          </a:p>
          <a:p>
            <a:r>
              <a:rPr lang="en-US" dirty="0"/>
              <a:t>“Even if a store is fully stocked, goods are scarce in the economic sense because producing them always requires land, labor, and capital - all of which are limited and scarce.”</a:t>
            </a:r>
          </a:p>
          <a:p>
            <a:r>
              <a:rPr lang="en-US" dirty="0"/>
              <a:t>Shift to the second definition on the slide:</a:t>
            </a:r>
          </a:p>
          <a:p>
            <a:r>
              <a:rPr lang="en-US" b="1" dirty="0"/>
              <a:t>Shortage:</a:t>
            </a:r>
            <a:r>
              <a:rPr lang="en-US" dirty="0"/>
              <a:t> Quantity supplied is less than quantity demanded at the current price.</a:t>
            </a:r>
          </a:p>
          <a:p>
            <a:r>
              <a:rPr lang="en-US" dirty="0"/>
              <a:t>Explain shortages as </a:t>
            </a:r>
            <a:r>
              <a:rPr lang="en-US" b="1" dirty="0"/>
              <a:t>temporary market conditions</a:t>
            </a:r>
            <a:r>
              <a:rPr lang="en-US" dirty="0"/>
              <a:t>:</a:t>
            </a:r>
          </a:p>
          <a:p>
            <a:r>
              <a:rPr lang="en-US" dirty="0"/>
              <a:t>“A shortage happens when the price is too low for how many people want to buy the product - or when producers didn’t make enough.”</a:t>
            </a:r>
          </a:p>
          <a:p>
            <a:r>
              <a:rPr lang="en-US" dirty="0"/>
              <a:t>Use the images of empty shelves as an example:</a:t>
            </a:r>
          </a:p>
          <a:p>
            <a:r>
              <a:rPr lang="en-US" dirty="0"/>
              <a:t>“If there’s a shortage of apples at a store, shelves empty or stores ration the product. That’s because more people want the apples </a:t>
            </a:r>
            <a:r>
              <a:rPr lang="en-US" b="1" dirty="0"/>
              <a:t>at the current price</a:t>
            </a:r>
            <a:r>
              <a:rPr lang="en-US" dirty="0"/>
              <a:t> than the store has available.”</a:t>
            </a:r>
          </a:p>
          <a:p>
            <a:r>
              <a:rPr lang="en-US" dirty="0"/>
              <a:t>Clarify how markets respond to shortages:</a:t>
            </a:r>
          </a:p>
          <a:p>
            <a:r>
              <a:rPr lang="en-US" dirty="0"/>
              <a:t>“With a shortage, prices tend to increase. Higher prices reduce demand and encourage producers to supply more - eventually ending the shortage.”</a:t>
            </a:r>
          </a:p>
          <a:p>
            <a:r>
              <a:rPr lang="en-US" dirty="0"/>
              <a:t>Reinforce the core difference:</a:t>
            </a:r>
          </a:p>
          <a:p>
            <a:r>
              <a:rPr lang="en-US" dirty="0"/>
              <a:t>“Scarcity </a:t>
            </a:r>
            <a:r>
              <a:rPr lang="en-US" b="1" dirty="0"/>
              <a:t>never ends</a:t>
            </a:r>
            <a:r>
              <a:rPr lang="en-US" dirty="0"/>
              <a:t> - shortages </a:t>
            </a:r>
            <a:r>
              <a:rPr lang="en-US" b="1" dirty="0"/>
              <a:t>do end</a:t>
            </a:r>
            <a:r>
              <a:rPr lang="en-US" dirty="0"/>
              <a:t> as prices rise or production increases.”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</a:p>
          <a:p>
            <a:r>
              <a:rPr lang="en-US" dirty="0"/>
              <a:t>Ask:</a:t>
            </a:r>
          </a:p>
          <a:p>
            <a:r>
              <a:rPr lang="en-US" dirty="0"/>
              <a:t>“What products have you seen shortages of in real life? Toilet paper during COVID? Popular holiday toys? Concert tickets?”</a:t>
            </a:r>
          </a:p>
          <a:p>
            <a:r>
              <a:rPr lang="en-US" dirty="0"/>
              <a:t>Follow-up:</a:t>
            </a:r>
          </a:p>
          <a:p>
            <a:r>
              <a:rPr lang="en-US" dirty="0"/>
              <a:t>“Why do shortages often cause prices to rise or stores to limit how much each person can buy?”</a:t>
            </a:r>
          </a:p>
          <a:p>
            <a:r>
              <a:rPr lang="en-US" dirty="0"/>
              <a:t>Then ask:</a:t>
            </a:r>
          </a:p>
          <a:p>
            <a:r>
              <a:rPr lang="en-US" dirty="0"/>
              <a:t>“Can a product be scarce even when shelves are full?”</a:t>
            </a:r>
            <a:br>
              <a:rPr lang="en-US" dirty="0"/>
            </a:br>
            <a:r>
              <a:rPr lang="en-US" dirty="0"/>
              <a:t>Students should answer: </a:t>
            </a:r>
            <a:r>
              <a:rPr lang="en-US" b="1" dirty="0"/>
              <a:t>YES</a:t>
            </a:r>
            <a:r>
              <a:rPr lang="en-US" dirty="0"/>
              <a:t>, because resources are scarce even if the store currently has inventory.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B3B7B-2C84-41A2-9964-1FEF8961272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92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should understand that </a:t>
            </a:r>
            <a:r>
              <a:rPr lang="en-US" b="1" dirty="0"/>
              <a:t>scarcity</a:t>
            </a:r>
            <a:r>
              <a:rPr lang="en-US" dirty="0"/>
              <a:t> is the foundational economic problem - there are </a:t>
            </a:r>
            <a:r>
              <a:rPr lang="en-US" b="1" dirty="0"/>
              <a:t>limited resources</a:t>
            </a:r>
            <a:r>
              <a:rPr lang="en-US" dirty="0"/>
              <a:t> and </a:t>
            </a:r>
            <a:r>
              <a:rPr lang="en-US" b="1" dirty="0"/>
              <a:t>unlimited wants</a:t>
            </a:r>
            <a:r>
              <a:rPr lang="en-US" dirty="0"/>
              <a:t>, and because of this mismatch, choices must be made.</a:t>
            </a:r>
          </a:p>
          <a:p>
            <a:endParaRPr lang="en-US" dirty="0"/>
          </a:p>
          <a:p>
            <a:r>
              <a:rPr lang="en-US" b="1" dirty="0"/>
              <a:t>Key Framing Idea:</a:t>
            </a:r>
          </a:p>
          <a:p>
            <a:r>
              <a:rPr lang="en-US" dirty="0"/>
              <a:t>“Scarcity doesn’t mean something is rare - it simply means there isn’t enough for everyone who wants it.”</a:t>
            </a:r>
          </a:p>
          <a:p>
            <a:r>
              <a:rPr lang="en-US" dirty="0"/>
              <a:t>You can be surrounded by resources and still experience scarcity.</a:t>
            </a:r>
          </a:p>
          <a:p>
            <a:r>
              <a:rPr lang="en-US" dirty="0"/>
              <a:t>Even an item that is very common can be scarce </a:t>
            </a:r>
            <a:r>
              <a:rPr lang="en-US" b="1" dirty="0"/>
              <a:t>if more is wanted than is available</a:t>
            </a:r>
            <a:r>
              <a:rPr lang="en-US" dirty="0"/>
              <a:t>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How to Present the Slide:</a:t>
            </a:r>
          </a:p>
          <a:p>
            <a:r>
              <a:rPr lang="en-US" dirty="0"/>
              <a:t>Start by reading the definition aloud:</a:t>
            </a:r>
          </a:p>
          <a:p>
            <a:r>
              <a:rPr lang="en-US" dirty="0"/>
              <a:t>“Scarcity is the inability of limited resources to satisfy unlimited wants.”</a:t>
            </a:r>
          </a:p>
          <a:p>
            <a:r>
              <a:rPr lang="en-US" dirty="0"/>
              <a:t>Pause and emphasize:</a:t>
            </a:r>
          </a:p>
          <a:p>
            <a:r>
              <a:rPr lang="en-US" dirty="0"/>
              <a:t>Humans have </a:t>
            </a:r>
            <a:r>
              <a:rPr lang="en-US" b="1" dirty="0"/>
              <a:t>infinite wants</a:t>
            </a:r>
            <a:r>
              <a:rPr lang="en-US" dirty="0"/>
              <a:t> - more clothes, more food, more tech, more entertainment, better cars, better homes, more leisure time.</a:t>
            </a:r>
          </a:p>
          <a:p>
            <a:r>
              <a:rPr lang="en-US" dirty="0"/>
              <a:t>Point to the images at the bottom and connect them to scarcity:</a:t>
            </a:r>
          </a:p>
          <a:p>
            <a:r>
              <a:rPr lang="en-US" b="1" dirty="0"/>
              <a:t>Food:</a:t>
            </a:r>
            <a:r>
              <a:rPr lang="en-US" dirty="0"/>
              <a:t> Even in grocery stores filled with food, there is still scarcity because not everyone can have as much food as they want.</a:t>
            </a:r>
          </a:p>
          <a:p>
            <a:r>
              <a:rPr lang="en-US" b="1" dirty="0"/>
              <a:t>Phones:</a:t>
            </a:r>
            <a:r>
              <a:rPr lang="en-US" dirty="0"/>
              <a:t> Students might want the newest iPhone, but not everyone can afford one - </a:t>
            </a:r>
            <a:r>
              <a:rPr lang="en-US" b="1" dirty="0"/>
              <a:t>scarcity</a:t>
            </a:r>
            <a:r>
              <a:rPr lang="en-US" dirty="0"/>
              <a:t>.</a:t>
            </a:r>
          </a:p>
          <a:p>
            <a:r>
              <a:rPr lang="en-US" b="1" dirty="0"/>
              <a:t>Shoes:</a:t>
            </a:r>
            <a:r>
              <a:rPr lang="en-US" dirty="0"/>
              <a:t> There may be thousands of shoes in a store, but more people want certain pairs than stores can provide at a given price.</a:t>
            </a:r>
          </a:p>
          <a:p>
            <a:r>
              <a:rPr lang="en-US" b="1" dirty="0"/>
              <a:t>Cars:</a:t>
            </a:r>
            <a:r>
              <a:rPr lang="en-US" dirty="0"/>
              <a:t> High-end sports cars exist, but limited production and cost mean many people want them but can’t have them - </a:t>
            </a:r>
            <a:r>
              <a:rPr lang="en-US" b="1" dirty="0"/>
              <a:t>scarcity</a:t>
            </a:r>
            <a:r>
              <a:rPr lang="en-US" dirty="0"/>
              <a:t>.</a:t>
            </a:r>
          </a:p>
          <a:p>
            <a:r>
              <a:rPr lang="en-US" dirty="0"/>
              <a:t>Bring the focus back to the definition:</a:t>
            </a:r>
          </a:p>
          <a:p>
            <a:r>
              <a:rPr lang="en-US" dirty="0"/>
              <a:t>“If there is less than is wanted, the item is scarce.”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Engagement Prompts:</a:t>
            </a:r>
          </a:p>
          <a:p>
            <a:r>
              <a:rPr lang="en-US" dirty="0"/>
              <a:t>Ask:</a:t>
            </a:r>
            <a:br>
              <a:rPr lang="en-US" dirty="0"/>
            </a:br>
            <a:r>
              <a:rPr lang="en-US" dirty="0"/>
              <a:t>“Think of something you would love to have more of - time, money, snacks, game consoles, vacation days, etc. Is there as much as you want?”</a:t>
            </a:r>
          </a:p>
          <a:p>
            <a:r>
              <a:rPr lang="en-US" dirty="0"/>
              <a:t>Then ask:</a:t>
            </a:r>
            <a:br>
              <a:rPr lang="en-US" dirty="0"/>
            </a:br>
            <a:r>
              <a:rPr lang="en-US" dirty="0"/>
              <a:t>“So is that item scarce to you? Why?”</a:t>
            </a:r>
          </a:p>
          <a:p>
            <a:r>
              <a:rPr lang="en-US" dirty="0"/>
              <a:t>Follow-up:</a:t>
            </a:r>
            <a:br>
              <a:rPr lang="en-US" dirty="0"/>
            </a:br>
            <a:r>
              <a:rPr lang="en-US" dirty="0"/>
              <a:t>“Even if a store has 500 PS5s, if 1,500 people want them - is that scarce? Yes - because not everyone can get one.”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Transition to Next Slide:</a:t>
            </a:r>
          </a:p>
          <a:p>
            <a:r>
              <a:rPr lang="en-US" dirty="0"/>
              <a:t>“Scarcity is very important in economics. Let find out why.”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B3B7B-2C84-41A2-9964-1FEF8961272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640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should understand that </a:t>
            </a:r>
            <a:r>
              <a:rPr lang="en-US" b="1" dirty="0"/>
              <a:t>scarcity affects everyone and every society</a:t>
            </a:r>
            <a:r>
              <a:rPr lang="en-US" dirty="0"/>
              <a:t>, regardless of wealth, technology, political system, or level of development.</a:t>
            </a:r>
          </a:p>
          <a:p>
            <a:endParaRPr lang="en-US" dirty="0"/>
          </a:p>
          <a:p>
            <a:r>
              <a:rPr lang="en-US" b="1" dirty="0"/>
              <a:t>Key Framing Idea:</a:t>
            </a:r>
          </a:p>
          <a:p>
            <a:r>
              <a:rPr lang="en-US" dirty="0"/>
              <a:t>“Scarcity is universal - no person, no business, and no country has enough of everything they want.”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</a:p>
          <a:p>
            <a:r>
              <a:rPr lang="en-US" dirty="0"/>
              <a:t>Start by reading the top sentence aloud:</a:t>
            </a:r>
          </a:p>
          <a:p>
            <a:r>
              <a:rPr lang="en-US" dirty="0"/>
              <a:t>“All societies and all people face scarcity.”</a:t>
            </a:r>
          </a:p>
          <a:p>
            <a:r>
              <a:rPr lang="en-US" dirty="0"/>
              <a:t>Pause and emphasize:</a:t>
            </a:r>
          </a:p>
          <a:p>
            <a:r>
              <a:rPr lang="en-US" dirty="0"/>
              <a:t>Scarcity is </a:t>
            </a:r>
            <a:r>
              <a:rPr lang="en-US" b="1" dirty="0"/>
              <a:t>not just a problem for poor countries or poor individuals</a:t>
            </a:r>
            <a:r>
              <a:rPr lang="en-US" dirty="0"/>
              <a:t>.</a:t>
            </a:r>
          </a:p>
          <a:p>
            <a:r>
              <a:rPr lang="en-US" dirty="0"/>
              <a:t>Even wealthy nations experience scarcity - they still must decide how to allocate resources like land, labor, and physical capital. </a:t>
            </a:r>
          </a:p>
          <a:p>
            <a:r>
              <a:rPr lang="en-US" dirty="0"/>
              <a:t>Even billionaires face scarcity - they can’t buy </a:t>
            </a:r>
            <a:r>
              <a:rPr lang="en-US" b="1" dirty="0"/>
              <a:t>more time</a:t>
            </a:r>
            <a:r>
              <a:rPr lang="en-US" dirty="0"/>
              <a:t>, </a:t>
            </a:r>
            <a:r>
              <a:rPr lang="en-US" b="1" dirty="0"/>
              <a:t>more attention</a:t>
            </a:r>
            <a:r>
              <a:rPr lang="en-US" dirty="0"/>
              <a:t>, </a:t>
            </a:r>
            <a:r>
              <a:rPr lang="en-US" b="1" dirty="0"/>
              <a:t>more land than exists</a:t>
            </a:r>
            <a:r>
              <a:rPr lang="en-US" dirty="0"/>
              <a:t>, or </a:t>
            </a:r>
            <a:r>
              <a:rPr lang="en-US" b="1" dirty="0"/>
              <a:t>every possible resource</a:t>
            </a:r>
            <a:r>
              <a:rPr lang="en-US" dirty="0"/>
              <a:t>.</a:t>
            </a:r>
          </a:p>
          <a:p>
            <a:r>
              <a:rPr lang="en-US" dirty="0"/>
              <a:t>Make the big point clear:</a:t>
            </a:r>
          </a:p>
          <a:p>
            <a:r>
              <a:rPr lang="en-US" dirty="0"/>
              <a:t>Scarcity is </a:t>
            </a:r>
            <a:r>
              <a:rPr lang="en-US" b="1" dirty="0"/>
              <a:t>the fundamental problem of economics</a:t>
            </a:r>
            <a:r>
              <a:rPr lang="en-US" dirty="0"/>
              <a:t>.</a:t>
            </a:r>
          </a:p>
          <a:p>
            <a:r>
              <a:rPr lang="en-US" dirty="0"/>
              <a:t>Explain why:</a:t>
            </a:r>
          </a:p>
          <a:p>
            <a:r>
              <a:rPr lang="en-US" dirty="0"/>
              <a:t>Economics exists </a:t>
            </a:r>
            <a:r>
              <a:rPr lang="en-US" b="1" dirty="0"/>
              <a:t>because scarcity forces choices</a:t>
            </a:r>
            <a:r>
              <a:rPr lang="en-US" dirty="0"/>
              <a:t>.</a:t>
            </a:r>
          </a:p>
          <a:p>
            <a:r>
              <a:rPr lang="en-US" dirty="0"/>
              <a:t>If there were truly unlimited resources, </a:t>
            </a:r>
            <a:r>
              <a:rPr lang="en-US" b="1" dirty="0"/>
              <a:t>economics would not be needed</a:t>
            </a:r>
            <a:r>
              <a:rPr lang="en-US" dirty="0"/>
              <a:t> - everyone would get everything they wanted with no trade-offs.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Engagement Prompts:</a:t>
            </a:r>
          </a:p>
          <a:p>
            <a:r>
              <a:rPr lang="en-US" dirty="0"/>
              <a:t>Ask:</a:t>
            </a:r>
            <a:br>
              <a:rPr lang="en-US" dirty="0"/>
            </a:br>
            <a:r>
              <a:rPr lang="en-US" dirty="0"/>
              <a:t>“Can you think of something that is scarce for everyone, rich or poor?”</a:t>
            </a:r>
          </a:p>
          <a:p>
            <a:r>
              <a:rPr lang="en-US" dirty="0"/>
              <a:t>Students will say: time, clean water, housing, attention, sleep, teachers, fossil fuels, etc.</a:t>
            </a:r>
          </a:p>
          <a:p>
            <a:r>
              <a:rPr lang="en-US" dirty="0"/>
              <a:t>Follow-up:</a:t>
            </a:r>
            <a:br>
              <a:rPr lang="en-US" dirty="0"/>
            </a:br>
            <a:r>
              <a:rPr lang="en-US" dirty="0"/>
              <a:t>“Even if someone has a lot of money, can they buy </a:t>
            </a:r>
            <a:r>
              <a:rPr lang="en-US" i="1" dirty="0"/>
              <a:t>more hours in a day</a:t>
            </a:r>
            <a:r>
              <a:rPr lang="en-US" dirty="0"/>
              <a:t>? More land than exists? Infinite workers? No - that’s scarcity.”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Transition to Next Slide:</a:t>
            </a:r>
          </a:p>
          <a:p>
            <a:r>
              <a:rPr lang="en-US" dirty="0"/>
              <a:t>“Now that we understand scarcity affects everyone, the real question becomes: </a:t>
            </a:r>
            <a:r>
              <a:rPr lang="en-US" b="1" dirty="0"/>
              <a:t>how do we know if something is scarce?</a:t>
            </a:r>
            <a:r>
              <a:rPr lang="en-US" dirty="0"/>
              <a:t> Let’s look at the conditions that tell us whether an item is scarce.”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B3B7B-2C84-41A2-9964-1FEF8961272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592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should learn the </a:t>
            </a:r>
            <a:r>
              <a:rPr lang="en-US" b="1" dirty="0"/>
              <a:t>three conditions</a:t>
            </a:r>
            <a:r>
              <a:rPr lang="en-US" dirty="0"/>
              <a:t> that tell us whether a good, service, or resource is scarce, and understand that </a:t>
            </a:r>
            <a:r>
              <a:rPr lang="en-US" b="1" dirty="0"/>
              <a:t>both goods and services can be scarce</a:t>
            </a:r>
            <a:r>
              <a:rPr lang="en-US" dirty="0"/>
              <a:t>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How to Present the Slide:</a:t>
            </a:r>
          </a:p>
          <a:p>
            <a:r>
              <a:rPr lang="en-US" dirty="0"/>
              <a:t>Begin by reading the title:</a:t>
            </a:r>
          </a:p>
          <a:p>
            <a:r>
              <a:rPr lang="en-US" dirty="0"/>
              <a:t>“Is it scarce? Items that are scarce…”</a:t>
            </a:r>
          </a:p>
          <a:p>
            <a:r>
              <a:rPr lang="en-US" dirty="0"/>
              <a:t>Explain the first condition:</a:t>
            </a:r>
          </a:p>
          <a:p>
            <a:r>
              <a:rPr lang="en-US" b="1" dirty="0"/>
              <a:t>There is less of it than people want.</a:t>
            </a:r>
            <a:endParaRPr lang="en-US" dirty="0"/>
          </a:p>
          <a:p>
            <a:r>
              <a:rPr lang="en-US" dirty="0"/>
              <a:t>Clarify:</a:t>
            </a:r>
          </a:p>
          <a:p>
            <a:r>
              <a:rPr lang="en-US" dirty="0"/>
              <a:t>Scarcity isn’t about whether something is hard to find - it’s about whether the quantity people would like is greater than quantity available, </a:t>
            </a:r>
            <a:r>
              <a:rPr lang="en-US" b="1" dirty="0"/>
              <a:t>at price of zero</a:t>
            </a:r>
            <a:r>
              <a:rPr lang="en-US" dirty="0"/>
              <a:t>.</a:t>
            </a:r>
          </a:p>
          <a:p>
            <a:r>
              <a:rPr lang="en-US" dirty="0"/>
              <a:t>Even if there is a lot of something (food, cell phones, cars), if more is wanted than is freely available, it is scarce.</a:t>
            </a:r>
          </a:p>
          <a:p>
            <a:r>
              <a:rPr lang="en-US" dirty="0"/>
              <a:t>Scarcity doesn’t mean “rare”-it means </a:t>
            </a:r>
            <a:r>
              <a:rPr lang="en-US" b="1" dirty="0"/>
              <a:t>limited compared to wants</a:t>
            </a:r>
            <a:r>
              <a:rPr lang="en-US" dirty="0"/>
              <a:t>.</a:t>
            </a:r>
          </a:p>
          <a:p>
            <a:r>
              <a:rPr lang="en-US" dirty="0"/>
              <a:t>Introduce the second condition:</a:t>
            </a:r>
          </a:p>
          <a:p>
            <a:r>
              <a:rPr lang="en-US" b="1" dirty="0"/>
              <a:t>It has a positive price.</a:t>
            </a:r>
            <a:endParaRPr lang="en-US" dirty="0"/>
          </a:p>
          <a:p>
            <a:r>
              <a:rPr lang="en-US" dirty="0"/>
              <a:t>Explain:</a:t>
            </a:r>
          </a:p>
          <a:p>
            <a:r>
              <a:rPr lang="en-US" dirty="0"/>
              <a:t>If you must </a:t>
            </a:r>
            <a:r>
              <a:rPr lang="en-US" b="1" dirty="0"/>
              <a:t>pay something</a:t>
            </a:r>
            <a:r>
              <a:rPr lang="en-US" dirty="0"/>
              <a:t> to get it - money, time, effort - that suggests scarcity.</a:t>
            </a:r>
          </a:p>
          <a:p>
            <a:r>
              <a:rPr lang="en-US" dirty="0"/>
              <a:t>If something were not scarce at all, the price would be </a:t>
            </a:r>
            <a:r>
              <a:rPr lang="en-US" b="1" dirty="0"/>
              <a:t>zero</a:t>
            </a:r>
            <a:r>
              <a:rPr lang="en-US" dirty="0"/>
              <a:t>, and everyone could take as much as they want.</a:t>
            </a:r>
          </a:p>
          <a:p>
            <a:r>
              <a:rPr lang="en-US" dirty="0"/>
              <a:t>Prices are signals that resources are limited.</a:t>
            </a:r>
          </a:p>
          <a:p>
            <a:r>
              <a:rPr lang="en-US" dirty="0"/>
              <a:t>Introduce the third condition:</a:t>
            </a:r>
          </a:p>
          <a:p>
            <a:r>
              <a:rPr lang="en-US" b="1" dirty="0"/>
              <a:t>There is opportunity cost involved in obtaining it.</a:t>
            </a:r>
            <a:endParaRPr lang="en-US" dirty="0"/>
          </a:p>
          <a:p>
            <a:r>
              <a:rPr lang="en-US" dirty="0"/>
              <a:t>Remind students:</a:t>
            </a:r>
          </a:p>
          <a:p>
            <a:r>
              <a:rPr lang="en-US" dirty="0"/>
              <a:t>Opportunity cost means giving up the next best alternative.</a:t>
            </a:r>
          </a:p>
          <a:p>
            <a:r>
              <a:rPr lang="en-US" dirty="0"/>
              <a:t>Any time you spend money, time, or effort to obtain something, you’ve given something up - that proves scarcity.</a:t>
            </a:r>
          </a:p>
          <a:p>
            <a:r>
              <a:rPr lang="en-US" dirty="0"/>
              <a:t>Even services are scarce because workers’ time and skills are limited.</a:t>
            </a:r>
          </a:p>
          <a:p>
            <a:endParaRPr lang="en-US" dirty="0"/>
          </a:p>
          <a:p>
            <a:r>
              <a:rPr lang="en-US" b="1" dirty="0"/>
              <a:t>Connect to Goods and Services:</a:t>
            </a:r>
          </a:p>
          <a:p>
            <a:r>
              <a:rPr lang="en-US" dirty="0"/>
              <a:t>Point out the images:</a:t>
            </a:r>
          </a:p>
          <a:p>
            <a:r>
              <a:rPr lang="en-US" b="1" dirty="0"/>
              <a:t>Goods (like food and phones)</a:t>
            </a:r>
            <a:r>
              <a:rPr lang="en-US" dirty="0"/>
              <a:t> are scarce because they take resources to produce and we can’t have unlimited amounts.</a:t>
            </a:r>
          </a:p>
          <a:p>
            <a:r>
              <a:rPr lang="en-US" b="1" dirty="0"/>
              <a:t>Services (like haircuts)</a:t>
            </a:r>
            <a:r>
              <a:rPr lang="en-US" dirty="0"/>
              <a:t> are scarce because human labor and time are limited.</a:t>
            </a:r>
          </a:p>
          <a:p>
            <a:r>
              <a:rPr lang="en-US" dirty="0"/>
              <a:t>Say explicitly:</a:t>
            </a:r>
          </a:p>
          <a:p>
            <a:r>
              <a:rPr lang="en-US" dirty="0"/>
              <a:t>“Scarcity applies to more than objects - it applies to people’s skills, labor, time, and knowledge. Both goods AND services are scarce.”</a:t>
            </a:r>
          </a:p>
          <a:p>
            <a:r>
              <a:rPr lang="en-US" dirty="0"/>
              <a:t>This broadens students' understanding beyond physical items.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</a:p>
          <a:p>
            <a:r>
              <a:rPr lang="en-US" dirty="0"/>
              <a:t>Ask students:</a:t>
            </a:r>
            <a:br>
              <a:rPr lang="en-US" dirty="0"/>
            </a:br>
            <a:r>
              <a:rPr lang="en-US" dirty="0"/>
              <a:t>“What is something you bought recently? Did you have to give something up to get it - money, time, or energy?”</a:t>
            </a:r>
          </a:p>
          <a:p>
            <a:r>
              <a:rPr lang="en-US" dirty="0"/>
              <a:t>Follow-up:</a:t>
            </a:r>
            <a:br>
              <a:rPr lang="en-US" dirty="0"/>
            </a:br>
            <a:r>
              <a:rPr lang="en-US" dirty="0"/>
              <a:t>“So if you had to give something up, that means it was scarce.”</a:t>
            </a:r>
          </a:p>
          <a:p>
            <a:r>
              <a:rPr lang="en-US" dirty="0"/>
              <a:t>Then ask:</a:t>
            </a:r>
            <a:br>
              <a:rPr lang="en-US" dirty="0"/>
            </a:br>
            <a:r>
              <a:rPr lang="en-US" dirty="0"/>
              <a:t>“Do you think a haircut is scarce even though haircuts happen every day? Why?”</a:t>
            </a:r>
          </a:p>
          <a:p>
            <a:r>
              <a:rPr lang="en-US" dirty="0"/>
              <a:t>Students should note:</a:t>
            </a:r>
          </a:p>
          <a:p>
            <a:r>
              <a:rPr lang="en-US" dirty="0"/>
              <a:t>Time is limited.</a:t>
            </a:r>
          </a:p>
          <a:p>
            <a:r>
              <a:rPr lang="en-US" dirty="0"/>
              <a:t>Only so many haircuts can be performed per hour.</a:t>
            </a:r>
          </a:p>
          <a:p>
            <a:r>
              <a:rPr lang="en-US" dirty="0"/>
              <a:t>Workers’ skills are limited.</a:t>
            </a:r>
          </a:p>
          <a:p>
            <a:endParaRPr lang="en-US" dirty="0"/>
          </a:p>
          <a:p>
            <a:r>
              <a:rPr lang="en-US" b="1" dirty="0"/>
              <a:t>Transition to Next Slide:</a:t>
            </a:r>
          </a:p>
          <a:p>
            <a:r>
              <a:rPr lang="en-US" dirty="0"/>
              <a:t>“Now that we know how to </a:t>
            </a:r>
            <a:r>
              <a:rPr lang="en-US" b="1" dirty="0"/>
              <a:t>identify scarcity</a:t>
            </a:r>
            <a:r>
              <a:rPr lang="en-US" dirty="0"/>
              <a:t>, the real question becomes: </a:t>
            </a:r>
            <a:r>
              <a:rPr lang="en-US" b="1" dirty="0"/>
              <a:t>are there items that are NOT scarce?</a:t>
            </a:r>
            <a:r>
              <a:rPr lang="en-US" dirty="0"/>
              <a:t> Let’s look at the conditions for something that is truly not scarce.”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B3B7B-2C84-41A2-9964-1FEF8961272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245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should understand that </a:t>
            </a:r>
            <a:r>
              <a:rPr lang="en-US" b="1" dirty="0"/>
              <a:t>not everything is scarce</a:t>
            </a:r>
            <a:r>
              <a:rPr lang="en-US" dirty="0"/>
              <a:t>, and be able to identify conditions under which an item is </a:t>
            </a:r>
            <a:r>
              <a:rPr lang="en-US" b="1" dirty="0"/>
              <a:t>not scarce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</a:p>
          <a:p>
            <a:r>
              <a:rPr lang="en-US" dirty="0"/>
              <a:t>Begin by reading the title:</a:t>
            </a:r>
          </a:p>
          <a:p>
            <a:r>
              <a:rPr lang="en-US" dirty="0"/>
              <a:t>“Is it scarce? Items that are NOT scarce.”</a:t>
            </a:r>
          </a:p>
          <a:p>
            <a:r>
              <a:rPr lang="en-US" dirty="0"/>
              <a:t>Explain the first condition:</a:t>
            </a:r>
          </a:p>
          <a:p>
            <a:r>
              <a:rPr lang="en-US" b="1" dirty="0"/>
              <a:t>There is more of it than people want.</a:t>
            </a:r>
            <a:endParaRPr lang="en-US" dirty="0"/>
          </a:p>
          <a:p>
            <a:r>
              <a:rPr lang="en-US" dirty="0"/>
              <a:t>Clarify:</a:t>
            </a:r>
          </a:p>
          <a:p>
            <a:r>
              <a:rPr lang="en-US" dirty="0"/>
              <a:t>More is available than people want an there is no cost - it is not scarce.</a:t>
            </a:r>
          </a:p>
          <a:p>
            <a:r>
              <a:rPr lang="en-US" dirty="0"/>
              <a:t>Example: </a:t>
            </a:r>
            <a:r>
              <a:rPr lang="en-US" b="1" dirty="0"/>
              <a:t>Air</a:t>
            </a:r>
            <a:r>
              <a:rPr lang="en-US" dirty="0"/>
              <a:t> - we breathe as much as we want at a zero price.</a:t>
            </a:r>
          </a:p>
          <a:p>
            <a:r>
              <a:rPr lang="en-US" dirty="0"/>
              <a:t>Even though air is essential, it is not scarce because there is more of it than anyone demands.</a:t>
            </a:r>
          </a:p>
          <a:p>
            <a:r>
              <a:rPr lang="en-US" dirty="0"/>
              <a:t>Introduce the second condition:</a:t>
            </a:r>
          </a:p>
          <a:p>
            <a:r>
              <a:rPr lang="en-US" b="1" dirty="0"/>
              <a:t>Negative price.</a:t>
            </a:r>
            <a:endParaRPr lang="en-US" dirty="0"/>
          </a:p>
          <a:p>
            <a:r>
              <a:rPr lang="en-US" dirty="0"/>
              <a:t>Explain simply:</a:t>
            </a:r>
          </a:p>
          <a:p>
            <a:r>
              <a:rPr lang="en-US" dirty="0"/>
              <a:t>Sometimes you </a:t>
            </a:r>
            <a:r>
              <a:rPr lang="en-US" b="1" dirty="0"/>
              <a:t>pay you to take it away</a:t>
            </a:r>
            <a:r>
              <a:rPr lang="en-US" dirty="0"/>
              <a:t>.</a:t>
            </a:r>
          </a:p>
          <a:p>
            <a:r>
              <a:rPr lang="en-US" dirty="0"/>
              <a:t>Example: </a:t>
            </a:r>
            <a:r>
              <a:rPr lang="en-US" b="1" dirty="0"/>
              <a:t>Trash</a:t>
            </a:r>
            <a:r>
              <a:rPr lang="en-US" dirty="0"/>
              <a:t> - homeowners or businesses pay disposal services because trash has a negative value.</a:t>
            </a:r>
          </a:p>
          <a:p>
            <a:r>
              <a:rPr lang="en-US" dirty="0"/>
              <a:t>If something has a negative price, that means </a:t>
            </a:r>
            <a:r>
              <a:rPr lang="en-US" b="1" dirty="0"/>
              <a:t>nobody wants it</a:t>
            </a:r>
            <a:r>
              <a:rPr lang="en-US" dirty="0"/>
              <a:t>, even if it’s offered for free - therefore, it is </a:t>
            </a:r>
            <a:r>
              <a:rPr lang="en-US" b="1" dirty="0"/>
              <a:t>not scarce</a:t>
            </a:r>
            <a:r>
              <a:rPr lang="en-US" dirty="0"/>
              <a:t>.</a:t>
            </a:r>
          </a:p>
          <a:p>
            <a:r>
              <a:rPr lang="en-US" dirty="0"/>
              <a:t>Introduce the third condition:</a:t>
            </a:r>
          </a:p>
          <a:p>
            <a:r>
              <a:rPr lang="en-US" b="1" dirty="0"/>
              <a:t>It can be obtained without a cost.</a:t>
            </a:r>
            <a:endParaRPr lang="en-US" dirty="0"/>
          </a:p>
          <a:p>
            <a:r>
              <a:rPr lang="en-US" dirty="0"/>
              <a:t>Clarify:</a:t>
            </a:r>
          </a:p>
          <a:p>
            <a:r>
              <a:rPr lang="en-US" dirty="0"/>
              <a:t>If no opportunity cost is involved - no time, money, or effort - it is not scarce.</a:t>
            </a:r>
          </a:p>
          <a:p>
            <a:r>
              <a:rPr lang="en-US" dirty="0"/>
              <a:t>If you can have as much as you want </a:t>
            </a:r>
            <a:r>
              <a:rPr lang="en-US" b="1" dirty="0"/>
              <a:t>without giving up anything</a:t>
            </a:r>
            <a:r>
              <a:rPr lang="en-US" dirty="0"/>
              <a:t>, then it is not scarce.</a:t>
            </a:r>
          </a:p>
          <a:p>
            <a:r>
              <a:rPr lang="en-US" dirty="0"/>
              <a:t>Introduce the important exception:</a:t>
            </a:r>
          </a:p>
          <a:p>
            <a:r>
              <a:rPr lang="en-US" b="1" dirty="0"/>
              <a:t>Knowledge is not scarce - it is non-rival.</a:t>
            </a:r>
            <a:endParaRPr lang="en-US" dirty="0"/>
          </a:p>
          <a:p>
            <a:r>
              <a:rPr lang="en-US" dirty="0"/>
              <a:t>Explain:</a:t>
            </a:r>
          </a:p>
          <a:p>
            <a:r>
              <a:rPr lang="en-US" dirty="0"/>
              <a:t>Knowledge is different from physical goods - if you learn something, it doesn’t reduce the amount someone else can learn.</a:t>
            </a:r>
          </a:p>
          <a:p>
            <a:r>
              <a:rPr lang="en-US" dirty="0"/>
              <a:t>One person using an idea or a formula </a:t>
            </a:r>
            <a:r>
              <a:rPr lang="en-US" b="1" dirty="0"/>
              <a:t>does not prevent another person from using it</a:t>
            </a:r>
            <a:r>
              <a:rPr lang="en-US" dirty="0"/>
              <a:t>, which makes it </a:t>
            </a:r>
            <a:r>
              <a:rPr lang="en-US" b="1" dirty="0"/>
              <a:t>non-rival</a:t>
            </a:r>
            <a:r>
              <a:rPr lang="en-US" dirty="0"/>
              <a:t>.</a:t>
            </a:r>
          </a:p>
          <a:p>
            <a:r>
              <a:rPr lang="en-US" dirty="0"/>
              <a:t>Knowledge may take effort to create or communicate, but once it exists, it can be shared infinitely at a near-zero cost.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</a:p>
          <a:p>
            <a:r>
              <a:rPr lang="en-US" dirty="0"/>
              <a:t>Ask students:</a:t>
            </a:r>
            <a:br>
              <a:rPr lang="en-US" dirty="0"/>
            </a:br>
            <a:r>
              <a:rPr lang="en-US" dirty="0"/>
              <a:t>“Can you think of something that has no monetary cost (or a negative price) AND you can have as much as you want, without giving anything up?”</a:t>
            </a:r>
          </a:p>
          <a:p>
            <a:r>
              <a:rPr lang="en-US" dirty="0"/>
              <a:t>Then:</a:t>
            </a:r>
            <a:br>
              <a:rPr lang="en-US" dirty="0"/>
            </a:br>
            <a:r>
              <a:rPr lang="en-US" dirty="0"/>
              <a:t>“Why is oxygen free but bottled oxygen is scarce?”</a:t>
            </a:r>
          </a:p>
          <a:p>
            <a:r>
              <a:rPr lang="en-US" dirty="0"/>
              <a:t>Guide them to see:</a:t>
            </a:r>
          </a:p>
          <a:p>
            <a:r>
              <a:rPr lang="en-US" dirty="0"/>
              <a:t>Air is freely available → </a:t>
            </a:r>
            <a:r>
              <a:rPr lang="en-US" b="1" dirty="0"/>
              <a:t>not scarce</a:t>
            </a:r>
            <a:r>
              <a:rPr lang="en-US" dirty="0"/>
              <a:t>.</a:t>
            </a:r>
          </a:p>
          <a:p>
            <a:r>
              <a:rPr lang="en-US" dirty="0"/>
              <a:t>Bottled oxygen takes resources and labor to produce → </a:t>
            </a:r>
            <a:r>
              <a:rPr lang="en-US" b="1" dirty="0"/>
              <a:t>scarce</a:t>
            </a:r>
            <a:r>
              <a:rPr lang="en-US" dirty="0"/>
              <a:t>.</a:t>
            </a:r>
          </a:p>
          <a:p>
            <a:r>
              <a:rPr lang="en-US" dirty="0"/>
              <a:t>Follow-up question:</a:t>
            </a:r>
            <a:br>
              <a:rPr lang="en-US" dirty="0"/>
            </a:br>
            <a:r>
              <a:rPr lang="en-US" dirty="0"/>
              <a:t>“Can trash ever become scarce? Would that change how we think about its price?”</a:t>
            </a:r>
          </a:p>
          <a:p>
            <a:r>
              <a:rPr lang="en-US" dirty="0"/>
              <a:t>This encourages deeper thinking about market conditions.</a:t>
            </a:r>
          </a:p>
          <a:p>
            <a:endParaRPr lang="en-US" dirty="0"/>
          </a:p>
          <a:p>
            <a:r>
              <a:rPr lang="en-US" b="1" dirty="0"/>
              <a:t>Transition to Next Slide:</a:t>
            </a:r>
          </a:p>
          <a:p>
            <a:r>
              <a:rPr lang="en-US" dirty="0"/>
              <a:t>“Now that we see </a:t>
            </a:r>
            <a:r>
              <a:rPr lang="en-US" b="1" dirty="0"/>
              <a:t>not everything is scarce</a:t>
            </a:r>
            <a:r>
              <a:rPr lang="en-US" dirty="0"/>
              <a:t>, the next question becomes: </a:t>
            </a:r>
            <a:r>
              <a:rPr lang="en-US" b="1" dirty="0"/>
              <a:t>why are goods and services scarce?</a:t>
            </a:r>
            <a:r>
              <a:rPr lang="en-US" dirty="0"/>
              <a:t> The answer lies in the resources needed to produce them - and resources themselves are limited.”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B3B7B-2C84-41A2-9964-1FEF8961272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866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should understand that </a:t>
            </a:r>
            <a:r>
              <a:rPr lang="en-US" b="1" dirty="0"/>
              <a:t>goods and services are scarce because the resources used to produce them are scarce</a:t>
            </a:r>
            <a:r>
              <a:rPr lang="en-US" dirty="0"/>
              <a:t>, and be able to name and describe the </a:t>
            </a:r>
            <a:r>
              <a:rPr lang="en-US" b="1" dirty="0"/>
              <a:t>four factors of production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Key Framing Idea:</a:t>
            </a:r>
            <a:br>
              <a:rPr lang="en-US" dirty="0"/>
            </a:br>
            <a:r>
              <a:rPr lang="en-US" dirty="0"/>
              <a:t>“All goods and services are scarce because the </a:t>
            </a:r>
            <a:r>
              <a:rPr lang="en-US" b="1" dirty="0"/>
              <a:t>resources required to make them are scarce</a:t>
            </a:r>
            <a:r>
              <a:rPr lang="en-US" dirty="0"/>
              <a:t>. Since we can’t create unlimited land, labor, capital, or entrepreneurship, we can’t produce unlimited goods and services. 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</a:p>
          <a:p>
            <a:r>
              <a:rPr lang="en-US" dirty="0"/>
              <a:t>Start by reading the top line:</a:t>
            </a:r>
          </a:p>
          <a:p>
            <a:r>
              <a:rPr lang="en-US" dirty="0"/>
              <a:t>“Goods and services are scarce because resources - also called factors of production - are scarce.”</a:t>
            </a:r>
          </a:p>
          <a:p>
            <a:r>
              <a:rPr lang="en-US" dirty="0"/>
              <a:t>Clarify the key idea:</a:t>
            </a:r>
          </a:p>
          <a:p>
            <a:r>
              <a:rPr lang="en-US" dirty="0"/>
              <a:t>Every product we buy, every service we receive, requires </a:t>
            </a:r>
            <a:r>
              <a:rPr lang="en-US" b="1" dirty="0"/>
              <a:t>inputs</a:t>
            </a:r>
            <a:r>
              <a:rPr lang="en-US" dirty="0"/>
              <a:t>.</a:t>
            </a:r>
          </a:p>
          <a:p>
            <a:r>
              <a:rPr lang="en-US" dirty="0"/>
              <a:t>Those inputs are </a:t>
            </a:r>
            <a:r>
              <a:rPr lang="en-US" b="1" dirty="0"/>
              <a:t>limited</a:t>
            </a:r>
            <a:r>
              <a:rPr lang="en-US" dirty="0"/>
              <a:t>, which makes the final goods and services </a:t>
            </a:r>
            <a:r>
              <a:rPr lang="en-US" b="1" dirty="0"/>
              <a:t>limited</a:t>
            </a:r>
            <a:r>
              <a:rPr lang="en-US" dirty="0"/>
              <a:t> as well.</a:t>
            </a:r>
          </a:p>
          <a:p>
            <a:r>
              <a:rPr lang="en-US" dirty="0"/>
              <a:t>Explain </a:t>
            </a:r>
            <a:r>
              <a:rPr lang="en-US" b="1" dirty="0"/>
              <a:t>Land</a:t>
            </a:r>
            <a:r>
              <a:rPr lang="en-US" dirty="0"/>
              <a:t>:</a:t>
            </a:r>
          </a:p>
          <a:p>
            <a:r>
              <a:rPr lang="en-US" dirty="0"/>
              <a:t>“Land refers to all natural resources we get from nature.”</a:t>
            </a:r>
          </a:p>
          <a:p>
            <a:r>
              <a:rPr lang="en-US" dirty="0"/>
              <a:t>Examples:</a:t>
            </a:r>
          </a:p>
          <a:p>
            <a:r>
              <a:rPr lang="en-US" dirty="0"/>
              <a:t>Forests, farmland, oil, minerals, water, wind, sunlight.</a:t>
            </a:r>
          </a:p>
          <a:p>
            <a:r>
              <a:rPr lang="en-US" dirty="0"/>
              <a:t>Land isn't just ‘dirt’ - it's anything provided by the natural world.</a:t>
            </a:r>
          </a:p>
          <a:p>
            <a:r>
              <a:rPr lang="en-US" dirty="0"/>
              <a:t>Explain </a:t>
            </a:r>
            <a:r>
              <a:rPr lang="en-US" b="1" dirty="0"/>
              <a:t>Labor</a:t>
            </a:r>
            <a:r>
              <a:rPr lang="en-US" dirty="0"/>
              <a:t>:</a:t>
            </a:r>
          </a:p>
          <a:p>
            <a:r>
              <a:rPr lang="en-US" dirty="0"/>
              <a:t>“Labor is the physical or mental work performed by people.”</a:t>
            </a:r>
          </a:p>
          <a:p>
            <a:r>
              <a:rPr lang="en-US" dirty="0"/>
              <a:t>Examples:</a:t>
            </a:r>
          </a:p>
          <a:p>
            <a:r>
              <a:rPr lang="en-US" dirty="0"/>
              <a:t>Construction workers, doctors, teachers, software developers.</a:t>
            </a:r>
          </a:p>
          <a:p>
            <a:r>
              <a:rPr lang="en-US" dirty="0"/>
              <a:t>Labor is scarce because </a:t>
            </a:r>
            <a:r>
              <a:rPr lang="en-US" b="1" dirty="0"/>
              <a:t>people’s time and ability are limited</a:t>
            </a:r>
            <a:r>
              <a:rPr lang="en-US" dirty="0"/>
              <a:t>.</a:t>
            </a:r>
          </a:p>
          <a:p>
            <a:r>
              <a:rPr lang="en-US" dirty="0"/>
              <a:t>Explain </a:t>
            </a:r>
            <a:r>
              <a:rPr lang="en-US" b="1" dirty="0"/>
              <a:t>Capital</a:t>
            </a:r>
            <a:r>
              <a:rPr lang="en-US" dirty="0"/>
              <a:t>:</a:t>
            </a:r>
          </a:p>
          <a:p>
            <a:r>
              <a:rPr lang="en-US" dirty="0"/>
              <a:t>“Capital is goods used to produce other goods and services.”</a:t>
            </a:r>
          </a:p>
          <a:p>
            <a:r>
              <a:rPr lang="en-US" dirty="0"/>
              <a:t>Examples:</a:t>
            </a:r>
          </a:p>
          <a:p>
            <a:r>
              <a:rPr lang="en-US" dirty="0"/>
              <a:t>Machinery, factories, tools, trucks, computers.</a:t>
            </a:r>
          </a:p>
          <a:p>
            <a:r>
              <a:rPr lang="en-US" dirty="0"/>
              <a:t>Capital is </a:t>
            </a:r>
            <a:r>
              <a:rPr lang="en-US" b="1" dirty="0"/>
              <a:t>not the same as money </a:t>
            </a:r>
            <a:r>
              <a:rPr lang="en-US" b="0" u="none" dirty="0"/>
              <a:t>(though in Macro we will learn about “financial capital,” which is money).</a:t>
            </a:r>
          </a:p>
          <a:p>
            <a:r>
              <a:rPr lang="en-US" dirty="0"/>
              <a:t>Money buys capital - but money itself is not a productive resource.</a:t>
            </a:r>
          </a:p>
          <a:p>
            <a:r>
              <a:rPr lang="en-US" dirty="0"/>
              <a:t>Explain </a:t>
            </a:r>
            <a:r>
              <a:rPr lang="en-US" b="1" dirty="0"/>
              <a:t>Entrepreneurship</a:t>
            </a:r>
            <a:r>
              <a:rPr lang="en-US" dirty="0"/>
              <a:t>:</a:t>
            </a:r>
          </a:p>
          <a:p>
            <a:r>
              <a:rPr lang="en-US" dirty="0"/>
              <a:t>“Entrepreneurship is the business owner who combines land, labor, and capital to create a product while seeking a profit.”</a:t>
            </a:r>
          </a:p>
          <a:p>
            <a:r>
              <a:rPr lang="en-US" dirty="0"/>
              <a:t>Clarify:</a:t>
            </a:r>
          </a:p>
          <a:p>
            <a:r>
              <a:rPr lang="en-US" dirty="0"/>
              <a:t>Entrepreneurs take </a:t>
            </a:r>
            <a:r>
              <a:rPr lang="en-US" b="1" dirty="0"/>
              <a:t>risk</a:t>
            </a:r>
            <a:r>
              <a:rPr lang="en-US" dirty="0"/>
              <a:t>, make </a:t>
            </a:r>
            <a:r>
              <a:rPr lang="en-US" b="1" dirty="0"/>
              <a:t>decisions</a:t>
            </a:r>
            <a:r>
              <a:rPr lang="en-US" dirty="0"/>
              <a:t>, and organize production.</a:t>
            </a:r>
          </a:p>
          <a:p>
            <a:r>
              <a:rPr lang="en-US" dirty="0"/>
              <a:t>Without entrepreneurship, the other resources would not be used efficiently.</a:t>
            </a:r>
          </a:p>
          <a:p>
            <a:r>
              <a:rPr lang="en-US" dirty="0"/>
              <a:t>Reinforce:</a:t>
            </a:r>
          </a:p>
          <a:p>
            <a:r>
              <a:rPr lang="en-US" dirty="0"/>
              <a:t>“Every good or service - from apples to airplanes - requires all four factors.”</a:t>
            </a:r>
          </a:p>
          <a:p>
            <a:r>
              <a:rPr lang="en-US" dirty="0"/>
              <a:t>So if </a:t>
            </a:r>
            <a:r>
              <a:rPr lang="en-US" b="1" dirty="0"/>
              <a:t>any one of these resources is scarce</a:t>
            </a:r>
            <a:r>
              <a:rPr lang="en-US" dirty="0"/>
              <a:t>, production becomes scarce.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</a:p>
          <a:p>
            <a:r>
              <a:rPr lang="en-US" dirty="0"/>
              <a:t>Ask:</a:t>
            </a:r>
            <a:br>
              <a:rPr lang="en-US" dirty="0"/>
            </a:br>
            <a:r>
              <a:rPr lang="en-US" dirty="0"/>
              <a:t>“What is one resource that limits how much of a product a business can make?”</a:t>
            </a:r>
          </a:p>
          <a:p>
            <a:r>
              <a:rPr lang="en-US" dirty="0"/>
              <a:t>Then:</a:t>
            </a:r>
            <a:br>
              <a:rPr lang="en-US" dirty="0"/>
            </a:br>
            <a:r>
              <a:rPr lang="en-US" dirty="0"/>
              <a:t>“Can you think of a good that becomes scarce if labor is scarce? What about if land is scarce?”</a:t>
            </a:r>
          </a:p>
          <a:p>
            <a:r>
              <a:rPr lang="en-US" dirty="0"/>
              <a:t>Examples students might mention:</a:t>
            </a:r>
          </a:p>
          <a:p>
            <a:r>
              <a:rPr lang="en-US" dirty="0"/>
              <a:t>Limited farmland → limited crops.</a:t>
            </a:r>
          </a:p>
          <a:p>
            <a:r>
              <a:rPr lang="en-US" dirty="0"/>
              <a:t>Labor shortage → fewer available services.</a:t>
            </a:r>
          </a:p>
          <a:p>
            <a:r>
              <a:rPr lang="en-US" dirty="0"/>
              <a:t>Lack of machinery → slow production.</a:t>
            </a:r>
          </a:p>
          <a:p>
            <a:r>
              <a:rPr lang="en-US" dirty="0"/>
              <a:t>Follow-up:</a:t>
            </a:r>
            <a:br>
              <a:rPr lang="en-US" dirty="0"/>
            </a:br>
            <a:r>
              <a:rPr lang="en-US" dirty="0"/>
              <a:t>“If an entrepreneur quits or closes a business, what happens to goods and services?”</a:t>
            </a:r>
          </a:p>
          <a:p>
            <a:r>
              <a:rPr lang="en-US" dirty="0"/>
              <a:t>Helps students see dependency across all four factors.</a:t>
            </a:r>
          </a:p>
          <a:p>
            <a:endParaRPr lang="en-US" dirty="0"/>
          </a:p>
          <a:p>
            <a:r>
              <a:rPr lang="en-US" b="1" dirty="0"/>
              <a:t>Transition to Next Slide:</a:t>
            </a:r>
          </a:p>
          <a:p>
            <a:r>
              <a:rPr lang="en-US" dirty="0"/>
              <a:t>“Since resources are scarce, people, businesses, and societies can’t produce or consume everything they want. That leads us to the next key idea: </a:t>
            </a:r>
            <a:r>
              <a:rPr lang="en-US" b="1" dirty="0"/>
              <a:t>we have to make trade-offs</a:t>
            </a:r>
            <a:r>
              <a:rPr lang="en-US" dirty="0"/>
              <a:t> - choosing one thing means giving up something else.”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B3B7B-2C84-41A2-9964-1FEF8961272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950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should understand that </a:t>
            </a:r>
            <a:r>
              <a:rPr lang="en-US" b="1" dirty="0"/>
              <a:t>scarcity forces individuals to make trade-offs</a:t>
            </a:r>
            <a:r>
              <a:rPr lang="en-US" dirty="0"/>
              <a:t>, meaning choosing more of one thing requires giving up something else.</a:t>
            </a:r>
          </a:p>
          <a:p>
            <a:br>
              <a:rPr lang="en-US" dirty="0"/>
            </a:br>
            <a:r>
              <a:rPr lang="en-US" b="1" dirty="0"/>
              <a:t>Key Framing Idea:</a:t>
            </a:r>
            <a:br>
              <a:rPr lang="en-US" dirty="0"/>
            </a:br>
            <a:r>
              <a:rPr lang="en-US" dirty="0"/>
              <a:t>“When an individual, business, or government chooses to use its scarce resources in one way, it automatically gives up the opportunity to use those same resources in another valuable way.”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How to Present the Slide:</a:t>
            </a:r>
          </a:p>
          <a:p>
            <a:r>
              <a:rPr lang="en-US" dirty="0"/>
              <a:t>Start by reading the title:</a:t>
            </a:r>
          </a:p>
          <a:p>
            <a:r>
              <a:rPr lang="en-US" dirty="0"/>
              <a:t>“Allocating scarce resources involves trade-offs.”</a:t>
            </a:r>
          </a:p>
          <a:p>
            <a:r>
              <a:rPr lang="en-US" dirty="0"/>
              <a:t>Clarify what “allocating” means:</a:t>
            </a:r>
          </a:p>
          <a:p>
            <a:r>
              <a:rPr lang="en-US" dirty="0"/>
              <a:t>People must decide how to use their limited time, money, and effort.</a:t>
            </a:r>
          </a:p>
          <a:p>
            <a:r>
              <a:rPr lang="en-US" dirty="0"/>
              <a:t>Introduce the example shown:</a:t>
            </a:r>
          </a:p>
          <a:p>
            <a:r>
              <a:rPr lang="en-US" dirty="0"/>
              <a:t>“Here’s a trade-off that individuals face every day.”</a:t>
            </a:r>
          </a:p>
          <a:p>
            <a:r>
              <a:rPr lang="en-US" dirty="0"/>
              <a:t>Explain the images:</a:t>
            </a:r>
          </a:p>
          <a:p>
            <a:r>
              <a:rPr lang="en-US" b="1" dirty="0"/>
              <a:t>More video games</a:t>
            </a:r>
            <a:r>
              <a:rPr lang="en-US" dirty="0"/>
              <a:t> - using time for entertainment.</a:t>
            </a:r>
          </a:p>
          <a:p>
            <a:r>
              <a:rPr lang="en-US" b="1" dirty="0"/>
              <a:t>Less yard work or chores</a:t>
            </a:r>
            <a:r>
              <a:rPr lang="en-US" dirty="0"/>
              <a:t> - but this means something else doesn’t get done.</a:t>
            </a:r>
          </a:p>
          <a:p>
            <a:r>
              <a:rPr lang="en-US" dirty="0"/>
              <a:t>Make it relatable:</a:t>
            </a:r>
          </a:p>
          <a:p>
            <a:r>
              <a:rPr lang="en-US" dirty="0"/>
              <a:t>Ask students how many have ever ignored chores to do something more fun.</a:t>
            </a:r>
          </a:p>
          <a:p>
            <a:r>
              <a:rPr lang="en-US" dirty="0"/>
              <a:t>Reinforce that this is </a:t>
            </a:r>
            <a:r>
              <a:rPr lang="en-US" b="1" dirty="0"/>
              <a:t>exactly what economics studies - choices under scarcity.</a:t>
            </a:r>
            <a:endParaRPr lang="en-US" dirty="0"/>
          </a:p>
          <a:p>
            <a:r>
              <a:rPr lang="en-US" dirty="0"/>
              <a:t>Highlight the key idea:</a:t>
            </a:r>
          </a:p>
          <a:p>
            <a:r>
              <a:rPr lang="en-US" dirty="0"/>
              <a:t>“Every choice has a trade-off - choosing one option means giving up another.”</a:t>
            </a:r>
          </a:p>
          <a:p>
            <a:r>
              <a:rPr lang="en-US" dirty="0"/>
              <a:t>Connect to earlier concepts:</a:t>
            </a:r>
          </a:p>
          <a:p>
            <a:r>
              <a:rPr lang="en-US" dirty="0"/>
              <a:t>Scarcity limits time, energy, money.</a:t>
            </a:r>
          </a:p>
          <a:p>
            <a:r>
              <a:rPr lang="en-US" dirty="0"/>
              <a:t>Because of this limitation, </a:t>
            </a:r>
            <a:r>
              <a:rPr lang="en-US" b="1" dirty="0"/>
              <a:t>we can’t do everything</a:t>
            </a:r>
            <a:r>
              <a:rPr lang="en-US" dirty="0"/>
              <a:t>, so decisions involve sacrifice.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</a:p>
          <a:p>
            <a:r>
              <a:rPr lang="en-US" dirty="0"/>
              <a:t>Ask:</a:t>
            </a:r>
          </a:p>
          <a:p>
            <a:r>
              <a:rPr lang="en-US" dirty="0"/>
              <a:t>“What is something you chose to do last weekend instead of something else?”</a:t>
            </a:r>
          </a:p>
          <a:p>
            <a:r>
              <a:rPr lang="en-US" dirty="0"/>
              <a:t>“What did you give up to do that?”</a:t>
            </a:r>
          </a:p>
          <a:p>
            <a:r>
              <a:rPr lang="en-US" dirty="0"/>
              <a:t>Then ask:</a:t>
            </a:r>
          </a:p>
          <a:p>
            <a:r>
              <a:rPr lang="en-US" dirty="0"/>
              <a:t>“If you spend more time gaming, what happens to your homework, sleep, chores, fitness?”</a:t>
            </a:r>
          </a:p>
          <a:p>
            <a:r>
              <a:rPr lang="en-US" dirty="0"/>
              <a:t>Follow-up:</a:t>
            </a:r>
          </a:p>
          <a:p>
            <a:r>
              <a:rPr lang="en-US" dirty="0"/>
              <a:t>“Economics isn’t just about money - it’s about </a:t>
            </a:r>
            <a:r>
              <a:rPr lang="en-US" b="1" dirty="0"/>
              <a:t>how we decide what to do with scarce resources</a:t>
            </a:r>
            <a:r>
              <a:rPr lang="en-US" dirty="0"/>
              <a:t> like our time.”</a:t>
            </a:r>
          </a:p>
          <a:p>
            <a:endParaRPr lang="en-US" dirty="0"/>
          </a:p>
          <a:p>
            <a:r>
              <a:rPr lang="en-US" b="1" dirty="0"/>
              <a:t>Transition to Next Slide:</a:t>
            </a:r>
          </a:p>
          <a:p>
            <a:r>
              <a:rPr lang="en-US" dirty="0"/>
              <a:t>“We’re not the only ones who face trade-offs - </a:t>
            </a:r>
            <a:r>
              <a:rPr lang="en-US" b="1" dirty="0"/>
              <a:t>businesses also have to choose how they use scarce resources.</a:t>
            </a:r>
            <a:r>
              <a:rPr lang="en-US" dirty="0"/>
              <a:t> Let’s look at examples from the business world.”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B3B7B-2C84-41A2-9964-1FEF8961272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313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should understand that </a:t>
            </a:r>
            <a:r>
              <a:rPr lang="en-US" b="1" dirty="0"/>
              <a:t>scarcity forces individuals to make trade-offs</a:t>
            </a:r>
            <a:r>
              <a:rPr lang="en-US" dirty="0"/>
              <a:t>, meaning choosing more of one thing requires giving up something else.</a:t>
            </a:r>
          </a:p>
          <a:p>
            <a:endParaRPr lang="en-US" b="1" dirty="0"/>
          </a:p>
          <a:p>
            <a:r>
              <a:rPr lang="en-US" b="1" dirty="0"/>
              <a:t>How to Present the Slide:</a:t>
            </a:r>
          </a:p>
          <a:p>
            <a:r>
              <a:rPr lang="en-US" dirty="0"/>
              <a:t>Start by reading the main idea:</a:t>
            </a:r>
          </a:p>
          <a:p>
            <a:r>
              <a:rPr lang="en-US" dirty="0"/>
              <a:t>“Allocating scarce resources involves trade-offs.”</a:t>
            </a:r>
          </a:p>
          <a:p>
            <a:r>
              <a:rPr lang="en-US" dirty="0"/>
              <a:t>Explain that </a:t>
            </a:r>
            <a:r>
              <a:rPr lang="en-US" b="1" dirty="0"/>
              <a:t>businesses face trade-offs just like individuals do</a:t>
            </a:r>
            <a:r>
              <a:rPr lang="en-US" dirty="0"/>
              <a:t>, but the scale and purpose are different:</a:t>
            </a:r>
          </a:p>
          <a:p>
            <a:r>
              <a:rPr lang="en-US" dirty="0"/>
              <a:t>Instead of choosing between fun activities and chores, businesses must choose </a:t>
            </a:r>
            <a:r>
              <a:rPr lang="en-US" b="1" dirty="0"/>
              <a:t>what to produce</a:t>
            </a:r>
            <a:r>
              <a:rPr lang="en-US" dirty="0"/>
              <a:t> with their scarce resources.</a:t>
            </a:r>
          </a:p>
          <a:p>
            <a:r>
              <a:rPr lang="en-US" dirty="0"/>
              <a:t>Introduce the business example on the slide:</a:t>
            </a:r>
          </a:p>
          <a:p>
            <a:r>
              <a:rPr lang="en-US" dirty="0"/>
              <a:t>“A business that makes technology products might decide to produce </a:t>
            </a:r>
            <a:r>
              <a:rPr lang="en-US" b="1" dirty="0"/>
              <a:t>more laptops</a:t>
            </a:r>
            <a:r>
              <a:rPr lang="en-US" dirty="0"/>
              <a:t>.”</a:t>
            </a:r>
          </a:p>
          <a:p>
            <a:r>
              <a:rPr lang="en-US" dirty="0"/>
              <a:t>Then explain the trade-off:</a:t>
            </a:r>
          </a:p>
          <a:p>
            <a:r>
              <a:rPr lang="en-US" dirty="0"/>
              <a:t>If they choose to produce </a:t>
            </a:r>
            <a:r>
              <a:rPr lang="en-US" b="1" dirty="0"/>
              <a:t>more laptops</a:t>
            </a:r>
            <a:r>
              <a:rPr lang="en-US" dirty="0"/>
              <a:t>, that means </a:t>
            </a:r>
            <a:r>
              <a:rPr lang="en-US" b="1" dirty="0"/>
              <a:t>they have fewer resources left to produce cellphones.</a:t>
            </a:r>
            <a:endParaRPr lang="en-US" dirty="0"/>
          </a:p>
          <a:p>
            <a:r>
              <a:rPr lang="en-US" dirty="0"/>
              <a:t>Time, labor, machinery, and materials are scarce, so producing more of one item means producing less of another.</a:t>
            </a:r>
          </a:p>
          <a:p>
            <a:r>
              <a:rPr lang="en-US" dirty="0"/>
              <a:t>Clarify the economic reasoning:</a:t>
            </a:r>
          </a:p>
          <a:p>
            <a:r>
              <a:rPr lang="en-US" dirty="0"/>
              <a:t>“Businesses want to use their scarce resources where they can make the most profit or best serve their customers.”</a:t>
            </a:r>
          </a:p>
          <a:p>
            <a:r>
              <a:rPr lang="en-US" dirty="0"/>
              <a:t>Connect to earlier concepts:</a:t>
            </a:r>
          </a:p>
          <a:p>
            <a:r>
              <a:rPr lang="en-US" dirty="0"/>
              <a:t>Scarcity exists because </a:t>
            </a:r>
            <a:r>
              <a:rPr lang="en-US" b="1" dirty="0"/>
              <a:t>labor, materials, and machinery are limited</a:t>
            </a:r>
            <a:r>
              <a:rPr lang="en-US" dirty="0"/>
              <a:t>, and businesses cannot produce unlimited amounts of every good.</a:t>
            </a:r>
          </a:p>
          <a:p>
            <a:r>
              <a:rPr lang="en-US" dirty="0"/>
              <a:t>This is why companies specialize or focus on certain products and not others.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</a:p>
          <a:p>
            <a:r>
              <a:rPr lang="en-US" dirty="0"/>
              <a:t>Ask students:</a:t>
            </a:r>
          </a:p>
          <a:p>
            <a:r>
              <a:rPr lang="en-US" dirty="0"/>
              <a:t>“If you owned a factory, would you focus on laptops, phones, or something else? Why?”</a:t>
            </a:r>
          </a:p>
          <a:p>
            <a:r>
              <a:rPr lang="en-US" dirty="0"/>
              <a:t>“What would you have to give up to make more of one product?”</a:t>
            </a:r>
          </a:p>
          <a:p>
            <a:r>
              <a:rPr lang="en-US" dirty="0"/>
              <a:t>Follow-up:</a:t>
            </a:r>
          </a:p>
          <a:p>
            <a:r>
              <a:rPr lang="en-US" dirty="0"/>
              <a:t>“How do companies decide what to produce more of? (Students may suggest profit, popularity, or customer demand.)”</a:t>
            </a:r>
          </a:p>
          <a:p>
            <a:r>
              <a:rPr lang="en-US" dirty="0"/>
              <a:t>Then reinforce:</a:t>
            </a:r>
          </a:p>
          <a:p>
            <a:r>
              <a:rPr lang="en-US" dirty="0"/>
              <a:t>“Because resources are limited, every business decision has a trade-off - just like personal decisions.”</a:t>
            </a:r>
          </a:p>
          <a:p>
            <a:endParaRPr lang="en-US" dirty="0"/>
          </a:p>
          <a:p>
            <a:r>
              <a:rPr lang="en-US" b="1" dirty="0"/>
              <a:t>Transition to Next Slide:</a:t>
            </a:r>
          </a:p>
          <a:p>
            <a:r>
              <a:rPr lang="en-US" dirty="0"/>
              <a:t>“Individuals and businesses face trade-offs, but so do governments. When governments use tax dollars, they also have to choose which programs to fund - which means giving up something else. Let’s look at government trade-offs next.”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B3B7B-2C84-41A2-9964-1FEF8961272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8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should understand that </a:t>
            </a:r>
            <a:r>
              <a:rPr lang="en-US" b="1" dirty="0"/>
              <a:t>scarcity forces governments to make trade-offs</a:t>
            </a:r>
            <a:r>
              <a:rPr lang="en-US" dirty="0"/>
              <a:t>, meaning choosing more of one thing requires giving up something else.</a:t>
            </a:r>
          </a:p>
          <a:p>
            <a:endParaRPr lang="en-US" b="1" dirty="0"/>
          </a:p>
          <a:p>
            <a:r>
              <a:rPr lang="en-US" b="1" dirty="0"/>
              <a:t>How to Present the Slide:</a:t>
            </a:r>
          </a:p>
          <a:p>
            <a:r>
              <a:rPr lang="en-US" dirty="0"/>
              <a:t>Start by rereading the main idea:</a:t>
            </a:r>
          </a:p>
          <a:p>
            <a:r>
              <a:rPr lang="en-US" dirty="0"/>
              <a:t>“Allocating scarce resources involves trade-offs.”</a:t>
            </a:r>
          </a:p>
          <a:p>
            <a:r>
              <a:rPr lang="en-US" dirty="0"/>
              <a:t>Explain that </a:t>
            </a:r>
            <a:r>
              <a:rPr lang="en-US" b="1" dirty="0"/>
              <a:t>governments face trade-offs just like individuals and businesses</a:t>
            </a:r>
            <a:r>
              <a:rPr lang="en-US" dirty="0"/>
              <a:t>, but the consequences affect entire societies:</a:t>
            </a:r>
          </a:p>
          <a:p>
            <a:r>
              <a:rPr lang="en-US" dirty="0"/>
              <a:t>“Governments must decide how to spend tax dollars - and because resources are limited, spending more in one area means spending less in another.”</a:t>
            </a:r>
          </a:p>
          <a:p>
            <a:r>
              <a:rPr lang="en-US" dirty="0"/>
              <a:t>Introduce the classic economic example shown on the slide:</a:t>
            </a:r>
          </a:p>
          <a:p>
            <a:r>
              <a:rPr lang="en-US" dirty="0"/>
              <a:t>“This example is known as the ‘</a:t>
            </a:r>
            <a:r>
              <a:rPr lang="en-US" b="1" dirty="0"/>
              <a:t>guns vs. butter</a:t>
            </a:r>
            <a:r>
              <a:rPr lang="en-US" dirty="0"/>
              <a:t>’ model.”</a:t>
            </a:r>
          </a:p>
          <a:p>
            <a:r>
              <a:rPr lang="en-US" dirty="0"/>
              <a:t>Explain the analogy clearly:</a:t>
            </a:r>
          </a:p>
          <a:p>
            <a:r>
              <a:rPr lang="en-US" b="1" dirty="0"/>
              <a:t>“Guns”</a:t>
            </a:r>
            <a:r>
              <a:rPr lang="en-US" dirty="0"/>
              <a:t> represent government spending on the military, national defense, or weapons.</a:t>
            </a:r>
          </a:p>
          <a:p>
            <a:r>
              <a:rPr lang="en-US" b="1" dirty="0"/>
              <a:t>“Butter”</a:t>
            </a:r>
            <a:r>
              <a:rPr lang="en-US" dirty="0"/>
              <a:t> represents spending on civilian goods and services, like parks, education, healthcare, or public safety.</a:t>
            </a:r>
          </a:p>
          <a:p>
            <a:r>
              <a:rPr lang="en-US" dirty="0"/>
              <a:t>Then deepen the reasoning:</a:t>
            </a:r>
          </a:p>
          <a:p>
            <a:r>
              <a:rPr lang="en-US" dirty="0"/>
              <a:t>“If a government chooses to build more tanks or increase military spending, it has fewer resources left to spend on playgrounds, schools, or social programs.”</a:t>
            </a:r>
          </a:p>
          <a:p>
            <a:r>
              <a:rPr lang="en-US" dirty="0"/>
              <a:t>Connect this to scarcity:</a:t>
            </a:r>
          </a:p>
          <a:p>
            <a:r>
              <a:rPr lang="en-US" dirty="0"/>
              <a:t>“Governments have limited tax revenue, labor, and materials. They can’t meet every possible want for the military </a:t>
            </a:r>
            <a:r>
              <a:rPr lang="en-US" i="1" dirty="0"/>
              <a:t>and</a:t>
            </a:r>
            <a:r>
              <a:rPr lang="en-US" dirty="0"/>
              <a:t> for civilians. Scarcity forces them to make a trade-off.”</a:t>
            </a:r>
          </a:p>
          <a:p>
            <a:r>
              <a:rPr lang="en-US" dirty="0"/>
              <a:t>“Economists often use the guns vs. butter model when explaining big political decisions, especially during wartime - when governments shift resources toward national defense and reduce spending on civilian goods.”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</a:p>
          <a:p>
            <a:r>
              <a:rPr lang="en-US" dirty="0"/>
              <a:t>Ask students:</a:t>
            </a:r>
          </a:p>
          <a:p>
            <a:r>
              <a:rPr lang="en-US" dirty="0"/>
              <a:t>“If a country feels very unsafe or under threat, what might it spend more money on - guns or butter?”</a:t>
            </a:r>
          </a:p>
          <a:p>
            <a:r>
              <a:rPr lang="en-US" dirty="0"/>
              <a:t>“What trade-offs would that cause for citizens?”</a:t>
            </a:r>
          </a:p>
          <a:p>
            <a:r>
              <a:rPr lang="en-US" dirty="0"/>
              <a:t>“If a society wants more parks, playgrounds, hospitals, and schools, where might funding come from?”</a:t>
            </a:r>
          </a:p>
          <a:p>
            <a:r>
              <a:rPr lang="en-US" dirty="0"/>
              <a:t>Follow-up:</a:t>
            </a:r>
          </a:p>
          <a:p>
            <a:r>
              <a:rPr lang="en-US" dirty="0"/>
              <a:t>“Can a government produce unlimited tanks, unlimited schools, unlimited roads, and unlimited healthcare? Why not?”</a:t>
            </a:r>
          </a:p>
          <a:p>
            <a:r>
              <a:rPr lang="en-US" dirty="0"/>
              <a:t>Let students naturally connect back to scarcity:</a:t>
            </a:r>
          </a:p>
          <a:p>
            <a:r>
              <a:rPr lang="en-US" dirty="0"/>
              <a:t>“Because resources are scarce, governments must prioritize.”</a:t>
            </a:r>
          </a:p>
          <a:p>
            <a:endParaRPr lang="en-US" dirty="0"/>
          </a:p>
          <a:p>
            <a:r>
              <a:rPr lang="en-US" b="1" dirty="0"/>
              <a:t>Transition to Next Slide:</a:t>
            </a:r>
          </a:p>
          <a:p>
            <a:r>
              <a:rPr lang="en-US" dirty="0"/>
              <a:t>“Now that we understand that scarcity causes trade-offs for individuals, businesses, and governments, we need to make an important distinction: scarcity is not the same thing as a shortage. Our next slide explains the difference.”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B3B7B-2C84-41A2-9964-1FEF8961272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321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AD01D-85B1-4A4C-853A-85A48DFDA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6DF6B7-4C46-47BE-B734-7DA981F536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FE6E3-1B0E-45DF-B797-2027B629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97BFE-B775-4245-B6B9-9879A19C1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E9999-6BC9-4386-A7B0-088527083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640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2AEFB-2B7E-406C-9D23-5070EF131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1BCCA8-29D0-4408-9F07-54484BB331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0F902-8306-4A12-A3B4-BA5D6FC4B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D4F52-4706-41CB-9563-78CE3A2A4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3EC2D-4920-438E-A332-E6DBCE2E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7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664FD7-12B7-437E-B391-B18344860A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3C2537-332C-4C73-B3EE-251CD7FEED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ADCCB-944B-4462-995B-0C334C0D7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BA434-8A61-4D2C-84E9-667CB63FC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CD7EF-6F17-4881-953C-6F570B5DF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141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AD01D-85B1-4A4C-853A-85A48DFDA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6DF6B7-4C46-47BE-B734-7DA981F536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FE6E3-1B0E-45DF-B797-2027B629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97BFE-B775-4245-B6B9-9879A19C1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E9999-6BC9-4386-A7B0-088527083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1431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C606A-6584-4F54-B850-23F98C36E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5102B-98A6-4777-A651-C57521F1D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CC7B6-7552-4169-B0C1-4AFE2079E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733C9-8519-49FB-8E7A-2CF61CDF9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4F935-5F1D-466E-914A-D004E4091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1367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780DE-3AF2-472B-82FF-3B010422E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108546-34EA-4D5F-8F81-61149C410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E9D24-C22C-45B2-9C2F-2E9B2D35D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0BD880-2C1C-4EAB-A2EE-96DE108CD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8A006-0E83-4093-9BD4-30B9EE415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240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1428E-D9CA-4E25-AE0A-AEBC13BA2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A4993-8959-490A-BB9D-A572A33A2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FEFAD7-AB10-498D-801F-700F1B699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5DD67-A916-4764-B363-87A82A504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6046E-9D12-4EC8-BA1D-894CF3C73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F89730-31B3-4510-94A7-FC6610BD0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62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04D45-6C2F-4238-A683-DC7B3E3E9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4C735-72A0-4664-8EC1-8A7ECCAE1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6E9133-F8DE-46EA-9A54-892ABC455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9372CE-B180-4BB4-9F79-1054EFD53E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3CE711-815E-4C6E-8D78-2D84FBD637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BD07F5-6D44-4D5B-9554-2F2545D99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084CD9-BA32-4206-9676-A59E72A8D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E0ADC8-2526-47A4-BB94-FFF38E96E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61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1EE7A-3F27-431A-8481-D6244F7CB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6308DC-9F5E-4107-B2C4-DE7CD5D4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CCFC77-F3AA-4B38-A305-A54529AAA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BD2041-33BF-4C5F-B370-790962853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4836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FF0E0D-0710-4040-961D-1F69FCE57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505D8D-AB7B-4AB9-8033-487FE1BCD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ADE2E-343F-4DF4-9FB3-2D815BF86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0686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CA1B0-7825-427B-B6EB-5B8F77B89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D06A6-552D-401F-AE4B-B7F14B0A9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A0BE13-555E-46B2-99DD-7D34D126A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534B8-6190-482A-BFB7-8506028A8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05BC1A-7DD4-4559-83DE-D04FB01F6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D0BC9-717D-4B86-9A5D-717E04E0C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557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C606A-6584-4F54-B850-23F98C36E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5102B-98A6-4777-A651-C57521F1D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CC7B6-7552-4169-B0C1-4AFE2079E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733C9-8519-49FB-8E7A-2CF61CDF9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4F935-5F1D-466E-914A-D004E4091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52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ACC71-D1E2-44B8-ABAF-2737490F9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89D2E1-95DC-4BE2-988D-A47EABCF9D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121BDB-D0F7-49C5-8AEE-484DE57E3B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A7D90-5309-4F4A-974B-6F391ADE6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F5BFD1-F362-4170-8367-138A18C90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343223-68CA-45FC-ABDD-7B6C02434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523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2AEFB-2B7E-406C-9D23-5070EF131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1BCCA8-29D0-4408-9F07-54484BB331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0F902-8306-4A12-A3B4-BA5D6FC4B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D4F52-4706-41CB-9563-78CE3A2A4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3EC2D-4920-438E-A332-E6DBCE2E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119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664FD7-12B7-437E-B391-B18344860A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3C2537-332C-4C73-B3EE-251CD7FEED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ADCCB-944B-4462-995B-0C334C0D7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BA434-8A61-4D2C-84E9-667CB63FC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CD7EF-6F17-4881-953C-6F570B5DF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204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780DE-3AF2-472B-82FF-3B010422E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108546-34EA-4D5F-8F81-61149C410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E9D24-C22C-45B2-9C2F-2E9B2D35D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0BD880-2C1C-4EAB-A2EE-96DE108CD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8A006-0E83-4093-9BD4-30B9EE415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242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1428E-D9CA-4E25-AE0A-AEBC13BA2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A4993-8959-490A-BB9D-A572A33A2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FEFAD7-AB10-498D-801F-700F1B699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5DD67-A916-4764-B363-87A82A504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6046E-9D12-4EC8-BA1D-894CF3C73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F89730-31B3-4510-94A7-FC6610BD0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65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04D45-6C2F-4238-A683-DC7B3E3E9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4C735-72A0-4664-8EC1-8A7ECCAE1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6E9133-F8DE-46EA-9A54-892ABC455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9372CE-B180-4BB4-9F79-1054EFD53E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3CE711-815E-4C6E-8D78-2D84FBD637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BD07F5-6D44-4D5B-9554-2F2545D99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084CD9-BA32-4206-9676-A59E72A8D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E0ADC8-2526-47A4-BB94-FFF38E96E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878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1EE7A-3F27-431A-8481-D6244F7CB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6308DC-9F5E-4107-B2C4-DE7CD5D4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CCFC77-F3AA-4B38-A305-A54529AAA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BD2041-33BF-4C5F-B370-790962853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124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FF0E0D-0710-4040-961D-1F69FCE57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505D8D-AB7B-4AB9-8033-487FE1BCD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ADE2E-343F-4DF4-9FB3-2D815BF86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549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CA1B0-7825-427B-B6EB-5B8F77B89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D06A6-552D-401F-AE4B-B7F14B0A9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A0BE13-555E-46B2-99DD-7D34D126A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534B8-6190-482A-BFB7-8506028A8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05BC1A-7DD4-4559-83DE-D04FB01F6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D0BC9-717D-4B86-9A5D-717E04E0C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233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ACC71-D1E2-44B8-ABAF-2737490F9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89D2E1-95DC-4BE2-988D-A47EABCF9D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121BDB-D0F7-49C5-8AEE-484DE57E3B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A7D90-5309-4F4A-974B-6F391ADE6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F5BFD1-F362-4170-8367-138A18C90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343223-68CA-45FC-ABDD-7B6C02434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15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D63906-2316-4C0D-B0C5-305918B00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23065A-096F-40E6-A271-5E5051A17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7A67B-3AAF-4525-9FBA-AB6845BA7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ECD0E6-C23B-4DC3-BD3C-14A3BF7CFB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31C18-4FDB-4170-A56B-BE55751D0D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4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D63906-2316-4C0D-B0C5-305918B00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23065A-096F-40E6-A271-5E5051A17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7A67B-3AAF-4525-9FBA-AB6845BA7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67148-A7F3-4E2E-9366-D40DC4A6E1D1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ECD0E6-C23B-4DC3-BD3C-14A3BF7CFB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31C18-4FDB-4170-A56B-BE55751D0D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23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8BB32767-A45F-451E-6AB0-9A938F3EC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7472">
            <a:off x="7670079" y="4148138"/>
            <a:ext cx="2709862" cy="270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65434FD-BBC7-43BD-9762-AB7F207A3B7E}"/>
              </a:ext>
            </a:extLst>
          </p:cNvPr>
          <p:cNvSpPr/>
          <p:nvPr/>
        </p:nvSpPr>
        <p:spPr>
          <a:xfrm>
            <a:off x="-1" y="0"/>
            <a:ext cx="12258261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000" b="1" i="0" u="sng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CED 1.1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28575">
                  <a:solidFill>
                    <a:srgbClr val="FFC000"/>
                  </a:solidFill>
                  <a:prstDash val="solid"/>
                </a:ln>
                <a:solidFill>
                  <a:srgbClr val="00B0F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Scarcity</a:t>
            </a:r>
            <a:endParaRPr kumimoji="0" lang="en-US" sz="6000" b="1" i="0" u="none" strike="noStrike" kern="1200" cap="none" spc="0" normalizeH="0" baseline="0" noProof="0" dirty="0">
              <a:ln w="28575">
                <a:solidFill>
                  <a:srgbClr val="FFC000"/>
                </a:solidFill>
                <a:prstDash val="solid"/>
              </a:ln>
              <a:solidFill>
                <a:srgbClr val="00B0F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D3F885B0-29FE-7477-7BA4-4D699823D8E4}"/>
              </a:ext>
            </a:extLst>
          </p:cNvPr>
          <p:cNvSpPr/>
          <p:nvPr/>
        </p:nvSpPr>
        <p:spPr>
          <a:xfrm>
            <a:off x="8927262" y="3444816"/>
            <a:ext cx="3267614" cy="3415880"/>
          </a:xfrm>
          <a:custGeom>
            <a:avLst/>
            <a:gdLst>
              <a:gd name="connsiteX0" fmla="*/ 0 w 2053087"/>
              <a:gd name="connsiteY0" fmla="*/ 1742536 h 1742536"/>
              <a:gd name="connsiteX1" fmla="*/ 1026544 w 2053087"/>
              <a:gd name="connsiteY1" fmla="*/ 0 h 1742536"/>
              <a:gd name="connsiteX2" fmla="*/ 2053087 w 2053087"/>
              <a:gd name="connsiteY2" fmla="*/ 1742536 h 1742536"/>
              <a:gd name="connsiteX3" fmla="*/ 0 w 2053087"/>
              <a:gd name="connsiteY3" fmla="*/ 1742536 h 1742536"/>
              <a:gd name="connsiteX0" fmla="*/ 0 w 3065254"/>
              <a:gd name="connsiteY0" fmla="*/ 1742536 h 2996241"/>
              <a:gd name="connsiteX1" fmla="*/ 1026544 w 3065254"/>
              <a:gd name="connsiteY1" fmla="*/ 0 h 2996241"/>
              <a:gd name="connsiteX2" fmla="*/ 3065254 w 3065254"/>
              <a:gd name="connsiteY2" fmla="*/ 2996241 h 2996241"/>
              <a:gd name="connsiteX3" fmla="*/ 0 w 3065254"/>
              <a:gd name="connsiteY3" fmla="*/ 1742536 h 2996241"/>
              <a:gd name="connsiteX0" fmla="*/ 0 w 3073879"/>
              <a:gd name="connsiteY0" fmla="*/ 2133600 h 3387305"/>
              <a:gd name="connsiteX1" fmla="*/ 3073879 w 3073879"/>
              <a:gd name="connsiteY1" fmla="*/ 0 h 3387305"/>
              <a:gd name="connsiteX2" fmla="*/ 3065254 w 3073879"/>
              <a:gd name="connsiteY2" fmla="*/ 3387305 h 3387305"/>
              <a:gd name="connsiteX3" fmla="*/ 0 w 3073879"/>
              <a:gd name="connsiteY3" fmla="*/ 2133600 h 3387305"/>
              <a:gd name="connsiteX0" fmla="*/ 0 w 3286664"/>
              <a:gd name="connsiteY0" fmla="*/ 3421812 h 3421812"/>
              <a:gd name="connsiteX1" fmla="*/ 3286664 w 3286664"/>
              <a:gd name="connsiteY1" fmla="*/ 0 h 3421812"/>
              <a:gd name="connsiteX2" fmla="*/ 3278039 w 3286664"/>
              <a:gd name="connsiteY2" fmla="*/ 3387305 h 3421812"/>
              <a:gd name="connsiteX3" fmla="*/ 0 w 3286664"/>
              <a:gd name="connsiteY3" fmla="*/ 3421812 h 3421812"/>
              <a:gd name="connsiteX0" fmla="*/ 0 w 3286664"/>
              <a:gd name="connsiteY0" fmla="*/ 3421812 h 3421812"/>
              <a:gd name="connsiteX1" fmla="*/ 3286664 w 3286664"/>
              <a:gd name="connsiteY1" fmla="*/ 0 h 3421812"/>
              <a:gd name="connsiteX2" fmla="*/ 3278039 w 3286664"/>
              <a:gd name="connsiteY2" fmla="*/ 3415880 h 3421812"/>
              <a:gd name="connsiteX3" fmla="*/ 0 w 3286664"/>
              <a:gd name="connsiteY3" fmla="*/ 3421812 h 3421812"/>
              <a:gd name="connsiteX0" fmla="*/ 0 w 3267614"/>
              <a:gd name="connsiteY0" fmla="*/ 3412287 h 3415880"/>
              <a:gd name="connsiteX1" fmla="*/ 3267614 w 3267614"/>
              <a:gd name="connsiteY1" fmla="*/ 0 h 3415880"/>
              <a:gd name="connsiteX2" fmla="*/ 3258989 w 3267614"/>
              <a:gd name="connsiteY2" fmla="*/ 3415880 h 3415880"/>
              <a:gd name="connsiteX3" fmla="*/ 0 w 3267614"/>
              <a:gd name="connsiteY3" fmla="*/ 3412287 h 3415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614" h="3415880">
                <a:moveTo>
                  <a:pt x="0" y="3412287"/>
                </a:moveTo>
                <a:lnTo>
                  <a:pt x="3267614" y="0"/>
                </a:lnTo>
                <a:lnTo>
                  <a:pt x="3258989" y="3415880"/>
                </a:lnTo>
                <a:lnTo>
                  <a:pt x="0" y="3412287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458731-7775-28F8-3B97-DFBA686036BC}"/>
              </a:ext>
            </a:extLst>
          </p:cNvPr>
          <p:cNvSpPr txBox="1"/>
          <p:nvPr/>
        </p:nvSpPr>
        <p:spPr>
          <a:xfrm rot="18861901">
            <a:off x="8643708" y="5080772"/>
            <a:ext cx="46518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Basic Economic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Concepts</a:t>
            </a:r>
          </a:p>
        </p:txBody>
      </p:sp>
      <p:pic>
        <p:nvPicPr>
          <p:cNvPr id="3" name="Picture 14">
            <a:extLst>
              <a:ext uri="{FF2B5EF4-FFF2-40B4-BE49-F238E27FC236}">
                <a16:creationId xmlns:a16="http://schemas.microsoft.com/office/drawing/2014/main" id="{D920AAAD-FDE9-95F6-B96B-1838635B7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4805">
            <a:off x="-268864" y="4950096"/>
            <a:ext cx="3509492" cy="2340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C41A3CBD-B2A3-2ED0-96FF-3F1A8EDFB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229" y="4135649"/>
            <a:ext cx="2905907" cy="290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97AB18-629F-C888-C27F-4FE4D75F7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58008">
            <a:off x="3563703" y="4304984"/>
            <a:ext cx="3697411" cy="246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text, bunch, lots, line&#10;&#10;Description automatically generated">
            <a:extLst>
              <a:ext uri="{FF2B5EF4-FFF2-40B4-BE49-F238E27FC236}">
                <a16:creationId xmlns:a16="http://schemas.microsoft.com/office/drawing/2014/main" id="{AD1BE4A1-FC49-A773-658C-09DA2C5816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9655">
            <a:off x="2183727" y="4950493"/>
            <a:ext cx="2196321" cy="16962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877C6F6-9153-FD32-D394-D62AAE30D1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0713" y="0"/>
            <a:ext cx="2481287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358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500" b="1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Calibri" panose="020F0502020204030204"/>
              </a:rPr>
              <a:t>Scarcity vs Shortage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9D8B9C-3439-45F6-A239-FE4DA60A7F71}"/>
              </a:ext>
            </a:extLst>
          </p:cNvPr>
          <p:cNvSpPr txBox="1"/>
          <p:nvPr/>
        </p:nvSpPr>
        <p:spPr>
          <a:xfrm>
            <a:off x="7037" y="1074164"/>
            <a:ext cx="12309654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0" b="1" dirty="0">
                <a:ln w="15875">
                  <a:solidFill>
                    <a:schemeClr val="bg1"/>
                  </a:solidFill>
                </a:ln>
                <a:latin typeface="Calibri" panose="020F0502020204030204"/>
              </a:rPr>
              <a:t>Shortage is not the same as Scarce</a:t>
            </a:r>
            <a:endParaRPr kumimoji="0" lang="en-US" sz="5500" b="1" i="0" u="none" strike="noStrike" kern="1200" cap="none" spc="0" normalizeH="0" baseline="0" noProof="0" dirty="0">
              <a:ln w="15875">
                <a:solidFill>
                  <a:schemeClr val="bg1"/>
                </a:solidFill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095541-036A-4E68-93DD-54D975D3CA8C}"/>
              </a:ext>
            </a:extLst>
          </p:cNvPr>
          <p:cNvSpPr txBox="1"/>
          <p:nvPr/>
        </p:nvSpPr>
        <p:spPr>
          <a:xfrm>
            <a:off x="0" y="2055964"/>
            <a:ext cx="813261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Scarcity:</a:t>
            </a:r>
            <a:endParaRPr kumimoji="0" lang="en-US" sz="3500" b="1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</a:rPr>
              <a:t>-Less available than people desire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-Pervasive and permanent</a:t>
            </a:r>
            <a:endParaRPr kumimoji="0" lang="en-US" sz="3000" b="1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Shortage: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-Quantity supplied is less than quantity demanded at the current price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-Temporary market condition</a:t>
            </a:r>
          </a:p>
          <a:p>
            <a:pPr algn="ctr"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With a shortage, </a:t>
            </a:r>
          </a:p>
          <a:p>
            <a:pPr algn="ctr"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prices increase or we run out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8150B3C-81FB-B86F-80D4-A0EEADA25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6829" y="2164324"/>
            <a:ext cx="2709862" cy="270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sign on a shelf&#10;&#10;AI-generated content may be incorrect.">
            <a:extLst>
              <a:ext uri="{FF2B5EF4-FFF2-40B4-BE49-F238E27FC236}">
                <a16:creationId xmlns:a16="http://schemas.microsoft.com/office/drawing/2014/main" id="{A00F2551-094C-467B-61C9-630789008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1470" y="4271345"/>
            <a:ext cx="2403872" cy="160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1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0" y="949604"/>
            <a:ext cx="1218496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Scarcity is the </a:t>
            </a:r>
            <a:r>
              <a:rPr lang="en-US" sz="5500" b="1" dirty="0">
                <a:ln w="15875">
                  <a:solidFill>
                    <a:schemeClr val="bg1"/>
                  </a:solidFill>
                </a:ln>
                <a:latin typeface="Calibri" panose="020F0502020204030204"/>
              </a:rPr>
              <a:t>inability of limited resources to satisfy unlimited wants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500" b="1" dirty="0">
              <a:ln w="15875">
                <a:solidFill>
                  <a:schemeClr val="bg1"/>
                </a:solidFill>
              </a:ln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If there is less than is wanted the item is </a:t>
            </a:r>
            <a:r>
              <a:rPr lang="en-US" sz="4500" b="1" u="sng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scarce</a:t>
            </a:r>
            <a:endParaRPr kumimoji="0" lang="en-US" sz="4500" b="1" i="0" u="sng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500" b="1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Calibri" panose="020F0502020204030204"/>
              </a:rPr>
              <a:t>The </a:t>
            </a:r>
            <a:r>
              <a:rPr kumimoji="0" lang="en-US" sz="75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Definition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42A1AD4-BEE6-5CA3-8868-BF4A1DCD1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983" y="4143118"/>
            <a:ext cx="3122791" cy="312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92F251C-A2A3-CE98-9469-20AF3B8C3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38115"/>
            <a:ext cx="2597727" cy="173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1D8379FA-5831-501D-DAE4-CCE3E7D27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063" y="4489306"/>
            <a:ext cx="2368694" cy="236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4F8DDEDA-2827-9D89-722F-1B38C7BB4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787" y="4696691"/>
            <a:ext cx="3509492" cy="2340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268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7038" y="1246495"/>
            <a:ext cx="1218496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</a:rPr>
              <a:t>All societies</a:t>
            </a:r>
            <a:r>
              <a:rPr lang="en-US" sz="5500" b="1" dirty="0">
                <a:ln w="15875">
                  <a:solidFill>
                    <a:schemeClr val="bg1"/>
                  </a:solidFill>
                </a:ln>
                <a:latin typeface="Calibri" panose="020F0502020204030204"/>
              </a:rPr>
              <a:t> and all people face scarcity</a:t>
            </a:r>
            <a:endParaRPr kumimoji="0" lang="en-US" sz="5500" b="1" i="0" u="none" strike="noStrike" kern="1200" cap="none" spc="0" normalizeH="0" baseline="0" noProof="0" dirty="0">
              <a:ln w="15875">
                <a:solidFill>
                  <a:schemeClr val="bg1"/>
                </a:solidFill>
              </a:ln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500" b="1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Scarcity is the fundamental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problem of economics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56F162-F8D6-A6D8-719E-9FF7C18244B4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500" b="1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Calibri" panose="020F0502020204030204"/>
              </a:rPr>
              <a:t>The </a:t>
            </a:r>
            <a:r>
              <a:rPr kumimoji="0" lang="en-US" sz="75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Definition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55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500" b="1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Calibri" panose="020F0502020204030204"/>
              </a:rPr>
              <a:t>Is it scarce?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D67883-B0F0-4BCB-A11B-1C99059C2434}"/>
              </a:ext>
            </a:extLst>
          </p:cNvPr>
          <p:cNvSpPr txBox="1"/>
          <p:nvPr/>
        </p:nvSpPr>
        <p:spPr>
          <a:xfrm>
            <a:off x="110836" y="1002375"/>
            <a:ext cx="12081163" cy="340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</a:rPr>
              <a:t>Items that are scarce:</a:t>
            </a:r>
            <a:endParaRPr lang="en-US" sz="5500" b="1" dirty="0">
              <a:ln w="15875">
                <a:solidFill>
                  <a:schemeClr val="bg1"/>
                </a:solidFill>
              </a:ln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Less of it than people want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It has a positive price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Opportunity cost involved in obtaining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Goods and Services are Scarce</a:t>
            </a:r>
          </a:p>
        </p:txBody>
      </p:sp>
      <p:pic>
        <p:nvPicPr>
          <p:cNvPr id="2050" name="Picture 2" descr="Barber hands">
            <a:extLst>
              <a:ext uri="{FF2B5EF4-FFF2-40B4-BE49-F238E27FC236}">
                <a16:creationId xmlns:a16="http://schemas.microsoft.com/office/drawing/2014/main" id="{A99686AB-9524-49E5-A55B-C7CEB1241B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2" b="9754"/>
          <a:stretch/>
        </p:blipFill>
        <p:spPr bwMode="auto">
          <a:xfrm>
            <a:off x="8415646" y="4552563"/>
            <a:ext cx="2541626" cy="212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picture containing text, bunch, lots, line&#10;&#10;Description automatically generated">
            <a:extLst>
              <a:ext uri="{FF2B5EF4-FFF2-40B4-BE49-F238E27FC236}">
                <a16:creationId xmlns:a16="http://schemas.microsoft.com/office/drawing/2014/main" id="{BD90DD13-FFEA-40FC-8BE9-7312EE8465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414" y="4552563"/>
            <a:ext cx="2729883" cy="2108380"/>
          </a:xfrm>
          <a:prstGeom prst="rect">
            <a:avLst/>
          </a:prstGeom>
        </p:spPr>
      </p:pic>
      <p:pic>
        <p:nvPicPr>
          <p:cNvPr id="11" name="Picture 10" descr="Graphical user interface&#10;&#10;Description automatically generated">
            <a:extLst>
              <a:ext uri="{FF2B5EF4-FFF2-40B4-BE49-F238E27FC236}">
                <a16:creationId xmlns:a16="http://schemas.microsoft.com/office/drawing/2014/main" id="{B2929D11-F6B8-4778-AFF7-72BE9E9E2B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452" y="4552563"/>
            <a:ext cx="2497095" cy="210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07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CD67883-B0F0-4BCB-A11B-1C99059C2434}"/>
              </a:ext>
            </a:extLst>
          </p:cNvPr>
          <p:cNvSpPr txBox="1"/>
          <p:nvPr/>
        </p:nvSpPr>
        <p:spPr>
          <a:xfrm>
            <a:off x="110836" y="1002375"/>
            <a:ext cx="12074125" cy="340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Items that </a:t>
            </a:r>
            <a:r>
              <a:rPr lang="en-US" sz="5500" b="1" dirty="0">
                <a:ln w="15875">
                  <a:solidFill>
                    <a:schemeClr val="bg1"/>
                  </a:solidFill>
                </a:ln>
                <a:latin typeface="Calibri" panose="020F0502020204030204"/>
              </a:rPr>
              <a:t>are NOT </a:t>
            </a: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</a:rPr>
              <a:t>scarce:</a:t>
            </a:r>
            <a:endParaRPr lang="en-US" sz="5500" b="1" dirty="0">
              <a:ln w="15875">
                <a:solidFill>
                  <a:schemeClr val="bg1"/>
                </a:solidFill>
              </a:ln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More of it than people want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Negative price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Can be obtained without a cost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Knowledge is not scarce - Non-rival</a:t>
            </a: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7E007D12-B9D5-405D-8E44-54B595CFE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781" y="4572515"/>
            <a:ext cx="2566220" cy="256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C39998C-552D-4CA7-A67B-EAC20C1DC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968" y="4790128"/>
            <a:ext cx="2185860" cy="21858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9672B9-EBF5-ABD4-F924-1CAB46EA814E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500" b="1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Calibri" panose="020F0502020204030204"/>
              </a:rPr>
              <a:t>Is it scarce?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E01A0573-30E5-DF54-698A-61610D9CD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4" y="4495494"/>
            <a:ext cx="1436686" cy="2153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14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DE011E2-71FF-4DD5-B0C3-415E36E07BAD}"/>
              </a:ext>
            </a:extLst>
          </p:cNvPr>
          <p:cNvSpPr txBox="1"/>
          <p:nvPr/>
        </p:nvSpPr>
        <p:spPr>
          <a:xfrm>
            <a:off x="1443843" y="1060373"/>
            <a:ext cx="934299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</a:rPr>
              <a:t>Goods and Services are scarce because resources (factors of production)are scarce</a:t>
            </a:r>
            <a:endParaRPr lang="en-US" sz="4000" b="1" dirty="0">
              <a:ln w="15875">
                <a:solidFill>
                  <a:schemeClr val="bg1"/>
                </a:solidFill>
              </a:ln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Land: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Resources from nature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Labor: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Mental or physical work from people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Capital: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Goods used to produce goods and services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Entrepreneurship: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Business owner who produces a product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500" b="1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Calibri" panose="020F0502020204030204"/>
              </a:rPr>
              <a:t>Resources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 descr="Harvestable rock vector illustration">
            <a:extLst>
              <a:ext uri="{FF2B5EF4-FFF2-40B4-BE49-F238E27FC236}">
                <a16:creationId xmlns:a16="http://schemas.microsoft.com/office/drawing/2014/main" id="{30C9B8C2-8DFE-44A8-96A2-084464557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142" y="2258826"/>
            <a:ext cx="812732" cy="736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Metal machine">
            <a:extLst>
              <a:ext uri="{FF2B5EF4-FFF2-40B4-BE49-F238E27FC236}">
                <a16:creationId xmlns:a16="http://schemas.microsoft.com/office/drawing/2014/main" id="{906F4A0A-EA13-4606-A302-085F2C06F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533" y="4389396"/>
            <a:ext cx="603795" cy="736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Worker with a big hammer">
            <a:extLst>
              <a:ext uri="{FF2B5EF4-FFF2-40B4-BE49-F238E27FC236}">
                <a16:creationId xmlns:a16="http://schemas.microsoft.com/office/drawing/2014/main" id="{B5A7AD66-540E-4BCC-B93E-7B5768360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582" y="3393747"/>
            <a:ext cx="395746" cy="68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andy shop vector symbol">
            <a:extLst>
              <a:ext uri="{FF2B5EF4-FFF2-40B4-BE49-F238E27FC236}">
                <a16:creationId xmlns:a16="http://schemas.microsoft.com/office/drawing/2014/main" id="{85693B65-8780-469C-8AEE-21E8C754D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162" y="5510935"/>
            <a:ext cx="775528" cy="69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green landscape with many square fields&#10;&#10;AI-generated content may be incorrect.">
            <a:extLst>
              <a:ext uri="{FF2B5EF4-FFF2-40B4-BE49-F238E27FC236}">
                <a16:creationId xmlns:a16="http://schemas.microsoft.com/office/drawing/2014/main" id="{744E464A-1974-04C4-BD84-4F8FB2467A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5162" y="2337096"/>
            <a:ext cx="1767182" cy="1178121"/>
          </a:xfrm>
          <a:prstGeom prst="rect">
            <a:avLst/>
          </a:prstGeom>
        </p:spPr>
      </p:pic>
      <p:sp>
        <p:nvSpPr>
          <p:cNvPr id="14" name="AutoShape 2" descr="Image of ">
            <a:extLst>
              <a:ext uri="{FF2B5EF4-FFF2-40B4-BE49-F238E27FC236}">
                <a16:creationId xmlns:a16="http://schemas.microsoft.com/office/drawing/2014/main" id="{0AC01A3E-A9C6-18B1-BDFB-C74148C00D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" name="Picture 18" descr="A group of robots working in a factory&#10;&#10;AI-generated content may be incorrect.">
            <a:extLst>
              <a:ext uri="{FF2B5EF4-FFF2-40B4-BE49-F238E27FC236}">
                <a16:creationId xmlns:a16="http://schemas.microsoft.com/office/drawing/2014/main" id="{0D645839-7AB6-A344-B71C-846A3A8ADF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8811" y="3711826"/>
            <a:ext cx="2032709" cy="135513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A207DA3-3E72-0322-70C4-F60B5B4DA5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66349" y="4990624"/>
            <a:ext cx="1857841" cy="1702060"/>
          </a:xfrm>
          <a:prstGeom prst="rect">
            <a:avLst/>
          </a:prstGeom>
        </p:spPr>
      </p:pic>
      <p:pic>
        <p:nvPicPr>
          <p:cNvPr id="23" name="Picture 22" descr="A person and person wearing hard hats looking at a blueprint&#10;&#10;AI-generated content may be incorrect.">
            <a:extLst>
              <a:ext uri="{FF2B5EF4-FFF2-40B4-BE49-F238E27FC236}">
                <a16:creationId xmlns:a16="http://schemas.microsoft.com/office/drawing/2014/main" id="{161F55E3-1B5C-7ECD-1A4E-B3FEF9B7B1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384" y="2812588"/>
            <a:ext cx="1798476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500" b="1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Calibri" panose="020F0502020204030204"/>
              </a:rPr>
              <a:t>Trade-offs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AADFD3-AE3A-432C-9DFA-B35024CE74F8}"/>
              </a:ext>
            </a:extLst>
          </p:cNvPr>
          <p:cNvSpPr txBox="1"/>
          <p:nvPr/>
        </p:nvSpPr>
        <p:spPr>
          <a:xfrm>
            <a:off x="110836" y="1002375"/>
            <a:ext cx="12081163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0" b="1" dirty="0">
                <a:ln w="15875">
                  <a:solidFill>
                    <a:schemeClr val="bg1"/>
                  </a:solidFill>
                </a:ln>
                <a:latin typeface="Calibri" panose="020F0502020204030204"/>
              </a:rPr>
              <a:t>Allocating scarce resources involves trade-offs</a:t>
            </a:r>
          </a:p>
        </p:txBody>
      </p:sp>
      <p:pic>
        <p:nvPicPr>
          <p:cNvPr id="12" name="Picture 11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id="{1A55E9EF-81CD-4747-8F73-42F836E741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7" t="8804" r="8525" b="9004"/>
          <a:stretch/>
        </p:blipFill>
        <p:spPr>
          <a:xfrm>
            <a:off x="1616185" y="2921262"/>
            <a:ext cx="2630659" cy="2001100"/>
          </a:xfrm>
          <a:prstGeom prst="rect">
            <a:avLst/>
          </a:prstGeom>
        </p:spPr>
      </p:pic>
      <p:pic>
        <p:nvPicPr>
          <p:cNvPr id="14" name="Picture 13" descr="Diagram, icon&#10;&#10;Description automatically generated">
            <a:extLst>
              <a:ext uri="{FF2B5EF4-FFF2-40B4-BE49-F238E27FC236}">
                <a16:creationId xmlns:a16="http://schemas.microsoft.com/office/drawing/2014/main" id="{6235DEA1-43FC-42D2-9059-805DAA492A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158" y="2921262"/>
            <a:ext cx="2001100" cy="20011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358591D-D85E-45B7-9112-86C284B30FC0}"/>
              </a:ext>
            </a:extLst>
          </p:cNvPr>
          <p:cNvSpPr txBox="1"/>
          <p:nvPr/>
        </p:nvSpPr>
        <p:spPr>
          <a:xfrm>
            <a:off x="1065459" y="4839600"/>
            <a:ext cx="373210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Video Games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44FB507-745A-4EAF-88AC-6F4B0479A35A}"/>
              </a:ext>
            </a:extLst>
          </p:cNvPr>
          <p:cNvSpPr txBox="1"/>
          <p:nvPr/>
        </p:nvSpPr>
        <p:spPr>
          <a:xfrm>
            <a:off x="7553636" y="4922362"/>
            <a:ext cx="27841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Yard </a:t>
            </a:r>
            <a:r>
              <a:rPr kumimoji="0" lang="en-US" sz="4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94659-CD56-3746-B64A-447A14386EE2}"/>
              </a:ext>
            </a:extLst>
          </p:cNvPr>
          <p:cNvSpPr txBox="1"/>
          <p:nvPr/>
        </p:nvSpPr>
        <p:spPr>
          <a:xfrm>
            <a:off x="4640524" y="3151820"/>
            <a:ext cx="27841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Individuals</a:t>
            </a:r>
          </a:p>
        </p:txBody>
      </p:sp>
    </p:spTree>
    <p:extLst>
      <p:ext uri="{BB962C8B-B14F-4D97-AF65-F5344CB8AC3E}">
        <p14:creationId xmlns:p14="http://schemas.microsoft.com/office/powerpoint/2010/main" val="17155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4AADFD3-AE3A-432C-9DFA-B35024CE74F8}"/>
              </a:ext>
            </a:extLst>
          </p:cNvPr>
          <p:cNvSpPr txBox="1"/>
          <p:nvPr/>
        </p:nvSpPr>
        <p:spPr>
          <a:xfrm>
            <a:off x="110836" y="1002375"/>
            <a:ext cx="12081163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0" b="1" dirty="0">
                <a:ln w="15875">
                  <a:solidFill>
                    <a:schemeClr val="bg1"/>
                  </a:solidFill>
                </a:ln>
                <a:latin typeface="Calibri" panose="020F0502020204030204"/>
              </a:rPr>
              <a:t>Allocating scarce resources involves trade-offs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58591D-D85E-45B7-9112-86C284B30FC0}"/>
              </a:ext>
            </a:extLst>
          </p:cNvPr>
          <p:cNvSpPr txBox="1"/>
          <p:nvPr/>
        </p:nvSpPr>
        <p:spPr>
          <a:xfrm>
            <a:off x="1456005" y="4888585"/>
            <a:ext cx="295101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Laptops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44FB507-745A-4EAF-88AC-6F4B0479A35A}"/>
              </a:ext>
            </a:extLst>
          </p:cNvPr>
          <p:cNvSpPr txBox="1"/>
          <p:nvPr/>
        </p:nvSpPr>
        <p:spPr>
          <a:xfrm>
            <a:off x="7376487" y="4919906"/>
            <a:ext cx="295101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Fewer</a:t>
            </a:r>
            <a:endParaRPr kumimoji="0" lang="en-US" sz="4000" b="1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Cellphones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AB6749-150E-6E0A-0DBE-C8F03E6749BC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500" b="1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Calibri" panose="020F0502020204030204"/>
              </a:rPr>
              <a:t>Trade-offs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C64B22-796F-76D3-02EF-DB605A05DD75}"/>
              </a:ext>
            </a:extLst>
          </p:cNvPr>
          <p:cNvSpPr txBox="1"/>
          <p:nvPr/>
        </p:nvSpPr>
        <p:spPr>
          <a:xfrm>
            <a:off x="4640524" y="3151820"/>
            <a:ext cx="27841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Businesses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4D09769-1791-0F24-F8B6-09E0DB4B0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1115" y="2804411"/>
            <a:ext cx="1121761" cy="21154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4BFCA1-B283-311A-FF17-3380F301A9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500" y="2804411"/>
            <a:ext cx="3664014" cy="281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20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8D5A0-D404-486A-C151-7BD104B9C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1BC4CF-8535-6607-E1FE-401F17860E3C}"/>
              </a:ext>
            </a:extLst>
          </p:cNvPr>
          <p:cNvSpPr txBox="1"/>
          <p:nvPr/>
        </p:nvSpPr>
        <p:spPr>
          <a:xfrm>
            <a:off x="110836" y="1002375"/>
            <a:ext cx="12081163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0" b="1" dirty="0">
                <a:ln w="15875">
                  <a:solidFill>
                    <a:schemeClr val="bg1"/>
                  </a:solidFill>
                </a:ln>
                <a:latin typeface="Calibri" panose="020F0502020204030204"/>
              </a:rPr>
              <a:t>Allocating scarce resources involves trade-offs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744D4C-D756-B409-1A3D-A6CC98651E7B}"/>
              </a:ext>
            </a:extLst>
          </p:cNvPr>
          <p:cNvSpPr txBox="1"/>
          <p:nvPr/>
        </p:nvSpPr>
        <p:spPr>
          <a:xfrm>
            <a:off x="1456005" y="4888585"/>
            <a:ext cx="295101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Guns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336CC3-9711-4158-39C8-F504B8494C50}"/>
              </a:ext>
            </a:extLst>
          </p:cNvPr>
          <p:cNvSpPr txBox="1"/>
          <p:nvPr/>
        </p:nvSpPr>
        <p:spPr>
          <a:xfrm>
            <a:off x="7376487" y="4919906"/>
            <a:ext cx="295101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Less</a:t>
            </a:r>
            <a:endParaRPr kumimoji="0" lang="en-US" sz="4000" b="1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Butter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179DF8-D2C5-C3D4-1C98-F233FBAA494F}"/>
              </a:ext>
            </a:extLst>
          </p:cNvPr>
          <p:cNvSpPr txBox="1"/>
          <p:nvPr/>
        </p:nvSpPr>
        <p:spPr>
          <a:xfrm>
            <a:off x="7038" y="0"/>
            <a:ext cx="121849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500" b="1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Calibri" panose="020F0502020204030204"/>
              </a:rPr>
              <a:t>Trade-offs</a:t>
            </a:r>
            <a:endParaRPr kumimoji="0" lang="en-US" sz="75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2" descr="Image of ">
            <a:extLst>
              <a:ext uri="{FF2B5EF4-FFF2-40B4-BE49-F238E27FC236}">
                <a16:creationId xmlns:a16="http://schemas.microsoft.com/office/drawing/2014/main" id="{202D5430-611F-E632-1647-0183E6D8813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EBD375D3-FD0F-44CF-AC1B-232D10A28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900" y="2628900"/>
            <a:ext cx="2635250" cy="263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84ADE585-80F4-487A-55A7-95F39478A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121" y="2628900"/>
            <a:ext cx="3697411" cy="246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9AB4BC-AAD7-091B-1AE5-4FA6F008C2A6}"/>
              </a:ext>
            </a:extLst>
          </p:cNvPr>
          <p:cNvSpPr txBox="1"/>
          <p:nvPr/>
        </p:nvSpPr>
        <p:spPr>
          <a:xfrm>
            <a:off x="4485436" y="3151820"/>
            <a:ext cx="310610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Governments</a:t>
            </a:r>
          </a:p>
        </p:txBody>
      </p:sp>
    </p:spTree>
    <p:extLst>
      <p:ext uri="{BB962C8B-B14F-4D97-AF65-F5344CB8AC3E}">
        <p14:creationId xmlns:p14="http://schemas.microsoft.com/office/powerpoint/2010/main" val="409759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5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23847</TotalTime>
  <Words>4169</Words>
  <Application>Microsoft Office PowerPoint</Application>
  <PresentationFormat>Widescreen</PresentationFormat>
  <Paragraphs>395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Arial</vt:lpstr>
      <vt:lpstr>Arial Black</vt:lpstr>
      <vt:lpstr>Calibri</vt:lpstr>
      <vt:lpstr>Calibri Light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Jacob Reed</dc:creator>
  <cp:lastModifiedBy>Jacob Reed at Sheldon HS</cp:lastModifiedBy>
  <cp:revision>16</cp:revision>
  <dcterms:created xsi:type="dcterms:W3CDTF">2022-04-14T16:01:54Z</dcterms:created>
  <dcterms:modified xsi:type="dcterms:W3CDTF">2026-01-06T23:26:07Z</dcterms:modified>
</cp:coreProperties>
</file>