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4.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8"/>
  </p:notesMasterIdLst>
  <p:sldIdLst>
    <p:sldId id="337" r:id="rId3"/>
    <p:sldId id="264" r:id="rId4"/>
    <p:sldId id="338" r:id="rId5"/>
    <p:sldId id="265" r:id="rId6"/>
    <p:sldId id="266" r:id="rId7"/>
    <p:sldId id="267" r:id="rId8"/>
    <p:sldId id="268" r:id="rId9"/>
    <p:sldId id="270" r:id="rId10"/>
    <p:sldId id="271" r:id="rId11"/>
    <p:sldId id="269" r:id="rId12"/>
    <p:sldId id="273" r:id="rId13"/>
    <p:sldId id="272" r:id="rId14"/>
    <p:sldId id="274" r:id="rId15"/>
    <p:sldId id="291" r:id="rId16"/>
    <p:sldId id="276" r:id="rId17"/>
    <p:sldId id="277" r:id="rId18"/>
    <p:sldId id="278" r:id="rId19"/>
    <p:sldId id="283" r:id="rId20"/>
    <p:sldId id="281" r:id="rId21"/>
    <p:sldId id="282" r:id="rId22"/>
    <p:sldId id="285" r:id="rId23"/>
    <p:sldId id="284" r:id="rId24"/>
    <p:sldId id="288" r:id="rId25"/>
    <p:sldId id="289" r:id="rId26"/>
    <p:sldId id="29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EBF5"/>
    <a:srgbClr val="CFD5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04" autoAdjust="0"/>
    <p:restoredTop sz="60632" autoAdjust="0"/>
  </p:normalViewPr>
  <p:slideViewPr>
    <p:cSldViewPr snapToGrid="0">
      <p:cViewPr varScale="1">
        <p:scale>
          <a:sx n="67" d="100"/>
          <a:sy n="67" d="100"/>
        </p:scale>
        <p:origin x="2250" y="66"/>
      </p:cViewPr>
      <p:guideLst>
        <p:guide orient="horz" pos="2160"/>
        <p:guide pos="3840"/>
      </p:guideLst>
    </p:cSldViewPr>
  </p:slid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790648857389224E-2"/>
          <c:y val="5.8592149882757696E-2"/>
          <c:w val="0.86724790374478167"/>
          <c:h val="0.8370196781350987"/>
        </c:manualLayout>
      </c:layout>
      <c:scatterChart>
        <c:scatterStyle val="smoothMarker"/>
        <c:varyColors val="0"/>
        <c:ser>
          <c:idx val="0"/>
          <c:order val="0"/>
          <c:tx>
            <c:strRef>
              <c:f>Sheet1!$B$1</c:f>
              <c:strCache>
                <c:ptCount val="1"/>
                <c:pt idx="0">
                  <c:v>Math Problems</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Sheet1!$A$2:$A$6</c:f>
              <c:numCache>
                <c:formatCode>General</c:formatCode>
                <c:ptCount val="5"/>
                <c:pt idx="0">
                  <c:v>0</c:v>
                </c:pt>
                <c:pt idx="1">
                  <c:v>20</c:v>
                </c:pt>
                <c:pt idx="2">
                  <c:v>35</c:v>
                </c:pt>
                <c:pt idx="3">
                  <c:v>45</c:v>
                </c:pt>
                <c:pt idx="4">
                  <c:v>50</c:v>
                </c:pt>
              </c:numCache>
            </c:numRef>
          </c:xVal>
          <c:yVal>
            <c:numRef>
              <c:f>Sheet1!$B$2:$B$6</c:f>
              <c:numCache>
                <c:formatCode>General</c:formatCode>
                <c:ptCount val="5"/>
                <c:pt idx="0">
                  <c:v>80</c:v>
                </c:pt>
                <c:pt idx="1">
                  <c:v>60</c:v>
                </c:pt>
                <c:pt idx="2">
                  <c:v>40</c:v>
                </c:pt>
                <c:pt idx="3">
                  <c:v>20</c:v>
                </c:pt>
                <c:pt idx="4">
                  <c:v>0</c:v>
                </c:pt>
              </c:numCache>
            </c:numRef>
          </c:yVal>
          <c:smooth val="1"/>
          <c:extLst>
            <c:ext xmlns:c16="http://schemas.microsoft.com/office/drawing/2014/chart" uri="{C3380CC4-5D6E-409C-BE32-E72D297353CC}">
              <c16:uniqueId val="{00000000-9C36-424B-8E27-C170EDBE9536}"/>
            </c:ext>
          </c:extLst>
        </c:ser>
        <c:dLbls>
          <c:showLegendKey val="0"/>
          <c:showVal val="0"/>
          <c:showCatName val="0"/>
          <c:showSerName val="0"/>
          <c:showPercent val="0"/>
          <c:showBubbleSize val="0"/>
        </c:dLbls>
        <c:axId val="342079008"/>
        <c:axId val="342077760"/>
      </c:scatterChart>
      <c:valAx>
        <c:axId val="3420790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42077760"/>
        <c:crosses val="autoZero"/>
        <c:crossBetween val="midCat"/>
      </c:valAx>
      <c:valAx>
        <c:axId val="3420777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4207900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790648857389224E-2"/>
          <c:y val="5.8592149882757696E-2"/>
          <c:w val="0.86724790374478167"/>
          <c:h val="0.8370196781350987"/>
        </c:manualLayout>
      </c:layout>
      <c:scatterChart>
        <c:scatterStyle val="smoothMarker"/>
        <c:varyColors val="0"/>
        <c:ser>
          <c:idx val="0"/>
          <c:order val="0"/>
          <c:tx>
            <c:strRef>
              <c:f>Sheet1!$B$1</c:f>
              <c:strCache>
                <c:ptCount val="1"/>
                <c:pt idx="0">
                  <c:v>Math Problems</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Sheet1!$A$2:$A$6</c:f>
              <c:numCache>
                <c:formatCode>General</c:formatCode>
                <c:ptCount val="5"/>
                <c:pt idx="0">
                  <c:v>0</c:v>
                </c:pt>
                <c:pt idx="1">
                  <c:v>20</c:v>
                </c:pt>
                <c:pt idx="2">
                  <c:v>35</c:v>
                </c:pt>
                <c:pt idx="3">
                  <c:v>45</c:v>
                </c:pt>
                <c:pt idx="4">
                  <c:v>50</c:v>
                </c:pt>
              </c:numCache>
            </c:numRef>
          </c:xVal>
          <c:yVal>
            <c:numRef>
              <c:f>Sheet1!$B$2:$B$6</c:f>
              <c:numCache>
                <c:formatCode>General</c:formatCode>
                <c:ptCount val="5"/>
                <c:pt idx="0">
                  <c:v>80</c:v>
                </c:pt>
                <c:pt idx="1">
                  <c:v>60</c:v>
                </c:pt>
                <c:pt idx="2">
                  <c:v>40</c:v>
                </c:pt>
                <c:pt idx="3">
                  <c:v>20</c:v>
                </c:pt>
                <c:pt idx="4">
                  <c:v>0</c:v>
                </c:pt>
              </c:numCache>
            </c:numRef>
          </c:yVal>
          <c:smooth val="1"/>
          <c:extLst>
            <c:ext xmlns:c16="http://schemas.microsoft.com/office/drawing/2014/chart" uri="{C3380CC4-5D6E-409C-BE32-E72D297353CC}">
              <c16:uniqueId val="{00000000-9C36-424B-8E27-C170EDBE9536}"/>
            </c:ext>
          </c:extLst>
        </c:ser>
        <c:dLbls>
          <c:showLegendKey val="0"/>
          <c:showVal val="0"/>
          <c:showCatName val="0"/>
          <c:showSerName val="0"/>
          <c:showPercent val="0"/>
          <c:showBubbleSize val="0"/>
        </c:dLbls>
        <c:axId val="342079008"/>
        <c:axId val="342077760"/>
      </c:scatterChart>
      <c:valAx>
        <c:axId val="3420790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42077760"/>
        <c:crosses val="autoZero"/>
        <c:crossBetween val="midCat"/>
      </c:valAx>
      <c:valAx>
        <c:axId val="3420777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4207900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790648857389224E-2"/>
          <c:y val="5.8592149882757696E-2"/>
          <c:w val="0.86724790374478167"/>
          <c:h val="0.8370196781350987"/>
        </c:manualLayout>
      </c:layout>
      <c:scatterChart>
        <c:scatterStyle val="smoothMarker"/>
        <c:varyColors val="0"/>
        <c:ser>
          <c:idx val="0"/>
          <c:order val="0"/>
          <c:tx>
            <c:strRef>
              <c:f>Sheet1!$B$1</c:f>
              <c:strCache>
                <c:ptCount val="1"/>
                <c:pt idx="0">
                  <c:v>Math Problems</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Sheet1!$A$2:$A$6</c:f>
              <c:numCache>
                <c:formatCode>General</c:formatCode>
                <c:ptCount val="5"/>
                <c:pt idx="0">
                  <c:v>0</c:v>
                </c:pt>
                <c:pt idx="1">
                  <c:v>20</c:v>
                </c:pt>
                <c:pt idx="2">
                  <c:v>35</c:v>
                </c:pt>
                <c:pt idx="3">
                  <c:v>45</c:v>
                </c:pt>
                <c:pt idx="4">
                  <c:v>50</c:v>
                </c:pt>
              </c:numCache>
            </c:numRef>
          </c:xVal>
          <c:yVal>
            <c:numRef>
              <c:f>Sheet1!$B$2:$B$6</c:f>
              <c:numCache>
                <c:formatCode>General</c:formatCode>
                <c:ptCount val="5"/>
                <c:pt idx="0">
                  <c:v>80</c:v>
                </c:pt>
                <c:pt idx="1">
                  <c:v>60</c:v>
                </c:pt>
                <c:pt idx="2">
                  <c:v>40</c:v>
                </c:pt>
                <c:pt idx="3">
                  <c:v>20</c:v>
                </c:pt>
                <c:pt idx="4">
                  <c:v>0</c:v>
                </c:pt>
              </c:numCache>
            </c:numRef>
          </c:yVal>
          <c:smooth val="1"/>
          <c:extLst>
            <c:ext xmlns:c16="http://schemas.microsoft.com/office/drawing/2014/chart" uri="{C3380CC4-5D6E-409C-BE32-E72D297353CC}">
              <c16:uniqueId val="{00000000-9C36-424B-8E27-C170EDBE9536}"/>
            </c:ext>
          </c:extLst>
        </c:ser>
        <c:dLbls>
          <c:showLegendKey val="0"/>
          <c:showVal val="0"/>
          <c:showCatName val="0"/>
          <c:showSerName val="0"/>
          <c:showPercent val="0"/>
          <c:showBubbleSize val="0"/>
        </c:dLbls>
        <c:axId val="342079008"/>
        <c:axId val="342077760"/>
      </c:scatterChart>
      <c:valAx>
        <c:axId val="3420790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42077760"/>
        <c:crosses val="autoZero"/>
        <c:crossBetween val="midCat"/>
      </c:valAx>
      <c:valAx>
        <c:axId val="3420777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4207900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790648857389224E-2"/>
          <c:y val="5.8592149882757696E-2"/>
          <c:w val="0.86724790374478167"/>
          <c:h val="0.8370196781350987"/>
        </c:manualLayout>
      </c:layout>
      <c:scatterChart>
        <c:scatterStyle val="smoothMarker"/>
        <c:varyColors val="0"/>
        <c:ser>
          <c:idx val="0"/>
          <c:order val="0"/>
          <c:tx>
            <c:strRef>
              <c:f>Sheet1!$B$1</c:f>
              <c:strCache>
                <c:ptCount val="1"/>
                <c:pt idx="0">
                  <c:v>Math Problems</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Sheet1!$A$2:$A$6</c:f>
              <c:numCache>
                <c:formatCode>General</c:formatCode>
                <c:ptCount val="5"/>
                <c:pt idx="0">
                  <c:v>0</c:v>
                </c:pt>
                <c:pt idx="1">
                  <c:v>20</c:v>
                </c:pt>
                <c:pt idx="2">
                  <c:v>35</c:v>
                </c:pt>
                <c:pt idx="3">
                  <c:v>45</c:v>
                </c:pt>
                <c:pt idx="4">
                  <c:v>50</c:v>
                </c:pt>
              </c:numCache>
            </c:numRef>
          </c:xVal>
          <c:yVal>
            <c:numRef>
              <c:f>Sheet1!$B$2:$B$6</c:f>
              <c:numCache>
                <c:formatCode>General</c:formatCode>
                <c:ptCount val="5"/>
                <c:pt idx="0">
                  <c:v>80</c:v>
                </c:pt>
                <c:pt idx="1">
                  <c:v>60</c:v>
                </c:pt>
                <c:pt idx="2">
                  <c:v>40</c:v>
                </c:pt>
                <c:pt idx="3">
                  <c:v>20</c:v>
                </c:pt>
                <c:pt idx="4">
                  <c:v>0</c:v>
                </c:pt>
              </c:numCache>
            </c:numRef>
          </c:yVal>
          <c:smooth val="1"/>
          <c:extLst>
            <c:ext xmlns:c16="http://schemas.microsoft.com/office/drawing/2014/chart" uri="{C3380CC4-5D6E-409C-BE32-E72D297353CC}">
              <c16:uniqueId val="{00000000-9C36-424B-8E27-C170EDBE9536}"/>
            </c:ext>
          </c:extLst>
        </c:ser>
        <c:dLbls>
          <c:showLegendKey val="0"/>
          <c:showVal val="0"/>
          <c:showCatName val="0"/>
          <c:showSerName val="0"/>
          <c:showPercent val="0"/>
          <c:showBubbleSize val="0"/>
        </c:dLbls>
        <c:axId val="342079008"/>
        <c:axId val="342077760"/>
      </c:scatterChart>
      <c:valAx>
        <c:axId val="3420790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42077760"/>
        <c:crosses val="autoZero"/>
        <c:crossBetween val="midCat"/>
      </c:valAx>
      <c:valAx>
        <c:axId val="3420777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4207900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790648857389224E-2"/>
          <c:y val="5.8592149882757696E-2"/>
          <c:w val="0.86724790374478167"/>
          <c:h val="0.8370196781350987"/>
        </c:manualLayout>
      </c:layout>
      <c:scatterChart>
        <c:scatterStyle val="smoothMarker"/>
        <c:varyColors val="0"/>
        <c:ser>
          <c:idx val="0"/>
          <c:order val="0"/>
          <c:tx>
            <c:strRef>
              <c:f>Sheet1!$B$1</c:f>
              <c:strCache>
                <c:ptCount val="1"/>
                <c:pt idx="0">
                  <c:v>Math Problems</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Sheet1!$A$2:$A$6</c:f>
              <c:numCache>
                <c:formatCode>General</c:formatCode>
                <c:ptCount val="5"/>
                <c:pt idx="0">
                  <c:v>0</c:v>
                </c:pt>
                <c:pt idx="1">
                  <c:v>20</c:v>
                </c:pt>
                <c:pt idx="2">
                  <c:v>35</c:v>
                </c:pt>
                <c:pt idx="3">
                  <c:v>45</c:v>
                </c:pt>
                <c:pt idx="4">
                  <c:v>50</c:v>
                </c:pt>
              </c:numCache>
            </c:numRef>
          </c:xVal>
          <c:yVal>
            <c:numRef>
              <c:f>Sheet1!$B$2:$B$6</c:f>
              <c:numCache>
                <c:formatCode>General</c:formatCode>
                <c:ptCount val="5"/>
                <c:pt idx="0">
                  <c:v>80</c:v>
                </c:pt>
                <c:pt idx="1">
                  <c:v>60</c:v>
                </c:pt>
                <c:pt idx="2">
                  <c:v>40</c:v>
                </c:pt>
                <c:pt idx="3">
                  <c:v>20</c:v>
                </c:pt>
                <c:pt idx="4">
                  <c:v>0</c:v>
                </c:pt>
              </c:numCache>
            </c:numRef>
          </c:yVal>
          <c:smooth val="1"/>
          <c:extLst>
            <c:ext xmlns:c16="http://schemas.microsoft.com/office/drawing/2014/chart" uri="{C3380CC4-5D6E-409C-BE32-E72D297353CC}">
              <c16:uniqueId val="{00000000-9C36-424B-8E27-C170EDBE9536}"/>
            </c:ext>
          </c:extLst>
        </c:ser>
        <c:dLbls>
          <c:showLegendKey val="0"/>
          <c:showVal val="0"/>
          <c:showCatName val="0"/>
          <c:showSerName val="0"/>
          <c:showPercent val="0"/>
          <c:showBubbleSize val="0"/>
        </c:dLbls>
        <c:axId val="342079008"/>
        <c:axId val="342077760"/>
      </c:scatterChart>
      <c:valAx>
        <c:axId val="3420790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42077760"/>
        <c:crosses val="autoZero"/>
        <c:crossBetween val="midCat"/>
      </c:valAx>
      <c:valAx>
        <c:axId val="3420777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4207900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790648857389224E-2"/>
          <c:y val="5.8592149882757696E-2"/>
          <c:w val="0.86724790374478167"/>
          <c:h val="0.8370196781350987"/>
        </c:manualLayout>
      </c:layout>
      <c:scatterChart>
        <c:scatterStyle val="smoothMarker"/>
        <c:varyColors val="0"/>
        <c:ser>
          <c:idx val="0"/>
          <c:order val="0"/>
          <c:tx>
            <c:strRef>
              <c:f>Sheet1!$B$1</c:f>
              <c:strCache>
                <c:ptCount val="1"/>
                <c:pt idx="0">
                  <c:v>Math Problems</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Sheet1!$A$2:$A$6</c:f>
              <c:numCache>
                <c:formatCode>General</c:formatCode>
                <c:ptCount val="5"/>
                <c:pt idx="0">
                  <c:v>0</c:v>
                </c:pt>
                <c:pt idx="1">
                  <c:v>20</c:v>
                </c:pt>
                <c:pt idx="2">
                  <c:v>35</c:v>
                </c:pt>
                <c:pt idx="3">
                  <c:v>45</c:v>
                </c:pt>
                <c:pt idx="4">
                  <c:v>50</c:v>
                </c:pt>
              </c:numCache>
            </c:numRef>
          </c:xVal>
          <c:yVal>
            <c:numRef>
              <c:f>Sheet1!$B$2:$B$6</c:f>
              <c:numCache>
                <c:formatCode>General</c:formatCode>
                <c:ptCount val="5"/>
                <c:pt idx="0">
                  <c:v>80</c:v>
                </c:pt>
                <c:pt idx="1">
                  <c:v>60</c:v>
                </c:pt>
                <c:pt idx="2">
                  <c:v>40</c:v>
                </c:pt>
                <c:pt idx="3">
                  <c:v>20</c:v>
                </c:pt>
                <c:pt idx="4">
                  <c:v>0</c:v>
                </c:pt>
              </c:numCache>
            </c:numRef>
          </c:yVal>
          <c:smooth val="1"/>
          <c:extLst>
            <c:ext xmlns:c16="http://schemas.microsoft.com/office/drawing/2014/chart" uri="{C3380CC4-5D6E-409C-BE32-E72D297353CC}">
              <c16:uniqueId val="{00000000-9C36-424B-8E27-C170EDBE9536}"/>
            </c:ext>
          </c:extLst>
        </c:ser>
        <c:dLbls>
          <c:showLegendKey val="0"/>
          <c:showVal val="0"/>
          <c:showCatName val="0"/>
          <c:showSerName val="0"/>
          <c:showPercent val="0"/>
          <c:showBubbleSize val="0"/>
        </c:dLbls>
        <c:axId val="342079008"/>
        <c:axId val="342077760"/>
      </c:scatterChart>
      <c:valAx>
        <c:axId val="3420790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42077760"/>
        <c:crosses val="autoZero"/>
        <c:crossBetween val="midCat"/>
      </c:valAx>
      <c:valAx>
        <c:axId val="3420777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4207900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790648857389224E-2"/>
          <c:y val="5.8592149882757696E-2"/>
          <c:w val="0.86724790374478167"/>
          <c:h val="0.8370196781350987"/>
        </c:manualLayout>
      </c:layout>
      <c:scatterChart>
        <c:scatterStyle val="smoothMarker"/>
        <c:varyColors val="0"/>
        <c:ser>
          <c:idx val="0"/>
          <c:order val="0"/>
          <c:tx>
            <c:strRef>
              <c:f>Sheet1!$B$1</c:f>
              <c:strCache>
                <c:ptCount val="1"/>
                <c:pt idx="0">
                  <c:v>Math Problems</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Sheet1!$A$2:$A$6</c:f>
              <c:numCache>
                <c:formatCode>General</c:formatCode>
                <c:ptCount val="5"/>
                <c:pt idx="0">
                  <c:v>0</c:v>
                </c:pt>
                <c:pt idx="1">
                  <c:v>20</c:v>
                </c:pt>
                <c:pt idx="2">
                  <c:v>35</c:v>
                </c:pt>
                <c:pt idx="3">
                  <c:v>45</c:v>
                </c:pt>
                <c:pt idx="4">
                  <c:v>50</c:v>
                </c:pt>
              </c:numCache>
            </c:numRef>
          </c:xVal>
          <c:yVal>
            <c:numRef>
              <c:f>Sheet1!$B$2:$B$6</c:f>
              <c:numCache>
                <c:formatCode>General</c:formatCode>
                <c:ptCount val="5"/>
                <c:pt idx="0">
                  <c:v>80</c:v>
                </c:pt>
                <c:pt idx="1">
                  <c:v>60</c:v>
                </c:pt>
                <c:pt idx="2">
                  <c:v>40</c:v>
                </c:pt>
                <c:pt idx="3">
                  <c:v>20</c:v>
                </c:pt>
                <c:pt idx="4">
                  <c:v>0</c:v>
                </c:pt>
              </c:numCache>
            </c:numRef>
          </c:yVal>
          <c:smooth val="1"/>
          <c:extLst>
            <c:ext xmlns:c16="http://schemas.microsoft.com/office/drawing/2014/chart" uri="{C3380CC4-5D6E-409C-BE32-E72D297353CC}">
              <c16:uniqueId val="{00000000-9C36-424B-8E27-C170EDBE9536}"/>
            </c:ext>
          </c:extLst>
        </c:ser>
        <c:dLbls>
          <c:showLegendKey val="0"/>
          <c:showVal val="0"/>
          <c:showCatName val="0"/>
          <c:showSerName val="0"/>
          <c:showPercent val="0"/>
          <c:showBubbleSize val="0"/>
        </c:dLbls>
        <c:axId val="342079008"/>
        <c:axId val="342077760"/>
      </c:scatterChart>
      <c:valAx>
        <c:axId val="3420790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42077760"/>
        <c:crosses val="autoZero"/>
        <c:crossBetween val="midCat"/>
      </c:valAx>
      <c:valAx>
        <c:axId val="3420777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4207900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81578E-F74C-420D-9F34-2E153834A4AC}" type="datetimeFigureOut">
              <a:rPr lang="en-US" smtClean="0"/>
              <a:t>1/12/2026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ED61B0-97D7-43B8-849B-DA9AF56B966A}" type="slidenum">
              <a:rPr lang="en-US" smtClean="0"/>
              <a:t>‹#›</a:t>
            </a:fld>
            <a:endParaRPr lang="en-US"/>
          </a:p>
        </p:txBody>
      </p:sp>
    </p:spTree>
    <p:extLst>
      <p:ext uri="{BB962C8B-B14F-4D97-AF65-F5344CB8AC3E}">
        <p14:creationId xmlns:p14="http://schemas.microsoft.com/office/powerpoint/2010/main" val="3189227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After completing this lesson, students should be able to:</a:t>
            </a:r>
          </a:p>
          <a:p>
            <a:r>
              <a:rPr lang="en-US" dirty="0"/>
              <a:t>Define the </a:t>
            </a:r>
            <a:r>
              <a:rPr lang="en-US" b="1" dirty="0"/>
              <a:t>Production Possibilities Curve (PPC)</a:t>
            </a:r>
            <a:r>
              <a:rPr lang="en-US" dirty="0"/>
              <a:t> as a model that illustrates tradeoffs resulting from scarcity.</a:t>
            </a:r>
          </a:p>
          <a:p>
            <a:r>
              <a:rPr lang="en-US" dirty="0"/>
              <a:t>Explain how the PPC shows the concepts of </a:t>
            </a:r>
            <a:r>
              <a:rPr lang="en-US" b="1" dirty="0"/>
              <a:t>opportunity cost</a:t>
            </a:r>
            <a:r>
              <a:rPr lang="en-US" dirty="0"/>
              <a:t>, </a:t>
            </a:r>
            <a:r>
              <a:rPr lang="en-US" b="1" dirty="0"/>
              <a:t>efficiency</a:t>
            </a:r>
            <a:r>
              <a:rPr lang="en-US" dirty="0"/>
              <a:t>, and </a:t>
            </a:r>
            <a:r>
              <a:rPr lang="en-US" b="1" dirty="0"/>
              <a:t>economic growth</a:t>
            </a:r>
            <a:r>
              <a:rPr lang="en-US" dirty="0"/>
              <a:t>.</a:t>
            </a:r>
          </a:p>
          <a:p>
            <a:r>
              <a:rPr lang="en-US" dirty="0"/>
              <a:t>Distinguish between </a:t>
            </a:r>
            <a:r>
              <a:rPr lang="en-US" b="1" dirty="0"/>
              <a:t>efficient</a:t>
            </a:r>
            <a:r>
              <a:rPr lang="en-US" dirty="0"/>
              <a:t>, </a:t>
            </a:r>
            <a:r>
              <a:rPr lang="en-US" b="1" dirty="0"/>
              <a:t>inefficient</a:t>
            </a:r>
            <a:r>
              <a:rPr lang="en-US" dirty="0"/>
              <a:t>, and </a:t>
            </a:r>
            <a:r>
              <a:rPr lang="en-US" b="1" dirty="0"/>
              <a:t>unattainable</a:t>
            </a:r>
            <a:r>
              <a:rPr lang="en-US" dirty="0"/>
              <a:t> points on a </a:t>
            </a:r>
            <a:r>
              <a:rPr lang="en-US"/>
              <a:t>PPC. </a:t>
            </a:r>
            <a:endParaRPr lang="en-US" dirty="0"/>
          </a:p>
          <a:p>
            <a:r>
              <a:rPr lang="en-US" dirty="0"/>
              <a:t>Differentiate between </a:t>
            </a:r>
            <a:r>
              <a:rPr lang="en-US" b="1" dirty="0"/>
              <a:t>constant opportunity costs</a:t>
            </a:r>
            <a:r>
              <a:rPr lang="en-US" dirty="0"/>
              <a:t> (linear PPC) and </a:t>
            </a:r>
            <a:r>
              <a:rPr lang="en-US" b="1" dirty="0"/>
              <a:t>increasing opportunity costs</a:t>
            </a:r>
            <a:r>
              <a:rPr lang="en-US" dirty="0"/>
              <a:t> (concave PPC).</a:t>
            </a:r>
          </a:p>
          <a:p>
            <a:r>
              <a:rPr lang="en-US" dirty="0"/>
              <a:t>Analyze how </a:t>
            </a:r>
            <a:r>
              <a:rPr lang="en-US" b="1" dirty="0"/>
              <a:t>movements along the curve</a:t>
            </a:r>
            <a:r>
              <a:rPr lang="en-US" dirty="0"/>
              <a:t> represent changes in production choices between two goods.</a:t>
            </a:r>
          </a:p>
          <a:p>
            <a:r>
              <a:rPr lang="en-US" dirty="0"/>
              <a:t>Describe how </a:t>
            </a:r>
            <a:r>
              <a:rPr lang="en-US" b="1" dirty="0"/>
              <a:t>shifts of the curve</a:t>
            </a:r>
            <a:r>
              <a:rPr lang="en-US" dirty="0"/>
              <a:t> reflect changes in the </a:t>
            </a:r>
            <a:r>
              <a:rPr lang="en-US" b="1" dirty="0"/>
              <a:t>quantity or quality of resources</a:t>
            </a:r>
            <a:r>
              <a:rPr lang="en-US" dirty="0"/>
              <a:t> or in </a:t>
            </a:r>
            <a:r>
              <a:rPr lang="en-US" b="1" dirty="0"/>
              <a:t>technology</a:t>
            </a:r>
            <a:r>
              <a:rPr lang="en-US" dirty="0"/>
              <a:t>.</a:t>
            </a:r>
          </a:p>
          <a:p>
            <a:r>
              <a:rPr lang="en-US" dirty="0"/>
              <a:t>Apply the PPC model to </a:t>
            </a:r>
            <a:r>
              <a:rPr lang="en-US" b="1" dirty="0"/>
              <a:t>individual, business, and national examples</a:t>
            </a:r>
            <a:r>
              <a:rPr lang="en-US" dirty="0"/>
              <a:t> (e.g., math vs. Fortnite, laptops vs. cellphones, consumer vs. capital goods).</a:t>
            </a:r>
          </a:p>
          <a:p>
            <a:r>
              <a:rPr lang="en-US" dirty="0"/>
              <a:t>Interpret how changes on or within the PPC relate to </a:t>
            </a:r>
            <a:r>
              <a:rPr lang="en-US" b="1" dirty="0"/>
              <a:t>economic growth</a:t>
            </a:r>
            <a:r>
              <a:rPr lang="en-US" dirty="0"/>
              <a:t>, </a:t>
            </a:r>
            <a:r>
              <a:rPr lang="en-US" b="1" dirty="0"/>
              <a:t>recession</a:t>
            </a:r>
            <a:r>
              <a:rPr lang="en-US" dirty="0"/>
              <a:t>, and </a:t>
            </a:r>
            <a:r>
              <a:rPr lang="en-US" b="1" dirty="0"/>
              <a:t>recovery</a:t>
            </a:r>
            <a:r>
              <a:rPr lang="en-US" dirty="0"/>
              <a:t> in macroeconomics.</a:t>
            </a:r>
          </a:p>
          <a:p>
            <a:br>
              <a:rPr lang="en-US" dirty="0"/>
            </a:br>
            <a:endParaRPr lang="en-US" dirty="0"/>
          </a:p>
          <a:p>
            <a:r>
              <a:rPr lang="en-US" b="1" dirty="0"/>
              <a:t>Teacher Note:</a:t>
            </a:r>
          </a:p>
          <a:p>
            <a:r>
              <a:rPr lang="en-US" dirty="0"/>
              <a:t>This lesson builds directly on the concept of scarcity by introducing students to the first major economic model they will use throughout the course. Emphasize that the PPC is a </a:t>
            </a:r>
            <a:r>
              <a:rPr lang="en-US" b="1" dirty="0"/>
              <a:t>visual representation of tradeoffs</a:t>
            </a:r>
            <a:r>
              <a:rPr lang="en-US" dirty="0"/>
              <a:t> - showing that every choice involves giving up something else. Encourage students to connect the PPC to real-world examples of decision-making, such as balancing time, business investment, or national economic policy.</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17AB43-5F34-4619-AB59-2882F5CDE5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8534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see that moving </a:t>
            </a:r>
            <a:r>
              <a:rPr lang="en-US" i="1" dirty="0"/>
              <a:t>down and to the right</a:t>
            </a:r>
            <a:r>
              <a:rPr lang="en-US" dirty="0"/>
              <a:t> on the PPC (from point A to point B) means gaining Fortnite matches but giving up math problems - that trade-off represents </a:t>
            </a:r>
            <a:r>
              <a:rPr lang="en-US" b="1" dirty="0"/>
              <a:t>opportunity cost</a:t>
            </a:r>
            <a:r>
              <a:rPr lang="en-US" dirty="0"/>
              <a:t>.</a:t>
            </a:r>
          </a:p>
          <a:p>
            <a:r>
              <a:rPr lang="en-US" b="1" dirty="0"/>
              <a:t>Key Concept:</a:t>
            </a:r>
            <a:endParaRPr lang="en-US" dirty="0"/>
          </a:p>
          <a:p>
            <a:pPr lvl="1"/>
            <a:r>
              <a:rPr lang="en-US" dirty="0"/>
              <a:t>The PPC visually represents the limits of production with fixed resources.</a:t>
            </a:r>
          </a:p>
          <a:p>
            <a:pPr lvl="1"/>
            <a:r>
              <a:rPr lang="en-US" dirty="0"/>
              <a:t>A movement along the curve shows a reallocation of those resources (in this case, the student’s time).</a:t>
            </a:r>
            <a:br>
              <a:rPr lang="en-US" dirty="0"/>
            </a:br>
            <a:endParaRPr lang="en-US" dirty="0"/>
          </a:p>
          <a:p>
            <a:r>
              <a:rPr lang="en-US" b="1" dirty="0"/>
              <a:t>How to Present the Slide:</a:t>
            </a:r>
            <a:endParaRPr lang="en-US" dirty="0"/>
          </a:p>
          <a:p>
            <a:pPr lvl="1"/>
            <a:r>
              <a:rPr lang="en-US" dirty="0"/>
              <a:t>Point to </a:t>
            </a:r>
            <a:r>
              <a:rPr lang="en-US" b="1" dirty="0"/>
              <a:t>A (60 math, 20 Fortnite)</a:t>
            </a:r>
            <a:r>
              <a:rPr lang="en-US" dirty="0"/>
              <a:t> and </a:t>
            </a:r>
            <a:r>
              <a:rPr lang="en-US" b="1" dirty="0"/>
              <a:t>B (40 math, 35 Fortnite)</a:t>
            </a:r>
            <a:r>
              <a:rPr lang="en-US" dirty="0"/>
              <a:t>.</a:t>
            </a:r>
          </a:p>
          <a:p>
            <a:pPr lvl="1"/>
            <a:r>
              <a:rPr lang="en-US" dirty="0"/>
              <a:t>Say: “At point A, our student spends most of their time doing math. At point B, they shift some of that time to Fortnite.”</a:t>
            </a:r>
          </a:p>
          <a:p>
            <a:r>
              <a:rPr lang="en-US" b="1" dirty="0"/>
              <a:t>Explain the Movement:</a:t>
            </a:r>
            <a:endParaRPr lang="en-US" dirty="0"/>
          </a:p>
          <a:p>
            <a:pPr lvl="1"/>
            <a:r>
              <a:rPr lang="en-US" dirty="0"/>
              <a:t>Draw students’ attention to the yellow arrow connecting A → B.</a:t>
            </a:r>
          </a:p>
          <a:p>
            <a:pPr lvl="1"/>
            <a:r>
              <a:rPr lang="en-US" dirty="0"/>
              <a:t>Describe this as a </a:t>
            </a:r>
            <a:r>
              <a:rPr lang="en-US" i="1" dirty="0"/>
              <a:t>choice</a:t>
            </a:r>
            <a:r>
              <a:rPr lang="en-US" dirty="0"/>
              <a:t> - more Fortnite, less math.</a:t>
            </a:r>
          </a:p>
          <a:p>
            <a:pPr lvl="1"/>
            <a:r>
              <a:rPr lang="en-US" dirty="0"/>
              <a:t>Reinforce that we’re still on the curve, meaning all time is used efficiently.</a:t>
            </a:r>
          </a:p>
          <a:p>
            <a:r>
              <a:rPr lang="en-US" b="1" dirty="0"/>
              <a:t>Walk Through the Numbers:</a:t>
            </a:r>
            <a:endParaRPr lang="en-US" dirty="0"/>
          </a:p>
          <a:p>
            <a:pPr lvl="1"/>
            <a:r>
              <a:rPr lang="en-US" dirty="0"/>
              <a:t>Math decreases from 60 to 40 → </a:t>
            </a:r>
            <a:r>
              <a:rPr lang="en-US" b="1" dirty="0"/>
              <a:t>Opportunity Cost = 20 math problems lost</a:t>
            </a:r>
            <a:r>
              <a:rPr lang="en-US" dirty="0"/>
              <a:t>.</a:t>
            </a:r>
          </a:p>
          <a:p>
            <a:pPr lvl="1"/>
            <a:r>
              <a:rPr lang="en-US" dirty="0"/>
              <a:t>Fortnite increases from 20 to 35 → </a:t>
            </a:r>
            <a:r>
              <a:rPr lang="en-US" b="1" dirty="0"/>
              <a:t>Benefit = 15 matches gained</a:t>
            </a:r>
            <a:r>
              <a:rPr lang="en-US" dirty="0"/>
              <a:t>.</a:t>
            </a:r>
          </a:p>
          <a:p>
            <a:pPr lvl="1"/>
            <a:r>
              <a:rPr lang="en-US" dirty="0"/>
              <a:t>Write or emphasize the equations shown:</a:t>
            </a:r>
          </a:p>
          <a:p>
            <a:pPr lvl="2"/>
            <a:r>
              <a:rPr lang="en-US" dirty="0"/>
              <a:t>Opportunity Cost = 60 – 40 = 20</a:t>
            </a:r>
          </a:p>
          <a:p>
            <a:pPr lvl="2"/>
            <a:r>
              <a:rPr lang="en-US" dirty="0"/>
              <a:t>Benefit = 35 – 20 = 15</a:t>
            </a:r>
          </a:p>
          <a:p>
            <a:pPr lvl="1"/>
            <a:r>
              <a:rPr lang="en-US" dirty="0"/>
              <a:t>Ask: “Is every Fortnite match equally costly? Or does the cost change as we move further down the curve?”</a:t>
            </a:r>
          </a:p>
          <a:p>
            <a:r>
              <a:rPr lang="en-US" b="1" dirty="0"/>
              <a:t>Make the Economic Connection:</a:t>
            </a:r>
            <a:endParaRPr lang="en-US" dirty="0"/>
          </a:p>
          <a:p>
            <a:pPr lvl="1"/>
            <a:r>
              <a:rPr lang="en-US" dirty="0"/>
              <a:t>“This downward slope shows the trade-off - as one activity increases, the other decreases.”</a:t>
            </a:r>
          </a:p>
          <a:p>
            <a:pPr lvl="1"/>
            <a:r>
              <a:rPr lang="en-US" dirty="0"/>
              <a:t>“The PPC lets us visualize scarcity and opportunity cost together - we can’t have unlimited math and unlimited Fortnite.”</a:t>
            </a:r>
          </a:p>
          <a:p>
            <a:br>
              <a:rPr lang="en-US" dirty="0"/>
            </a:br>
            <a:endParaRPr lang="en-US" dirty="0"/>
          </a:p>
          <a:p>
            <a:r>
              <a:rPr lang="en-US" b="1" dirty="0"/>
              <a:t>Engagement Prompts:</a:t>
            </a:r>
            <a:endParaRPr lang="en-US" dirty="0"/>
          </a:p>
          <a:p>
            <a:r>
              <a:rPr lang="en-US" dirty="0"/>
              <a:t>“Would it be worth giving up 20 math problems to play 15 more Fortnite matches?”</a:t>
            </a:r>
          </a:p>
          <a:p>
            <a:r>
              <a:rPr lang="en-US" dirty="0"/>
              <a:t>“What could make that trade-off worth it or not worth it?” (e.g., homework deadline, test tomorrow, or needing a break).</a:t>
            </a:r>
          </a:p>
          <a:p>
            <a:br>
              <a:rPr lang="en-US" dirty="0"/>
            </a:br>
            <a:endParaRPr lang="en-US" dirty="0"/>
          </a:p>
          <a:p>
            <a:r>
              <a:rPr lang="en-US" b="1" dirty="0"/>
              <a:t>Phrase to Emphasize:</a:t>
            </a:r>
            <a:br>
              <a:rPr lang="en-US" dirty="0"/>
            </a:br>
            <a:r>
              <a:rPr lang="en-US" i="1" dirty="0"/>
              <a:t>“Every movement along the curve has an opportunity cost - a give-up and a get.”</a:t>
            </a:r>
            <a:endParaRPr lang="en-US" dirty="0"/>
          </a:p>
          <a:p>
            <a:br>
              <a:rPr lang="en-US" dirty="0"/>
            </a:br>
            <a:endParaRPr lang="en-US" dirty="0"/>
          </a:p>
          <a:p>
            <a:r>
              <a:rPr lang="en-US" b="1" dirty="0"/>
              <a:t>Transition to Next Slide:</a:t>
            </a:r>
            <a:br>
              <a:rPr lang="en-US" dirty="0"/>
            </a:br>
            <a:r>
              <a:rPr lang="en-US" dirty="0"/>
              <a:t>“Notice that the curve isn’t a straight line - it’s bowed outward. That shape tells us something important: </a:t>
            </a:r>
            <a:r>
              <a:rPr lang="en-US" b="1" dirty="0"/>
              <a:t>opportunity costs increase</a:t>
            </a:r>
            <a:r>
              <a:rPr lang="en-US" dirty="0"/>
              <a:t> as we keep shifting resources from math to Fortnite.”</a:t>
            </a:r>
            <a:br>
              <a:rPr lang="en-US" dirty="0"/>
            </a:br>
            <a:br>
              <a:rPr lang="en-US" dirty="0"/>
            </a:br>
            <a:endParaRPr lang="en-US" dirty="0"/>
          </a:p>
          <a:p>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10</a:t>
            </a:fld>
            <a:endParaRPr lang="en-US"/>
          </a:p>
        </p:txBody>
      </p:sp>
    </p:spTree>
    <p:extLst>
      <p:ext uri="{BB962C8B-B14F-4D97-AF65-F5344CB8AC3E}">
        <p14:creationId xmlns:p14="http://schemas.microsoft.com/office/powerpoint/2010/main" val="2298511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grasp that the </a:t>
            </a:r>
            <a:r>
              <a:rPr lang="en-US" i="1" dirty="0"/>
              <a:t>concave shape</a:t>
            </a:r>
            <a:r>
              <a:rPr lang="en-US" dirty="0"/>
              <a:t> of the PPC is not random - it reflects the </a:t>
            </a:r>
            <a:r>
              <a:rPr lang="en-US" b="1" dirty="0"/>
              <a:t>Law of Increasing Opportunity Costs.</a:t>
            </a:r>
            <a:br>
              <a:rPr lang="en-US" dirty="0"/>
            </a:br>
            <a:r>
              <a:rPr lang="en-US" dirty="0"/>
              <a:t>As we shift resources (time, energy, or materials) toward one activity, the trade-offs become steeper because not all resources are equally efficient at both tasks.</a:t>
            </a:r>
          </a:p>
          <a:p>
            <a:r>
              <a:rPr lang="en-US" b="1" dirty="0"/>
              <a:t>Key Concept:</a:t>
            </a:r>
            <a:endParaRPr lang="en-US" dirty="0"/>
          </a:p>
          <a:p>
            <a:pPr lvl="1"/>
            <a:r>
              <a:rPr lang="en-US" dirty="0"/>
              <a:t>The PPC’s typical </a:t>
            </a:r>
            <a:r>
              <a:rPr lang="en-US" b="1" dirty="0"/>
              <a:t>concave shape</a:t>
            </a:r>
            <a:r>
              <a:rPr lang="en-US" dirty="0"/>
              <a:t> means opportunity costs increase as we produce more of one good.</a:t>
            </a:r>
          </a:p>
          <a:p>
            <a:pPr lvl="1"/>
            <a:r>
              <a:rPr lang="en-US" dirty="0"/>
              <a:t>This happens because resources (or time) are not perfectly adaptable - the more we specialize, the less efficient production becomes for the newly emphasized good.</a:t>
            </a:r>
            <a:br>
              <a:rPr lang="en-US" dirty="0"/>
            </a:br>
            <a:endParaRPr lang="en-US" dirty="0"/>
          </a:p>
          <a:p>
            <a:r>
              <a:rPr lang="en-US" b="1" dirty="0"/>
              <a:t>How to Present the Slide:</a:t>
            </a:r>
            <a:endParaRPr lang="en-US" dirty="0"/>
          </a:p>
          <a:p>
            <a:r>
              <a:rPr lang="en-US" b="1" dirty="0"/>
              <a:t>Draw Attention to the Curve:</a:t>
            </a:r>
            <a:endParaRPr lang="en-US" dirty="0"/>
          </a:p>
          <a:p>
            <a:pPr lvl="1"/>
            <a:r>
              <a:rPr lang="en-US" dirty="0"/>
              <a:t>Point out how the PPC bends outward.</a:t>
            </a:r>
          </a:p>
          <a:p>
            <a:pPr lvl="1"/>
            <a:r>
              <a:rPr lang="en-US" dirty="0"/>
              <a:t>Ask: “Why isn’t this a straight line?”</a:t>
            </a:r>
          </a:p>
          <a:p>
            <a:r>
              <a:rPr lang="en-US" b="1" dirty="0"/>
              <a:t>Walk Through the Fortnite Example:</a:t>
            </a:r>
            <a:endParaRPr lang="en-US" dirty="0"/>
          </a:p>
          <a:p>
            <a:pPr lvl="1"/>
            <a:r>
              <a:rPr lang="en-US" dirty="0"/>
              <a:t>Explain that at first, the student gives up </a:t>
            </a:r>
            <a:r>
              <a:rPr lang="en-US" i="1" dirty="0"/>
              <a:t>just a few</a:t>
            </a:r>
            <a:r>
              <a:rPr lang="en-US" dirty="0"/>
              <a:t> rounds of Fortnite to get some easy math problems done.</a:t>
            </a:r>
          </a:p>
          <a:p>
            <a:pPr lvl="2"/>
            <a:r>
              <a:rPr lang="en-US" dirty="0"/>
              <a:t>These problems are simple - maybe just writing in the right answer.</a:t>
            </a:r>
          </a:p>
          <a:p>
            <a:pPr lvl="2"/>
            <a:r>
              <a:rPr lang="en-US" b="1" dirty="0"/>
              <a:t>Low opportunity cost:</a:t>
            </a:r>
            <a:r>
              <a:rPr lang="en-US" dirty="0"/>
              <a:t> few Fortnite rounds lost.</a:t>
            </a:r>
          </a:p>
          <a:p>
            <a:pPr lvl="1"/>
            <a:r>
              <a:rPr lang="en-US" dirty="0"/>
              <a:t>Next, as the student wants to complete </a:t>
            </a:r>
            <a:r>
              <a:rPr lang="en-US" i="1" dirty="0"/>
              <a:t>more</a:t>
            </a:r>
            <a:r>
              <a:rPr lang="en-US" dirty="0"/>
              <a:t> math problems, they move to problems that take longer - like showing work or solving more steps.</a:t>
            </a:r>
          </a:p>
          <a:p>
            <a:pPr lvl="2"/>
            <a:r>
              <a:rPr lang="en-US" b="1" dirty="0"/>
              <a:t>Medium opportunity cost:</a:t>
            </a:r>
            <a:r>
              <a:rPr lang="en-US" dirty="0"/>
              <a:t> they give up </a:t>
            </a:r>
            <a:r>
              <a:rPr lang="en-US" i="1" dirty="0"/>
              <a:t>more</a:t>
            </a:r>
            <a:r>
              <a:rPr lang="en-US" dirty="0"/>
              <a:t> Fortnite per problem solved.</a:t>
            </a:r>
          </a:p>
          <a:p>
            <a:pPr lvl="1"/>
            <a:r>
              <a:rPr lang="en-US" dirty="0"/>
              <a:t>Finally, if they try to do </a:t>
            </a:r>
            <a:r>
              <a:rPr lang="en-US" i="1" dirty="0"/>
              <a:t>every</a:t>
            </a:r>
            <a:r>
              <a:rPr lang="en-US" dirty="0"/>
              <a:t> math problem, they reach the hardest ones - the word problems. These take lots of time and energy.</a:t>
            </a:r>
          </a:p>
          <a:p>
            <a:pPr lvl="2"/>
            <a:r>
              <a:rPr lang="en-US" b="1" dirty="0"/>
              <a:t>High opportunity cost:</a:t>
            </a:r>
            <a:r>
              <a:rPr lang="en-US" dirty="0"/>
              <a:t> they give up </a:t>
            </a:r>
            <a:r>
              <a:rPr lang="en-US" i="1" dirty="0"/>
              <a:t>many</a:t>
            </a:r>
            <a:r>
              <a:rPr lang="en-US" dirty="0"/>
              <a:t> Fortnite rounds to complete each extra problem.</a:t>
            </a:r>
          </a:p>
          <a:p>
            <a:pPr lvl="1"/>
            <a:r>
              <a:rPr lang="en-US" dirty="0"/>
              <a:t>Emphasize: “That’s why the curve is bowed out - it takes more and more Fortnite to get additional math done.”</a:t>
            </a:r>
          </a:p>
          <a:p>
            <a:r>
              <a:rPr lang="en-US" b="1" dirty="0"/>
              <a:t>Connect to Broader Economic Principle:</a:t>
            </a:r>
            <a:endParaRPr lang="en-US" dirty="0"/>
          </a:p>
          <a:p>
            <a:pPr lvl="1"/>
            <a:r>
              <a:rPr lang="en-US" dirty="0"/>
              <a:t>“This same logic applies to workers and resources in the economy. As we shift production from one good to another, we start using resources that are less efficient for that new purpose.”</a:t>
            </a:r>
          </a:p>
          <a:p>
            <a:pPr lvl="1"/>
            <a:r>
              <a:rPr lang="en-US" dirty="0"/>
              <a:t>“That’s why most PPCs - whether for individuals, businesses, or entire countries - are concave.”</a:t>
            </a:r>
            <a:br>
              <a:rPr lang="en-US" dirty="0"/>
            </a:br>
            <a:endParaRPr lang="en-US" dirty="0"/>
          </a:p>
          <a:p>
            <a:r>
              <a:rPr lang="en-US" b="1" dirty="0"/>
              <a:t>Engagement Prompts:</a:t>
            </a:r>
            <a:endParaRPr lang="en-US" dirty="0"/>
          </a:p>
          <a:p>
            <a:r>
              <a:rPr lang="en-US" dirty="0"/>
              <a:t>“What other situations in your life might show increasing opportunity cost? (e.g., practicing a sport, studying, working extra hours)”</a:t>
            </a:r>
          </a:p>
          <a:p>
            <a:r>
              <a:rPr lang="en-US" dirty="0"/>
              <a:t>“Would the curve ever be a straight line? What would that mean?” (Perfectly adaptable resources.)</a:t>
            </a:r>
            <a:br>
              <a:rPr lang="en-US" dirty="0"/>
            </a:br>
            <a:endParaRPr lang="en-US" dirty="0"/>
          </a:p>
          <a:p>
            <a:r>
              <a:rPr lang="en-US" b="1" dirty="0"/>
              <a:t>Transition to Next Slide:</a:t>
            </a:r>
            <a:br>
              <a:rPr lang="en-US" dirty="0"/>
            </a:br>
            <a:r>
              <a:rPr lang="en-US" dirty="0"/>
              <a:t>“Now that we’ve seen why the curve is concave using our Fortnite and math example, let’s apply the same concept to a real business - one that must decide between producing </a:t>
            </a:r>
            <a:r>
              <a:rPr lang="en-US" b="1" dirty="0"/>
              <a:t>laptops and cell phones</a:t>
            </a:r>
            <a:r>
              <a:rPr lang="en-US" dirty="0"/>
              <a:t>.”</a:t>
            </a:r>
            <a:br>
              <a:rPr lang="en-US" dirty="0"/>
            </a:br>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11</a:t>
            </a:fld>
            <a:endParaRPr lang="en-US"/>
          </a:p>
        </p:txBody>
      </p:sp>
    </p:spTree>
    <p:extLst>
      <p:ext uri="{BB962C8B-B14F-4D97-AF65-F5344CB8AC3E}">
        <p14:creationId xmlns:p14="http://schemas.microsoft.com/office/powerpoint/2010/main" val="2561228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connect the PPC concept to a </a:t>
            </a:r>
            <a:r>
              <a:rPr lang="en-US" b="1" dirty="0"/>
              <a:t>real-world production decision</a:t>
            </a:r>
            <a:r>
              <a:rPr lang="en-US" dirty="0"/>
              <a:t> - in this case, a company that manufactures </a:t>
            </a:r>
            <a:r>
              <a:rPr lang="en-US" b="1" dirty="0"/>
              <a:t>cellphones and laptops.</a:t>
            </a:r>
            <a:endParaRPr lang="en-US" dirty="0"/>
          </a:p>
          <a:p>
            <a:r>
              <a:rPr lang="en-US" b="1" dirty="0"/>
              <a:t>Key Concept:</a:t>
            </a:r>
            <a:endParaRPr lang="en-US" dirty="0"/>
          </a:p>
          <a:p>
            <a:pPr lvl="1"/>
            <a:r>
              <a:rPr lang="en-US" dirty="0"/>
              <a:t>Businesses face </a:t>
            </a:r>
            <a:r>
              <a:rPr lang="en-US" i="1" dirty="0"/>
              <a:t>scarcity</a:t>
            </a:r>
            <a:r>
              <a:rPr lang="en-US" dirty="0"/>
              <a:t> because they have limited labor, machinery, materials, and time.</a:t>
            </a:r>
          </a:p>
          <a:p>
            <a:pPr lvl="1"/>
            <a:r>
              <a:rPr lang="en-US" dirty="0"/>
              <a:t>They must decide </a:t>
            </a:r>
            <a:r>
              <a:rPr lang="en-US" b="1" dirty="0"/>
              <a:t>how much of each good to produce</a:t>
            </a:r>
            <a:r>
              <a:rPr lang="en-US" dirty="0"/>
              <a:t> using the resources they have.</a:t>
            </a:r>
          </a:p>
          <a:p>
            <a:pPr lvl="1"/>
            <a:r>
              <a:rPr lang="en-US" dirty="0"/>
              <a:t>Producing more of one product (like laptops) means giving up production of another (cellphones).</a:t>
            </a:r>
          </a:p>
          <a:p>
            <a:pPr lvl="1"/>
            <a:r>
              <a:rPr lang="en-US" dirty="0"/>
              <a:t>The PPC shows all possible combinations of those goods when resources are used efficiently.</a:t>
            </a:r>
          </a:p>
          <a:p>
            <a:br>
              <a:rPr lang="en-US" dirty="0"/>
            </a:br>
            <a:endParaRPr lang="en-US" dirty="0"/>
          </a:p>
          <a:p>
            <a:r>
              <a:rPr lang="en-US" b="1" dirty="0"/>
              <a:t>How to Present the Slide:</a:t>
            </a:r>
            <a:endParaRPr lang="en-US" dirty="0"/>
          </a:p>
          <a:p>
            <a:r>
              <a:rPr lang="en-US" b="1" dirty="0"/>
              <a:t>Introduce the Scenario:</a:t>
            </a:r>
            <a:endParaRPr lang="en-US" dirty="0"/>
          </a:p>
          <a:p>
            <a:pPr lvl="1"/>
            <a:r>
              <a:rPr lang="en-US" dirty="0"/>
              <a:t>“Imagine you’re the owner of an electronics company that makes both laptops and cellphones.”</a:t>
            </a:r>
          </a:p>
          <a:p>
            <a:pPr lvl="1"/>
            <a:r>
              <a:rPr lang="en-US" dirty="0"/>
              <a:t>“Your factory has limited workers, machines, and materials - so you can’t make unlimited quantities of both.”</a:t>
            </a:r>
          </a:p>
          <a:p>
            <a:r>
              <a:rPr lang="en-US" b="1" dirty="0"/>
              <a:t>Point to the Curve:</a:t>
            </a:r>
            <a:endParaRPr lang="en-US" dirty="0"/>
          </a:p>
          <a:p>
            <a:pPr lvl="1"/>
            <a:r>
              <a:rPr lang="en-US" dirty="0"/>
              <a:t>The vertical axis shows </a:t>
            </a:r>
            <a:r>
              <a:rPr lang="en-US" b="1" dirty="0"/>
              <a:t>cellphones</a:t>
            </a:r>
            <a:r>
              <a:rPr lang="en-US" dirty="0"/>
              <a:t>; the horizontal axis shows </a:t>
            </a:r>
            <a:r>
              <a:rPr lang="en-US" b="1" dirty="0"/>
              <a:t>laptops.</a:t>
            </a:r>
            <a:endParaRPr lang="en-US" dirty="0"/>
          </a:p>
          <a:p>
            <a:pPr lvl="1"/>
            <a:r>
              <a:rPr lang="en-US" dirty="0"/>
              <a:t>Each point on the curve represents a different combination your business could produce.</a:t>
            </a:r>
          </a:p>
          <a:p>
            <a:pPr lvl="1"/>
            <a:r>
              <a:rPr lang="en-US" dirty="0"/>
              <a:t>“If you produce more laptops, you’ll need to use some of the labor and parts that could have gone into making cellphones.”</a:t>
            </a:r>
          </a:p>
          <a:p>
            <a:pPr lvl="1"/>
            <a:r>
              <a:rPr lang="en-US" dirty="0"/>
              <a:t>“That’s the trade-off - the opportunity cost of each laptop is the number of cellphones not produced.”</a:t>
            </a:r>
          </a:p>
          <a:p>
            <a:r>
              <a:rPr lang="en-US" b="1" dirty="0"/>
              <a:t>Connect to Previous Slide:</a:t>
            </a:r>
            <a:endParaRPr lang="en-US" dirty="0"/>
          </a:p>
          <a:p>
            <a:pPr lvl="1"/>
            <a:r>
              <a:rPr lang="en-US" dirty="0"/>
              <a:t>“Just like the student gave up Fortnite rounds to do more math problems, this company gives up cellphones to make more laptops.”</a:t>
            </a:r>
          </a:p>
          <a:p>
            <a:pPr lvl="1"/>
            <a:r>
              <a:rPr lang="en-US" dirty="0"/>
              <a:t>“Both examples are about how limited resources force us to make choices.”</a:t>
            </a:r>
            <a:br>
              <a:rPr lang="en-US" dirty="0"/>
            </a:br>
            <a:endParaRPr lang="en-US" dirty="0"/>
          </a:p>
          <a:p>
            <a:r>
              <a:rPr lang="en-US" b="1" dirty="0"/>
              <a:t>Engagement Prompts:</a:t>
            </a:r>
            <a:endParaRPr lang="en-US" dirty="0"/>
          </a:p>
          <a:p>
            <a:r>
              <a:rPr lang="en-US" dirty="0"/>
              <a:t>“If you were this company, how would you decide how many laptops vs. cellphones to make?”</a:t>
            </a:r>
          </a:p>
          <a:p>
            <a:r>
              <a:rPr lang="en-US" dirty="0"/>
              <a:t>“What might change your production choice? (For example: higher laptop demand, shortage of materials, new technology, etc.)”</a:t>
            </a:r>
          </a:p>
          <a:p>
            <a:br>
              <a:rPr lang="en-US" dirty="0"/>
            </a:br>
            <a:r>
              <a:rPr lang="en-US" b="1" dirty="0"/>
              <a:t>Transition to Next Slide:</a:t>
            </a:r>
            <a:br>
              <a:rPr lang="en-US" dirty="0"/>
            </a:br>
            <a:r>
              <a:rPr lang="en-US" dirty="0"/>
              <a:t>“Now that we’ve seen how a business faces trade-offs, let’s zoom out to the </a:t>
            </a:r>
            <a:r>
              <a:rPr lang="en-US" b="1" dirty="0"/>
              <a:t>entire economy.</a:t>
            </a:r>
            <a:r>
              <a:rPr lang="en-US" dirty="0"/>
              <a:t> Economists use the same kind of curve to show how societies must choose between producing </a:t>
            </a:r>
            <a:r>
              <a:rPr lang="en-US" b="1" dirty="0"/>
              <a:t>consumer goods</a:t>
            </a:r>
            <a:r>
              <a:rPr lang="en-US" dirty="0"/>
              <a:t> and </a:t>
            </a:r>
            <a:r>
              <a:rPr lang="en-US" b="1" dirty="0"/>
              <a:t>capital goods.</a:t>
            </a:r>
            <a:r>
              <a:rPr lang="en-US" dirty="0"/>
              <a:t>”</a:t>
            </a:r>
            <a:br>
              <a:rPr lang="en-US" dirty="0"/>
            </a:br>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12</a:t>
            </a:fld>
            <a:endParaRPr lang="en-US"/>
          </a:p>
        </p:txBody>
      </p:sp>
    </p:spTree>
    <p:extLst>
      <p:ext uri="{BB962C8B-B14F-4D97-AF65-F5344CB8AC3E}">
        <p14:creationId xmlns:p14="http://schemas.microsoft.com/office/powerpoint/2010/main" val="2416835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recognize that an entire economy faces scarcity and trade-offs, just like individuals and firms.</a:t>
            </a:r>
            <a:br>
              <a:rPr lang="en-US" dirty="0"/>
            </a:br>
            <a:r>
              <a:rPr lang="en-US" dirty="0"/>
              <a:t>The PPC shows how limited resources (land, labor, capital, and entrepreneurship) must be divided between </a:t>
            </a:r>
            <a:r>
              <a:rPr lang="en-US" b="1" dirty="0"/>
              <a:t>consumer goods</a:t>
            </a:r>
            <a:r>
              <a:rPr lang="en-US" dirty="0"/>
              <a:t> and </a:t>
            </a:r>
            <a:r>
              <a:rPr lang="en-US" b="1" dirty="0"/>
              <a:t>capital goods.</a:t>
            </a:r>
            <a:endParaRPr lang="en-US" dirty="0"/>
          </a:p>
          <a:p>
            <a:r>
              <a:rPr lang="en-US" b="1" dirty="0"/>
              <a:t>Key Concept:</a:t>
            </a:r>
            <a:endParaRPr lang="en-US" dirty="0"/>
          </a:p>
          <a:p>
            <a:pPr lvl="1"/>
            <a:r>
              <a:rPr lang="en-US" b="1" dirty="0"/>
              <a:t>Consumer Goods</a:t>
            </a:r>
            <a:r>
              <a:rPr lang="en-US" dirty="0"/>
              <a:t>: Items produced for immediate satisfaction (e.g., food, clothing, electronics).</a:t>
            </a:r>
          </a:p>
          <a:p>
            <a:pPr lvl="1"/>
            <a:r>
              <a:rPr lang="en-US" b="1" dirty="0"/>
              <a:t>Capital Goods</a:t>
            </a:r>
            <a:r>
              <a:rPr lang="en-US" dirty="0"/>
              <a:t>: Tools, machines, and buildings used to make other goods in the future (e.g., factories, trucks, tools).</a:t>
            </a:r>
          </a:p>
          <a:p>
            <a:pPr lvl="1"/>
            <a:r>
              <a:rPr lang="en-US" dirty="0"/>
              <a:t>Producing more capital goods now means producing fewer consumer goods today - but it can lead to </a:t>
            </a:r>
            <a:r>
              <a:rPr lang="en-US" i="1" dirty="0"/>
              <a:t>greater production possibilities</a:t>
            </a:r>
            <a:r>
              <a:rPr lang="en-US" dirty="0"/>
              <a:t> in the future.</a:t>
            </a:r>
          </a:p>
          <a:p>
            <a:br>
              <a:rPr lang="en-US" dirty="0"/>
            </a:br>
            <a:endParaRPr lang="en-US" dirty="0"/>
          </a:p>
          <a:p>
            <a:r>
              <a:rPr lang="en-US" b="1" dirty="0"/>
              <a:t>How to Present the Slide:</a:t>
            </a:r>
            <a:endParaRPr lang="en-US" dirty="0"/>
          </a:p>
          <a:p>
            <a:r>
              <a:rPr lang="en-US" b="1" dirty="0"/>
              <a:t>Introduce the Axes:</a:t>
            </a:r>
            <a:endParaRPr lang="en-US" dirty="0"/>
          </a:p>
          <a:p>
            <a:pPr lvl="1"/>
            <a:r>
              <a:rPr lang="en-US" dirty="0"/>
              <a:t>“On this curve, the vertical axis shows </a:t>
            </a:r>
            <a:r>
              <a:rPr lang="en-US" b="1" dirty="0"/>
              <a:t>consumer goods</a:t>
            </a:r>
            <a:r>
              <a:rPr lang="en-US" dirty="0"/>
              <a:t> - things people buy and use right now.”</a:t>
            </a:r>
          </a:p>
          <a:p>
            <a:pPr lvl="1"/>
            <a:r>
              <a:rPr lang="en-US" dirty="0"/>
              <a:t>“The horizontal axis shows </a:t>
            </a:r>
            <a:r>
              <a:rPr lang="en-US" b="1" dirty="0"/>
              <a:t>capital goods</a:t>
            </a:r>
            <a:r>
              <a:rPr lang="en-US" dirty="0"/>
              <a:t> - things businesses use to make future production possible.”</a:t>
            </a:r>
          </a:p>
          <a:p>
            <a:r>
              <a:rPr lang="en-US" b="1" dirty="0"/>
              <a:t>Explain the Trade-off:</a:t>
            </a:r>
            <a:endParaRPr lang="en-US" dirty="0"/>
          </a:p>
          <a:p>
            <a:pPr lvl="1"/>
            <a:r>
              <a:rPr lang="en-US" dirty="0"/>
              <a:t>“If the economy wants to produce more capital goods (like tools and machines), it must shift resources away from producing consumer goods.”</a:t>
            </a:r>
          </a:p>
          <a:p>
            <a:pPr lvl="1"/>
            <a:r>
              <a:rPr lang="en-US" dirty="0"/>
              <a:t>“In the short run, people have fewer things to enjoy - fewer clothes, phones, or cars.”</a:t>
            </a:r>
          </a:p>
          <a:p>
            <a:pPr lvl="1"/>
            <a:r>
              <a:rPr lang="en-US" dirty="0"/>
              <a:t>“But over time, those capital goods allow the economy to make </a:t>
            </a:r>
            <a:r>
              <a:rPr lang="en-US" i="1" dirty="0"/>
              <a:t>more</a:t>
            </a:r>
            <a:r>
              <a:rPr lang="en-US" dirty="0"/>
              <a:t> of everything.”</a:t>
            </a:r>
          </a:p>
          <a:p>
            <a:r>
              <a:rPr lang="en-US" b="1" dirty="0"/>
              <a:t>Connect to Growth:</a:t>
            </a:r>
            <a:endParaRPr lang="en-US" dirty="0"/>
          </a:p>
          <a:p>
            <a:pPr lvl="1"/>
            <a:r>
              <a:rPr lang="en-US" dirty="0"/>
              <a:t>“An economy that invests heavily in capital goods today will likely see its PPC shift outward faster in the future.”</a:t>
            </a:r>
          </a:p>
          <a:p>
            <a:pPr lvl="1"/>
            <a:r>
              <a:rPr lang="en-US" dirty="0"/>
              <a:t>“That’s the trade-off between </a:t>
            </a:r>
            <a:r>
              <a:rPr lang="en-US" i="1" dirty="0"/>
              <a:t>current consumption</a:t>
            </a:r>
            <a:r>
              <a:rPr lang="en-US" dirty="0"/>
              <a:t> and </a:t>
            </a:r>
            <a:r>
              <a:rPr lang="en-US" i="1" dirty="0"/>
              <a:t>future growth.</a:t>
            </a:r>
            <a:r>
              <a:rPr lang="en-US" dirty="0"/>
              <a:t>”</a:t>
            </a:r>
          </a:p>
          <a:p>
            <a:r>
              <a:rPr lang="en-US" b="1" dirty="0"/>
              <a:t>Relate to Previous Slides:</a:t>
            </a:r>
            <a:endParaRPr lang="en-US" dirty="0"/>
          </a:p>
          <a:p>
            <a:pPr lvl="1"/>
            <a:r>
              <a:rPr lang="en-US" dirty="0"/>
              <a:t>“Just like the student had to choose between Fortnite and math, and the business had to choose between laptops and phones - society as a whole must choose between producing for today and producing for tomorrow.”</a:t>
            </a:r>
          </a:p>
          <a:p>
            <a:endParaRPr lang="en-US" dirty="0"/>
          </a:p>
          <a:p>
            <a:r>
              <a:rPr lang="en-US" b="1" dirty="0"/>
              <a:t>Engagement Prompts:</a:t>
            </a:r>
            <a:endParaRPr lang="en-US" dirty="0"/>
          </a:p>
          <a:p>
            <a:r>
              <a:rPr lang="en-US" dirty="0"/>
              <a:t>“Which choice do you think most countries would prefer - more consumer goods now or more capital goods for the future?”</a:t>
            </a:r>
          </a:p>
          <a:p>
            <a:r>
              <a:rPr lang="en-US" dirty="0"/>
              <a:t>“What kind of country might prioritize capital goods? What kind might focus on consumer goods?”</a:t>
            </a:r>
            <a:br>
              <a:rPr lang="en-US" dirty="0"/>
            </a:br>
            <a:endParaRPr lang="en-US" dirty="0"/>
          </a:p>
          <a:p>
            <a:r>
              <a:rPr lang="en-US" b="1" dirty="0"/>
              <a:t>Transition to Next Slide:</a:t>
            </a:r>
            <a:br>
              <a:rPr lang="en-US" dirty="0"/>
            </a:br>
            <a:r>
              <a:rPr lang="en-US" dirty="0"/>
              <a:t>“Now that we’ve seen how the PPC applies to the entire economy, let’s look at a </a:t>
            </a:r>
            <a:r>
              <a:rPr lang="en-US" b="1" dirty="0"/>
              <a:t>fictitious economy</a:t>
            </a:r>
            <a:r>
              <a:rPr lang="en-US" dirty="0"/>
              <a:t> that produces just two goods - </a:t>
            </a:r>
            <a:r>
              <a:rPr lang="en-US" b="1" dirty="0"/>
              <a:t>robots</a:t>
            </a:r>
            <a:r>
              <a:rPr lang="en-US" dirty="0"/>
              <a:t> and </a:t>
            </a:r>
            <a:r>
              <a:rPr lang="en-US" b="1" dirty="0"/>
              <a:t>corn</a:t>
            </a:r>
            <a:r>
              <a:rPr lang="en-US" dirty="0"/>
              <a:t>. We’ll use this model to explore efficiency, growth, and opportunity cost throughout the rest of this unit.”</a:t>
            </a:r>
            <a:br>
              <a:rPr lang="en-US" dirty="0"/>
            </a:br>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13</a:t>
            </a:fld>
            <a:endParaRPr lang="en-US"/>
          </a:p>
        </p:txBody>
      </p:sp>
    </p:spTree>
    <p:extLst>
      <p:ext uri="{BB962C8B-B14F-4D97-AF65-F5344CB8AC3E}">
        <p14:creationId xmlns:p14="http://schemas.microsoft.com/office/powerpoint/2010/main" val="4277884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understand that even in a simplified two-good world, scarcity forces choices.</a:t>
            </a:r>
            <a:br>
              <a:rPr lang="en-US" dirty="0"/>
            </a:br>
            <a:r>
              <a:rPr lang="en-US" dirty="0"/>
              <a:t>Producing more of one good (robots) requires giving up some production of the other (corn).</a:t>
            </a:r>
          </a:p>
          <a:p>
            <a:r>
              <a:rPr lang="en-US" b="1" dirty="0"/>
              <a:t>Key Concept:</a:t>
            </a:r>
            <a:endParaRPr lang="en-US" dirty="0"/>
          </a:p>
          <a:p>
            <a:pPr lvl="1"/>
            <a:r>
              <a:rPr lang="en-US" dirty="0"/>
              <a:t>The PPC shows </a:t>
            </a:r>
            <a:r>
              <a:rPr lang="en-US" i="1" dirty="0"/>
              <a:t>all efficient combinations</a:t>
            </a:r>
            <a:r>
              <a:rPr lang="en-US" dirty="0"/>
              <a:t> of two goods an economy can produce with fixed resources and technology.</a:t>
            </a:r>
          </a:p>
          <a:p>
            <a:pPr lvl="1"/>
            <a:r>
              <a:rPr lang="en-US" dirty="0"/>
              <a:t>Movement along the curve shows a </a:t>
            </a:r>
            <a:r>
              <a:rPr lang="en-US" b="1" dirty="0"/>
              <a:t>trade-off</a:t>
            </a:r>
            <a:r>
              <a:rPr lang="en-US" dirty="0"/>
              <a:t> - as more robots are produced, fewer resources are available for corn.</a:t>
            </a:r>
          </a:p>
          <a:p>
            <a:pPr lvl="1"/>
            <a:r>
              <a:rPr lang="en-US" dirty="0"/>
              <a:t>The slope of the curve represents the </a:t>
            </a:r>
            <a:r>
              <a:rPr lang="en-US" b="1" dirty="0"/>
              <a:t>opportunity cost</a:t>
            </a:r>
            <a:r>
              <a:rPr lang="en-US" dirty="0"/>
              <a:t> of one good in terms of the other.</a:t>
            </a:r>
          </a:p>
          <a:p>
            <a:br>
              <a:rPr lang="en-US" dirty="0"/>
            </a:br>
            <a:endParaRPr lang="en-US" dirty="0"/>
          </a:p>
          <a:p>
            <a:r>
              <a:rPr lang="en-US" b="1" dirty="0"/>
              <a:t>How to Present the Slide:</a:t>
            </a:r>
            <a:endParaRPr lang="en-US" dirty="0"/>
          </a:p>
          <a:p>
            <a:r>
              <a:rPr lang="en-US" b="1" dirty="0"/>
              <a:t>Introduce the Model Economy:</a:t>
            </a:r>
            <a:endParaRPr lang="en-US" dirty="0"/>
          </a:p>
          <a:p>
            <a:pPr lvl="1"/>
            <a:r>
              <a:rPr lang="en-US" dirty="0"/>
              <a:t>“Now we’re looking at a very simple economy - one that produces only </a:t>
            </a:r>
            <a:r>
              <a:rPr lang="en-US" i="1" dirty="0"/>
              <a:t>robots</a:t>
            </a:r>
            <a:r>
              <a:rPr lang="en-US" dirty="0"/>
              <a:t> and </a:t>
            </a:r>
            <a:r>
              <a:rPr lang="en-US" i="1" dirty="0"/>
              <a:t>corn.</a:t>
            </a:r>
            <a:r>
              <a:rPr lang="en-US" dirty="0"/>
              <a:t>”</a:t>
            </a:r>
          </a:p>
          <a:p>
            <a:pPr lvl="1"/>
            <a:r>
              <a:rPr lang="en-US" dirty="0"/>
              <a:t>“Robots represent capital goods that help future production, and corn represents consumer goods that people use and enjoy right now.”</a:t>
            </a:r>
          </a:p>
          <a:p>
            <a:r>
              <a:rPr lang="en-US" b="1" dirty="0"/>
              <a:t>Describe the Trade-off:</a:t>
            </a:r>
            <a:endParaRPr lang="en-US" dirty="0"/>
          </a:p>
          <a:p>
            <a:pPr lvl="1"/>
            <a:r>
              <a:rPr lang="en-US" dirty="0"/>
              <a:t>“If this economy wants to produce more robots, it must take resources away from farming - maybe diverting workers or machines from agriculture into manufacturing.”</a:t>
            </a:r>
          </a:p>
          <a:p>
            <a:pPr lvl="1"/>
            <a:r>
              <a:rPr lang="en-US" dirty="0"/>
              <a:t>“So, the opportunity cost of producing more robots is measured in bushels of corn not grown.”</a:t>
            </a:r>
          </a:p>
          <a:p>
            <a:r>
              <a:rPr lang="en-US" b="1" dirty="0"/>
              <a:t>Connect to Previous Slides:</a:t>
            </a:r>
            <a:endParaRPr lang="en-US" dirty="0"/>
          </a:p>
          <a:p>
            <a:pPr lvl="1"/>
            <a:r>
              <a:rPr lang="en-US" dirty="0"/>
              <a:t>“This is just like the student choosing between Fortnite and math, or the business choosing between laptops and cellphones - but now it’s the </a:t>
            </a:r>
            <a:r>
              <a:rPr lang="en-US" i="1" dirty="0"/>
              <a:t>entire economy</a:t>
            </a:r>
            <a:r>
              <a:rPr lang="en-US" dirty="0"/>
              <a:t> choosing between producing for the future and producing for today.”</a:t>
            </a:r>
          </a:p>
          <a:p>
            <a:endParaRPr lang="en-US" dirty="0"/>
          </a:p>
          <a:p>
            <a:r>
              <a:rPr lang="en-US" b="1" dirty="0"/>
              <a:t>Engagement Prompts:</a:t>
            </a:r>
            <a:endParaRPr lang="en-US" dirty="0"/>
          </a:p>
          <a:p>
            <a:r>
              <a:rPr lang="en-US" dirty="0"/>
              <a:t>“If you were the government of this robot-and-corn economy, how would you decide where on this curve to produce?”</a:t>
            </a:r>
          </a:p>
          <a:p>
            <a:r>
              <a:rPr lang="en-US" dirty="0"/>
              <a:t>“Would a developing nation likely focus more on corn or on robots? Why?”</a:t>
            </a:r>
            <a:br>
              <a:rPr lang="en-US" dirty="0"/>
            </a:br>
            <a:endParaRPr lang="en-US" dirty="0"/>
          </a:p>
          <a:p>
            <a:r>
              <a:rPr lang="en-US" b="1" dirty="0"/>
              <a:t>Transition to Next Slide:</a:t>
            </a:r>
            <a:br>
              <a:rPr lang="en-US" dirty="0"/>
            </a:br>
            <a:r>
              <a:rPr lang="en-US" dirty="0"/>
              <a:t>“Now that we’ve established our simple robot-and-corn economy, let’s removed the numbers and make this a theoretical graph. Graphs without numbers are what we will use most I this class. Then, we will explore why the </a:t>
            </a:r>
            <a:r>
              <a:rPr lang="en-US" b="1" dirty="0"/>
              <a:t>curve is concave</a:t>
            </a:r>
            <a:r>
              <a:rPr lang="en-US" dirty="0"/>
              <a:t> - showing that as we produce more robots, the </a:t>
            </a:r>
            <a:r>
              <a:rPr lang="en-US" b="1" dirty="0"/>
              <a:t>opportunity cost</a:t>
            </a:r>
            <a:r>
              <a:rPr lang="en-US" dirty="0"/>
              <a:t> of each additional robot increases.”</a:t>
            </a:r>
            <a:br>
              <a:rPr lang="en-US" dirty="0"/>
            </a:br>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14</a:t>
            </a:fld>
            <a:endParaRPr lang="en-US"/>
          </a:p>
        </p:txBody>
      </p:sp>
    </p:spTree>
    <p:extLst>
      <p:ext uri="{BB962C8B-B14F-4D97-AF65-F5344CB8AC3E}">
        <p14:creationId xmlns:p14="http://schemas.microsoft.com/office/powerpoint/2010/main" val="15281785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recognize that economists often use </a:t>
            </a:r>
            <a:r>
              <a:rPr lang="en-US" i="1" dirty="0"/>
              <a:t>theoretical models</a:t>
            </a:r>
            <a:r>
              <a:rPr lang="en-US" dirty="0"/>
              <a:t> - they don’t need specific numbers to interpret trade-offs.</a:t>
            </a:r>
            <a:br>
              <a:rPr lang="en-US" dirty="0"/>
            </a:br>
            <a:r>
              <a:rPr lang="en-US" dirty="0"/>
              <a:t>Even without data labels, the PPC still communicates </a:t>
            </a:r>
            <a:r>
              <a:rPr lang="en-US" b="1" dirty="0"/>
              <a:t>scarcity, efficiency, and opportunity cost.</a:t>
            </a:r>
            <a:endParaRPr lang="en-US" dirty="0"/>
          </a:p>
          <a:p>
            <a:r>
              <a:rPr lang="en-US" b="1" dirty="0"/>
              <a:t>Key Concept:</a:t>
            </a:r>
            <a:endParaRPr lang="en-US" dirty="0"/>
          </a:p>
          <a:p>
            <a:pPr lvl="1"/>
            <a:r>
              <a:rPr lang="en-US" dirty="0"/>
              <a:t>PPC graphs are </a:t>
            </a:r>
            <a:r>
              <a:rPr lang="en-US" b="1" dirty="0"/>
              <a:t>models</a:t>
            </a:r>
            <a:r>
              <a:rPr lang="en-US" dirty="0"/>
              <a:t>, not measurements.</a:t>
            </a:r>
          </a:p>
          <a:p>
            <a:pPr lvl="1"/>
            <a:r>
              <a:rPr lang="en-US" dirty="0"/>
              <a:t>We can still see how increasing production of one good (corn) reduces production of another (robots).</a:t>
            </a:r>
          </a:p>
          <a:p>
            <a:pPr lvl="1"/>
            <a:r>
              <a:rPr lang="en-US" dirty="0"/>
              <a:t>The curve’s shape illustrate </a:t>
            </a:r>
            <a:r>
              <a:rPr lang="en-US" b="1" dirty="0"/>
              <a:t>opportunity cost</a:t>
            </a:r>
            <a:r>
              <a:rPr lang="en-US" dirty="0"/>
              <a:t>, even if the quantities are unknown.</a:t>
            </a:r>
          </a:p>
          <a:p>
            <a:pPr lvl="1"/>
            <a:r>
              <a:rPr lang="en-US" dirty="0"/>
              <a:t>Dashed lines and arrows can represent the </a:t>
            </a:r>
            <a:r>
              <a:rPr lang="en-US" i="1" dirty="0"/>
              <a:t>direction</a:t>
            </a:r>
            <a:r>
              <a:rPr lang="en-US" dirty="0"/>
              <a:t> of trade-offs - the concept remains the same.</a:t>
            </a:r>
          </a:p>
          <a:p>
            <a:endParaRPr lang="en-US" dirty="0"/>
          </a:p>
          <a:p>
            <a:r>
              <a:rPr lang="en-US" b="1" dirty="0"/>
              <a:t>How to Present the Slide:</a:t>
            </a:r>
            <a:endParaRPr lang="en-US" dirty="0"/>
          </a:p>
          <a:p>
            <a:r>
              <a:rPr lang="en-US" b="1" dirty="0"/>
              <a:t>Start with Familiar Context:</a:t>
            </a:r>
            <a:endParaRPr lang="en-US" dirty="0"/>
          </a:p>
          <a:p>
            <a:pPr lvl="1"/>
            <a:r>
              <a:rPr lang="en-US" dirty="0"/>
              <a:t>“Up to this point, our PPCs had real numbers - 80 robots, 50 corn, etc.”</a:t>
            </a:r>
          </a:p>
          <a:p>
            <a:pPr lvl="1"/>
            <a:r>
              <a:rPr lang="en-US" dirty="0"/>
              <a:t>“But in AP Economics, graphs are almost always drawn without any numbers.”</a:t>
            </a:r>
          </a:p>
          <a:p>
            <a:pPr lvl="1"/>
            <a:r>
              <a:rPr lang="en-US" dirty="0"/>
              <a:t>“That’s because the goal isn’t to calculate exact quantities - it’s to </a:t>
            </a:r>
            <a:r>
              <a:rPr lang="en-US" i="1" dirty="0"/>
              <a:t>show relationships</a:t>
            </a:r>
            <a:r>
              <a:rPr lang="en-US" dirty="0"/>
              <a:t> between the goods.”</a:t>
            </a:r>
          </a:p>
          <a:p>
            <a:r>
              <a:rPr lang="en-US" b="1" dirty="0"/>
              <a:t>Explain What Students Should Still Notice:</a:t>
            </a:r>
            <a:endParaRPr lang="en-US" dirty="0"/>
          </a:p>
          <a:p>
            <a:pPr lvl="1"/>
            <a:r>
              <a:rPr lang="en-US" dirty="0"/>
              <a:t>“Even with no numbers, we can still tell that producing more corn means producing fewer robots.”</a:t>
            </a:r>
          </a:p>
          <a:p>
            <a:pPr lvl="1"/>
            <a:r>
              <a:rPr lang="en-US" dirty="0"/>
              <a:t>“The yellow dashed lines show the </a:t>
            </a:r>
            <a:r>
              <a:rPr lang="en-US" i="1" dirty="0"/>
              <a:t>benefit</a:t>
            </a:r>
            <a:r>
              <a:rPr lang="en-US" dirty="0"/>
              <a:t> of more corn and the </a:t>
            </a:r>
            <a:r>
              <a:rPr lang="en-US" i="1" dirty="0"/>
              <a:t>opportunity cost</a:t>
            </a:r>
            <a:r>
              <a:rPr lang="en-US" dirty="0"/>
              <a:t> of fewer robots.”</a:t>
            </a:r>
          </a:p>
          <a:p>
            <a:pPr lvl="1"/>
            <a:r>
              <a:rPr lang="en-US" dirty="0"/>
              <a:t>“So the core lesson - opportunity cost - doesn’t depend on having data.”</a:t>
            </a:r>
          </a:p>
          <a:p>
            <a:r>
              <a:rPr lang="en-US" b="1" dirty="0"/>
              <a:t>Reinforce Key AP Skill:</a:t>
            </a:r>
            <a:endParaRPr lang="en-US" dirty="0"/>
          </a:p>
          <a:p>
            <a:pPr lvl="1"/>
            <a:r>
              <a:rPr lang="en-US" dirty="0"/>
              <a:t>“When you draw your own PPCs on the AP exam, they should look just like this - a clean, curved line with clearly labeled axes, but no numbers.”</a:t>
            </a:r>
          </a:p>
          <a:p>
            <a:pPr lvl="1"/>
            <a:r>
              <a:rPr lang="en-US" dirty="0"/>
              <a:t>“The graders don’t care about your scale; they care that you understand the </a:t>
            </a:r>
            <a:r>
              <a:rPr lang="en-US" i="1" dirty="0"/>
              <a:t>direction</a:t>
            </a:r>
            <a:r>
              <a:rPr lang="en-US" dirty="0"/>
              <a:t> of trade-offs.”</a:t>
            </a:r>
            <a:br>
              <a:rPr lang="en-US" dirty="0"/>
            </a:br>
            <a:endParaRPr lang="en-US" dirty="0"/>
          </a:p>
          <a:p>
            <a:r>
              <a:rPr lang="en-US" b="1" dirty="0"/>
              <a:t>Engagement Prompts:</a:t>
            </a:r>
            <a:endParaRPr lang="en-US" dirty="0"/>
          </a:p>
          <a:p>
            <a:r>
              <a:rPr lang="en-US" dirty="0"/>
              <a:t>“Why do you think economists (and the AP exam) leave off the numbers?”</a:t>
            </a:r>
          </a:p>
          <a:p>
            <a:r>
              <a:rPr lang="en-US" dirty="0"/>
              <a:t>“If I told you the economy moves rightward on this curve, what does that mean is happening?”</a:t>
            </a:r>
            <a:br>
              <a:rPr lang="en-US" dirty="0"/>
            </a:br>
            <a:endParaRPr lang="en-US" dirty="0"/>
          </a:p>
          <a:p>
            <a:r>
              <a:rPr lang="en-US" b="1" dirty="0"/>
              <a:t>Phrase to Emphasize:</a:t>
            </a:r>
            <a:br>
              <a:rPr lang="en-US" dirty="0"/>
            </a:br>
            <a:r>
              <a:rPr lang="en-US" i="1" dirty="0"/>
              <a:t>“Even without numbers, a PPC still tells the full story of scarcity and choice.”</a:t>
            </a:r>
            <a:endParaRPr lang="en-US" dirty="0"/>
          </a:p>
          <a:p>
            <a:endParaRPr lang="en-US" dirty="0"/>
          </a:p>
          <a:p>
            <a:r>
              <a:rPr lang="en-US" b="1" dirty="0"/>
              <a:t>Transition to Next Slide:</a:t>
            </a:r>
            <a:br>
              <a:rPr lang="en-US" dirty="0"/>
            </a:br>
            <a:r>
              <a:rPr lang="en-US" dirty="0"/>
              <a:t>“Now that we’ve seen a standard concave PPC without numbers, let’s look at a special case - a </a:t>
            </a:r>
            <a:r>
              <a:rPr lang="en-US" b="1" dirty="0"/>
              <a:t>linear PPC</a:t>
            </a:r>
            <a:r>
              <a:rPr lang="en-US" dirty="0"/>
              <a:t>, where the trade-offs and opportunity costs stay the same all along the curve.”</a:t>
            </a:r>
            <a:br>
              <a:rPr lang="en-US" dirty="0"/>
            </a:br>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15</a:t>
            </a:fld>
            <a:endParaRPr lang="en-US"/>
          </a:p>
        </p:txBody>
      </p:sp>
    </p:spTree>
    <p:extLst>
      <p:ext uri="{BB962C8B-B14F-4D97-AF65-F5344CB8AC3E}">
        <p14:creationId xmlns:p14="http://schemas.microsoft.com/office/powerpoint/2010/main" val="41826012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understand that a </a:t>
            </a:r>
            <a:r>
              <a:rPr lang="en-US" i="1" dirty="0"/>
              <a:t>linear PPC</a:t>
            </a:r>
            <a:r>
              <a:rPr lang="en-US" dirty="0"/>
              <a:t> implies that each additional unit of one good always costs the same amount of the other good - there is no change in trade-off along the curve.</a:t>
            </a:r>
          </a:p>
          <a:p>
            <a:r>
              <a:rPr lang="en-US" b="1" dirty="0"/>
              <a:t>Key Concept:</a:t>
            </a:r>
            <a:endParaRPr lang="en-US" dirty="0"/>
          </a:p>
          <a:p>
            <a:pPr lvl="1"/>
            <a:r>
              <a:rPr lang="en-US" dirty="0"/>
              <a:t>The PPC is </a:t>
            </a:r>
            <a:r>
              <a:rPr lang="en-US" b="1" dirty="0"/>
              <a:t>a straight line</a:t>
            </a:r>
            <a:r>
              <a:rPr lang="en-US" dirty="0"/>
              <a:t> because opportunity costs are </a:t>
            </a:r>
            <a:r>
              <a:rPr lang="en-US" b="1" dirty="0"/>
              <a:t>constant</a:t>
            </a:r>
            <a:r>
              <a:rPr lang="en-US" dirty="0"/>
              <a:t>.</a:t>
            </a:r>
          </a:p>
          <a:p>
            <a:pPr lvl="1"/>
            <a:r>
              <a:rPr lang="en-US" dirty="0"/>
              <a:t>This happens when </a:t>
            </a:r>
            <a:r>
              <a:rPr lang="en-US" b="1" dirty="0"/>
              <a:t>resources are equally good</a:t>
            </a:r>
            <a:r>
              <a:rPr lang="en-US" dirty="0"/>
              <a:t> (or bad) at producing either good.</a:t>
            </a:r>
          </a:p>
          <a:p>
            <a:pPr lvl="1"/>
            <a:r>
              <a:rPr lang="en-US" dirty="0"/>
              <a:t>As more resources are moved from cookies to cakes (or vice versa), the trade-off remains the same.</a:t>
            </a:r>
          </a:p>
          <a:p>
            <a:pPr lvl="1"/>
            <a:r>
              <a:rPr lang="en-US" dirty="0"/>
              <a:t>Real-world economies rarely have perfectly adaptable resources, so this curve is </a:t>
            </a:r>
            <a:r>
              <a:rPr lang="en-US" i="1" dirty="0"/>
              <a:t>theoretical</a:t>
            </a:r>
            <a:r>
              <a:rPr lang="en-US" dirty="0"/>
              <a:t> but useful for comparison.</a:t>
            </a:r>
            <a:br>
              <a:rPr lang="en-US" dirty="0"/>
            </a:br>
            <a:endParaRPr lang="en-US" dirty="0"/>
          </a:p>
          <a:p>
            <a:r>
              <a:rPr lang="en-US" b="1" dirty="0"/>
              <a:t>How to Present the Slide:</a:t>
            </a:r>
            <a:endParaRPr lang="en-US" dirty="0"/>
          </a:p>
          <a:p>
            <a:r>
              <a:rPr lang="en-US" b="1" dirty="0"/>
              <a:t>Start with a Visual Observation:</a:t>
            </a:r>
            <a:endParaRPr lang="en-US" dirty="0"/>
          </a:p>
          <a:p>
            <a:pPr lvl="1"/>
            <a:r>
              <a:rPr lang="en-US" dirty="0"/>
              <a:t>“You’ll notice this PPC is a straight line instead of a curve.”</a:t>
            </a:r>
          </a:p>
          <a:p>
            <a:pPr lvl="1"/>
            <a:r>
              <a:rPr lang="en-US" dirty="0"/>
              <a:t>“That straight shape tells us that the opportunity cost stays </a:t>
            </a:r>
            <a:r>
              <a:rPr lang="en-US" i="1" dirty="0"/>
              <a:t>the same</a:t>
            </a:r>
            <a:r>
              <a:rPr lang="en-US" dirty="0"/>
              <a:t> as we move along the curve.”</a:t>
            </a:r>
          </a:p>
          <a:p>
            <a:r>
              <a:rPr lang="en-US" b="1" dirty="0"/>
              <a:t>Connect to Resource Adaptability:</a:t>
            </a:r>
            <a:endParaRPr lang="en-US" dirty="0"/>
          </a:p>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a:t>“When we see a linear PPC, resources are perfectly adaptable between different goods.”</a:t>
            </a:r>
          </a:p>
          <a:p>
            <a:pPr lvl="1"/>
            <a:r>
              <a:rPr lang="en-US" dirty="0"/>
              <a:t>“Imagine every baker in this bakery is equally good at making cookies and cakes.”</a:t>
            </a:r>
          </a:p>
          <a:p>
            <a:pPr lvl="1"/>
            <a:r>
              <a:rPr lang="en-US" dirty="0"/>
              <a:t>“No matter who switches from cookies to cakes, production changes at a constant rate - maybe 1 cake for every 2 cookies given up.”</a:t>
            </a:r>
          </a:p>
          <a:p>
            <a:r>
              <a:rPr lang="en-US" b="1" dirty="0"/>
              <a:t>Reinforce with Economic Logic:</a:t>
            </a:r>
            <a:endParaRPr lang="en-US" dirty="0"/>
          </a:p>
          <a:p>
            <a:pPr lvl="1"/>
            <a:r>
              <a:rPr lang="en-US" dirty="0"/>
              <a:t>“Because resources are equally efficient in both uses, there’s no ‘increasing’ or ‘decreasing’ cost - the slope doesn’t change.”</a:t>
            </a:r>
          </a:p>
          <a:p>
            <a:pPr lvl="1"/>
            <a:r>
              <a:rPr lang="en-US" dirty="0"/>
              <a:t>“That’s why the PPC is a straight line rather than bowed out.”</a:t>
            </a:r>
          </a:p>
          <a:p>
            <a:r>
              <a:rPr lang="en-US" b="1" dirty="0"/>
              <a:t>Contrast to Real Economies:</a:t>
            </a:r>
            <a:endParaRPr lang="en-US" dirty="0"/>
          </a:p>
          <a:p>
            <a:pPr lvl="1"/>
            <a:r>
              <a:rPr lang="en-US" dirty="0"/>
              <a:t>“In the real world, resources are rarely this flexible - farmers can’t instantly become robotics engineers!”</a:t>
            </a:r>
          </a:p>
          <a:p>
            <a:pPr lvl="1"/>
            <a:r>
              <a:rPr lang="en-US" dirty="0"/>
              <a:t>“That’s why most PPCs are </a:t>
            </a:r>
            <a:r>
              <a:rPr lang="en-US" i="1" dirty="0"/>
              <a:t>concave</a:t>
            </a:r>
            <a:r>
              <a:rPr lang="en-US" dirty="0"/>
              <a:t> - which we’ll see on the next slide.”</a:t>
            </a:r>
          </a:p>
          <a:p>
            <a:br>
              <a:rPr lang="en-US" dirty="0"/>
            </a:br>
            <a:r>
              <a:rPr lang="en-US" b="1" dirty="0"/>
              <a:t>Engagement Prompts:</a:t>
            </a:r>
            <a:endParaRPr lang="en-US" dirty="0"/>
          </a:p>
          <a:p>
            <a:r>
              <a:rPr lang="en-US" dirty="0"/>
              <a:t>“What would it mean if this bakery had one person who’s great at cakes but terrible at cookies? Would the PPC still be a straight line?”</a:t>
            </a:r>
          </a:p>
          <a:p>
            <a:r>
              <a:rPr lang="en-US" dirty="0"/>
              <a:t>“Can you think of an example in the real world where resources might </a:t>
            </a:r>
            <a:r>
              <a:rPr lang="en-US" i="1" dirty="0"/>
              <a:t>almost</a:t>
            </a:r>
            <a:r>
              <a:rPr lang="en-US" dirty="0"/>
              <a:t> be equally adaptable?”</a:t>
            </a:r>
          </a:p>
          <a:p>
            <a:br>
              <a:rPr lang="en-US" dirty="0"/>
            </a:br>
            <a:r>
              <a:rPr lang="en-US" b="1" dirty="0"/>
              <a:t>Phrase to Emphasize:</a:t>
            </a:r>
            <a:br>
              <a:rPr lang="en-US" dirty="0"/>
            </a:br>
            <a:r>
              <a:rPr lang="en-US" i="1" dirty="0"/>
              <a:t>“A straight-line PPC means constant opportunity costs – because </a:t>
            </a:r>
            <a:r>
              <a:rPr lang="en-US" i="1" dirty="0" err="1"/>
              <a:t>reserouces</a:t>
            </a:r>
            <a:r>
              <a:rPr lang="en-US" i="1" dirty="0"/>
              <a:t> are perfectly adaptable</a:t>
            </a:r>
            <a:endParaRPr lang="en-US" dirty="0"/>
          </a:p>
          <a:p>
            <a:br>
              <a:rPr lang="en-US" dirty="0"/>
            </a:br>
            <a:r>
              <a:rPr lang="en-US" b="1" dirty="0"/>
              <a:t>Transition to Next Slide:</a:t>
            </a:r>
            <a:br>
              <a:rPr lang="en-US" dirty="0"/>
            </a:br>
            <a:r>
              <a:rPr lang="en-US" dirty="0"/>
              <a:t>“Now let’s see what happens when resources are </a:t>
            </a:r>
            <a:r>
              <a:rPr lang="en-US" b="1" dirty="0"/>
              <a:t>not equally good</a:t>
            </a:r>
            <a:r>
              <a:rPr lang="en-US" dirty="0"/>
              <a:t> at producing both goods - the PPC becomes </a:t>
            </a:r>
            <a:r>
              <a:rPr lang="en-US" b="1" dirty="0"/>
              <a:t>concave</a:t>
            </a:r>
            <a:r>
              <a:rPr lang="en-US" dirty="0"/>
              <a:t>, and we get </a:t>
            </a:r>
            <a:r>
              <a:rPr lang="en-US" b="1" dirty="0"/>
              <a:t>increasing opportunity costs.</a:t>
            </a:r>
            <a:r>
              <a:rPr lang="en-US" dirty="0"/>
              <a:t>”</a:t>
            </a:r>
            <a:br>
              <a:rPr lang="en-US" dirty="0"/>
            </a:br>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16</a:t>
            </a:fld>
            <a:endParaRPr lang="en-US"/>
          </a:p>
        </p:txBody>
      </p:sp>
    </p:spTree>
    <p:extLst>
      <p:ext uri="{BB962C8B-B14F-4D97-AF65-F5344CB8AC3E}">
        <p14:creationId xmlns:p14="http://schemas.microsoft.com/office/powerpoint/2010/main" val="25224485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grasp that as production shifts from one good to another, opportunity costs rise because resources are better suited for producing one good than the other.</a:t>
            </a:r>
          </a:p>
          <a:p>
            <a:r>
              <a:rPr lang="en-US" b="1" dirty="0"/>
              <a:t>Key Concept:</a:t>
            </a:r>
            <a:endParaRPr lang="en-US" dirty="0"/>
          </a:p>
          <a:p>
            <a:pPr lvl="1"/>
            <a:r>
              <a:rPr lang="en-US" dirty="0"/>
              <a:t>A </a:t>
            </a:r>
            <a:r>
              <a:rPr lang="en-US" b="1" dirty="0"/>
              <a:t>concave PPC</a:t>
            </a:r>
            <a:r>
              <a:rPr lang="en-US" dirty="0"/>
              <a:t> means opportunity costs increase as more of one good is produced.</a:t>
            </a:r>
          </a:p>
          <a:p>
            <a:pPr lvl="1"/>
            <a:r>
              <a:rPr lang="en-US" dirty="0"/>
              <a:t>This happens because some resources are </a:t>
            </a:r>
            <a:r>
              <a:rPr lang="en-US" b="1" dirty="0"/>
              <a:t>more efficient at making robots</a:t>
            </a:r>
            <a:r>
              <a:rPr lang="en-US" dirty="0"/>
              <a:t>, while others are </a:t>
            </a:r>
            <a:r>
              <a:rPr lang="en-US" b="1" dirty="0"/>
              <a:t>better suited for growing corn</a:t>
            </a:r>
            <a:r>
              <a:rPr lang="en-US" dirty="0"/>
              <a:t>.</a:t>
            </a:r>
          </a:p>
          <a:p>
            <a:pPr lvl="1"/>
            <a:r>
              <a:rPr lang="en-US" dirty="0"/>
              <a:t>As resources are reallocated, we must use less efficient ones for the new product, which makes each additional unit </a:t>
            </a:r>
            <a:r>
              <a:rPr lang="en-US" i="1" dirty="0"/>
              <a:t>more costly</a:t>
            </a:r>
            <a:r>
              <a:rPr lang="en-US" dirty="0"/>
              <a:t> in terms of what we give up.</a:t>
            </a:r>
          </a:p>
          <a:p>
            <a:endParaRPr lang="en-US" dirty="0"/>
          </a:p>
          <a:p>
            <a:r>
              <a:rPr lang="en-US" b="1" dirty="0"/>
              <a:t>How to Present the Slide:</a:t>
            </a:r>
            <a:endParaRPr lang="en-US" dirty="0"/>
          </a:p>
          <a:p>
            <a:r>
              <a:rPr lang="en-US" b="1" dirty="0"/>
              <a:t>Begin with the Visual:</a:t>
            </a:r>
            <a:endParaRPr lang="en-US" dirty="0"/>
          </a:p>
          <a:p>
            <a:pPr lvl="1"/>
            <a:r>
              <a:rPr lang="en-US" dirty="0"/>
              <a:t>“Notice how this PPC is curved - bowed outward from the origin.”</a:t>
            </a:r>
          </a:p>
          <a:p>
            <a:pPr lvl="1"/>
            <a:r>
              <a:rPr lang="en-US" dirty="0"/>
              <a:t>“That shape tells us that as we move along the curve, the trade-offs change.”</a:t>
            </a:r>
          </a:p>
          <a:p>
            <a:r>
              <a:rPr lang="en-US" b="1" dirty="0"/>
              <a:t>Explain the Reason for the Curve:</a:t>
            </a:r>
            <a:endParaRPr lang="en-US" dirty="0"/>
          </a:p>
          <a:p>
            <a:pPr lvl="1"/>
            <a:r>
              <a:rPr lang="en-US" dirty="0"/>
              <a:t>“Resources are not perfectly adaptable between different goods.”</a:t>
            </a:r>
          </a:p>
          <a:p>
            <a:pPr lvl="1"/>
            <a:r>
              <a:rPr lang="en-US" dirty="0"/>
              <a:t>“The best engineers and metals are great for making robots - but not much help in growing corn.”</a:t>
            </a:r>
          </a:p>
          <a:p>
            <a:pPr lvl="1"/>
            <a:r>
              <a:rPr lang="en-US" dirty="0"/>
              <a:t>“Likewise, the best farmland and farmers are great for corn but not for robot production.”</a:t>
            </a:r>
          </a:p>
          <a:p>
            <a:pPr lvl="1"/>
            <a:r>
              <a:rPr lang="en-US" dirty="0"/>
              <a:t>“So, as we shift resources from robots to corn, we must start using less and less efficient resources, which increases the opportunity cost.”</a:t>
            </a:r>
          </a:p>
          <a:p>
            <a:r>
              <a:rPr lang="en-US" b="1" dirty="0"/>
              <a:t>Contrast with the Linear PPC:</a:t>
            </a:r>
            <a:endParaRPr lang="en-US" dirty="0"/>
          </a:p>
          <a:p>
            <a:pPr lvl="1"/>
            <a:r>
              <a:rPr lang="en-US" dirty="0"/>
              <a:t>“Remember the straight-line PPC from the last slide? That one assumed all resources were equally good at producing both goods - which almost never happens in the real world.”</a:t>
            </a:r>
          </a:p>
          <a:p>
            <a:pPr lvl="1"/>
            <a:r>
              <a:rPr lang="en-US" dirty="0"/>
              <a:t>“This curved shape is what we actually see in real economies.”</a:t>
            </a:r>
          </a:p>
          <a:p>
            <a:pPr lvl="1"/>
            <a:endParaRPr lang="en-US" dirty="0"/>
          </a:p>
          <a:p>
            <a:r>
              <a:rPr lang="en-US" b="1" dirty="0"/>
              <a:t>Engagement Prompts:</a:t>
            </a:r>
            <a:endParaRPr lang="en-US" dirty="0"/>
          </a:p>
          <a:p>
            <a:r>
              <a:rPr lang="en-US" dirty="0"/>
              <a:t>“If an economy wants to double its robot production, what might happen to corn output?”</a:t>
            </a:r>
          </a:p>
          <a:p>
            <a:r>
              <a:rPr lang="en-US" dirty="0"/>
              <a:t>“Why do you think the first few robots are cheaper to make, but the next few become more ‘expensive’ in terms of corn lost?”</a:t>
            </a:r>
          </a:p>
          <a:p>
            <a:br>
              <a:rPr lang="en-US" dirty="0"/>
            </a:br>
            <a:r>
              <a:rPr lang="en-US" b="1" dirty="0"/>
              <a:t>Phrase to Emphasize:</a:t>
            </a:r>
            <a:br>
              <a:rPr lang="en-US" dirty="0"/>
            </a:br>
            <a:r>
              <a:rPr lang="en-US" i="1" dirty="0"/>
              <a:t>“As we produce more of one good, we must give up increasing amounts of the other - because not all resources are equally good at producing everything.”</a:t>
            </a:r>
            <a:endParaRPr lang="en-US" dirty="0"/>
          </a:p>
          <a:p>
            <a:endParaRPr lang="en-US" dirty="0"/>
          </a:p>
          <a:p>
            <a:r>
              <a:rPr lang="en-US" b="1" dirty="0"/>
              <a:t>Transition to Next Slide:</a:t>
            </a:r>
            <a:br>
              <a:rPr lang="en-US" dirty="0"/>
            </a:br>
            <a:r>
              <a:rPr lang="en-US" dirty="0"/>
              <a:t>“Now that we understand the shape of the PPC and what it tells us about opportunity costs, let’s focus on specific </a:t>
            </a:r>
            <a:r>
              <a:rPr lang="en-US" b="1" dirty="0"/>
              <a:t>points</a:t>
            </a:r>
            <a:r>
              <a:rPr lang="en-US" dirty="0"/>
              <a:t> along the curve - starting with those that are </a:t>
            </a:r>
            <a:r>
              <a:rPr lang="en-US" b="1" dirty="0"/>
              <a:t>productively efficient.</a:t>
            </a:r>
            <a:r>
              <a:rPr lang="en-US" dirty="0"/>
              <a:t>”</a:t>
            </a:r>
            <a:br>
              <a:rPr lang="en-US" dirty="0"/>
            </a:br>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17</a:t>
            </a:fld>
            <a:endParaRPr lang="en-US"/>
          </a:p>
        </p:txBody>
      </p:sp>
    </p:spTree>
    <p:extLst>
      <p:ext uri="{BB962C8B-B14F-4D97-AF65-F5344CB8AC3E}">
        <p14:creationId xmlns:p14="http://schemas.microsoft.com/office/powerpoint/2010/main" val="17128635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understand that </a:t>
            </a:r>
            <a:r>
              <a:rPr lang="en-US" i="1" dirty="0"/>
              <a:t>being on the curve</a:t>
            </a:r>
            <a:r>
              <a:rPr lang="en-US" dirty="0"/>
              <a:t> means an economy or producer is making the most of its available resources - nothing is wasted.</a:t>
            </a:r>
          </a:p>
          <a:p>
            <a:r>
              <a:rPr lang="en-US" b="1" dirty="0"/>
              <a:t>Key Concept:</a:t>
            </a:r>
            <a:endParaRPr lang="en-US" dirty="0"/>
          </a:p>
          <a:p>
            <a:pPr lvl="1"/>
            <a:r>
              <a:rPr lang="en-US" dirty="0"/>
              <a:t>Points </a:t>
            </a:r>
            <a:r>
              <a:rPr lang="en-US" b="1" dirty="0"/>
              <a:t>on</a:t>
            </a:r>
            <a:r>
              <a:rPr lang="en-US" dirty="0"/>
              <a:t> the curve = </a:t>
            </a:r>
            <a:r>
              <a:rPr lang="en-US" i="1" dirty="0"/>
              <a:t>productively efficient.</a:t>
            </a:r>
            <a:endParaRPr lang="en-US" dirty="0"/>
          </a:p>
          <a:p>
            <a:pPr lvl="1"/>
            <a:r>
              <a:rPr lang="en-US" dirty="0"/>
              <a:t>Efficiency doesn’t depend on which good is being produced - even all-robots or all-corn are efficient if all resources are fully used.</a:t>
            </a:r>
          </a:p>
          <a:p>
            <a:endParaRPr lang="en-US" dirty="0"/>
          </a:p>
          <a:p>
            <a:r>
              <a:rPr lang="en-US" b="1" dirty="0"/>
              <a:t>How to Present the Slide:</a:t>
            </a:r>
            <a:endParaRPr lang="en-US" dirty="0"/>
          </a:p>
          <a:p>
            <a:r>
              <a:rPr lang="en-US" b="1" dirty="0"/>
              <a:t>Start with the Definition:</a:t>
            </a:r>
            <a:endParaRPr lang="en-US" dirty="0"/>
          </a:p>
          <a:p>
            <a:pPr lvl="1"/>
            <a:r>
              <a:rPr lang="en-US" dirty="0"/>
              <a:t>“Every point on this PPC represents full and efficient use of the economy’s resources.”</a:t>
            </a:r>
          </a:p>
          <a:p>
            <a:pPr lvl="1"/>
            <a:r>
              <a:rPr lang="en-US" dirty="0"/>
              <a:t>“That means there’s no unemployment or underutilized resources - everything is being used as productively as possible.”</a:t>
            </a:r>
          </a:p>
          <a:p>
            <a:r>
              <a:rPr lang="en-US" b="1" dirty="0"/>
              <a:t>Use the Graph:</a:t>
            </a:r>
            <a:endParaRPr lang="en-US" dirty="0"/>
          </a:p>
          <a:p>
            <a:pPr lvl="1"/>
            <a:r>
              <a:rPr lang="en-US" dirty="0"/>
              <a:t>Point to each black dot: “Each of these points - whether mostly robots, mostly corn, or a mix - represents productive efficiency.”</a:t>
            </a:r>
          </a:p>
          <a:p>
            <a:pPr lvl="1"/>
            <a:r>
              <a:rPr lang="en-US" dirty="0"/>
              <a:t>“Even if we make only robots or only corn, it’s still efficient - we’re just choosing a different allocation of the same resources.”</a:t>
            </a:r>
          </a:p>
          <a:p>
            <a:r>
              <a:rPr lang="en-US" b="1" dirty="0"/>
              <a:t>Connect to the Bigger Picture:</a:t>
            </a:r>
            <a:endParaRPr lang="en-US" dirty="0"/>
          </a:p>
          <a:p>
            <a:pPr lvl="1"/>
            <a:r>
              <a:rPr lang="en-US" dirty="0"/>
              <a:t>“In macroeconomics, we call this </a:t>
            </a:r>
            <a:r>
              <a:rPr lang="en-US" i="1" dirty="0"/>
              <a:t>long-run equilibrium</a:t>
            </a:r>
            <a:r>
              <a:rPr lang="en-US" dirty="0"/>
              <a:t> - the economy is at full employment and maximum potential output.”</a:t>
            </a:r>
          </a:p>
          <a:p>
            <a:pPr lvl="1"/>
            <a:r>
              <a:rPr lang="en-US" dirty="0"/>
              <a:t>“This is what economists mean when they say the economy is producing on its PPC.”</a:t>
            </a:r>
          </a:p>
          <a:p>
            <a:endParaRPr lang="en-US" dirty="0"/>
          </a:p>
          <a:p>
            <a:r>
              <a:rPr lang="en-US" b="1" dirty="0"/>
              <a:t>Engagement Prompts:</a:t>
            </a:r>
            <a:endParaRPr lang="en-US" dirty="0"/>
          </a:p>
          <a:p>
            <a:r>
              <a:rPr lang="en-US" dirty="0"/>
              <a:t>“If we’re on the PPC, can we make more of one good without making less of another?”</a:t>
            </a:r>
          </a:p>
          <a:p>
            <a:r>
              <a:rPr lang="en-US" dirty="0"/>
              <a:t>“Can an economy be productively efficient but still produce something people don’t actually want?” (→ leads to </a:t>
            </a:r>
            <a:r>
              <a:rPr lang="en-US" i="1" dirty="0"/>
              <a:t>allocative efficiency</a:t>
            </a:r>
            <a:r>
              <a:rPr lang="en-US" dirty="0"/>
              <a:t> later.)</a:t>
            </a:r>
          </a:p>
          <a:p>
            <a:endParaRPr lang="en-US" dirty="0"/>
          </a:p>
          <a:p>
            <a:r>
              <a:rPr lang="en-US" b="1" dirty="0"/>
              <a:t>Phrase to Emphasize:</a:t>
            </a:r>
            <a:br>
              <a:rPr lang="en-US" dirty="0"/>
            </a:br>
            <a:r>
              <a:rPr lang="en-US" i="1" dirty="0"/>
              <a:t>“Every point on the PPC is efficient - we’re using all our resources to their fullest potential.”</a:t>
            </a:r>
            <a:endParaRPr lang="en-US" b="0" i="1" dirty="0"/>
          </a:p>
          <a:p>
            <a:endParaRPr lang="en-US" b="0" i="1" dirty="0"/>
          </a:p>
          <a:p>
            <a:r>
              <a:rPr lang="en-US" b="1" dirty="0"/>
              <a:t>Transition to Next Slide:</a:t>
            </a:r>
            <a:br>
              <a:rPr lang="en-US" dirty="0"/>
            </a:br>
            <a:r>
              <a:rPr lang="en-US" dirty="0"/>
              <a:t>“Now that we know what productive efficiency looks like, let’s see what happens when an economy is </a:t>
            </a:r>
            <a:r>
              <a:rPr lang="en-US" b="1" dirty="0"/>
              <a:t>not</a:t>
            </a:r>
            <a:r>
              <a:rPr lang="en-US" dirty="0"/>
              <a:t> using all its resources - when it’s producing </a:t>
            </a:r>
            <a:r>
              <a:rPr lang="en-US" b="1" dirty="0"/>
              <a:t>inside</a:t>
            </a:r>
            <a:r>
              <a:rPr lang="en-US" dirty="0"/>
              <a:t> the curve.”</a:t>
            </a:r>
            <a:br>
              <a:rPr lang="en-US" dirty="0"/>
            </a:br>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18</a:t>
            </a:fld>
            <a:endParaRPr lang="en-US"/>
          </a:p>
        </p:txBody>
      </p:sp>
    </p:spTree>
    <p:extLst>
      <p:ext uri="{BB962C8B-B14F-4D97-AF65-F5344CB8AC3E}">
        <p14:creationId xmlns:p14="http://schemas.microsoft.com/office/powerpoint/2010/main" val="33885590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see that inefficiency means </a:t>
            </a:r>
            <a:r>
              <a:rPr lang="en-US" b="1" dirty="0"/>
              <a:t>the economy could produce more</a:t>
            </a:r>
            <a:r>
              <a:rPr lang="en-US" dirty="0"/>
              <a:t> of one or both goods </a:t>
            </a:r>
            <a:r>
              <a:rPr lang="en-US" b="1" dirty="0"/>
              <a:t>without giving anything up</a:t>
            </a:r>
            <a:r>
              <a:rPr lang="en-US" dirty="0"/>
              <a:t> - but it isn’t, due to unemployment, idle factories, or misallocated resources.</a:t>
            </a:r>
          </a:p>
          <a:p>
            <a:r>
              <a:rPr lang="en-US" b="1" dirty="0"/>
              <a:t>Key Concept:</a:t>
            </a:r>
            <a:endParaRPr lang="en-US" dirty="0"/>
          </a:p>
          <a:p>
            <a:pPr lvl="1"/>
            <a:r>
              <a:rPr lang="en-US" dirty="0"/>
              <a:t>Points </a:t>
            </a:r>
            <a:r>
              <a:rPr lang="en-US" b="1" dirty="0"/>
              <a:t>inside</a:t>
            </a:r>
            <a:r>
              <a:rPr lang="en-US" dirty="0"/>
              <a:t> the curve = inefficient use of resources.</a:t>
            </a:r>
          </a:p>
          <a:p>
            <a:pPr lvl="1"/>
            <a:r>
              <a:rPr lang="en-US" dirty="0"/>
              <a:t>These inefficient points show an economy producing </a:t>
            </a:r>
            <a:r>
              <a:rPr lang="en-US" b="1" dirty="0"/>
              <a:t>less than it could</a:t>
            </a:r>
            <a:r>
              <a:rPr lang="en-US" dirty="0"/>
              <a:t> with current resources.</a:t>
            </a:r>
          </a:p>
          <a:p>
            <a:pPr lvl="1"/>
            <a:r>
              <a:rPr lang="en-US" dirty="0"/>
              <a:t>In macroeconomics, this corresponds to a </a:t>
            </a:r>
            <a:r>
              <a:rPr lang="en-US" b="1" dirty="0"/>
              <a:t>recession</a:t>
            </a:r>
            <a:r>
              <a:rPr lang="en-US" dirty="0"/>
              <a:t> - when output is below potential.</a:t>
            </a:r>
          </a:p>
          <a:p>
            <a:endParaRPr lang="en-US" dirty="0"/>
          </a:p>
          <a:p>
            <a:r>
              <a:rPr lang="en-US" b="1" dirty="0"/>
              <a:t>How to Present the Slide:</a:t>
            </a:r>
            <a:endParaRPr lang="en-US" dirty="0"/>
          </a:p>
          <a:p>
            <a:r>
              <a:rPr lang="en-US" b="1" dirty="0"/>
              <a:t>Start with the Visual:</a:t>
            </a:r>
            <a:endParaRPr lang="en-US" dirty="0"/>
          </a:p>
          <a:p>
            <a:pPr lvl="1"/>
            <a:r>
              <a:rPr lang="en-US" dirty="0"/>
              <a:t>“Notice that these points are all inside the PPC.”</a:t>
            </a:r>
          </a:p>
          <a:p>
            <a:pPr lvl="1"/>
            <a:r>
              <a:rPr lang="en-US" dirty="0"/>
              <a:t>“That means we’re not producing as much as we could with our available resources.”</a:t>
            </a:r>
          </a:p>
          <a:p>
            <a:r>
              <a:rPr lang="en-US" b="1" dirty="0"/>
              <a:t>Connect to Real-World Causes:</a:t>
            </a:r>
            <a:endParaRPr lang="en-US" dirty="0"/>
          </a:p>
          <a:p>
            <a:pPr lvl="1"/>
            <a:r>
              <a:rPr lang="en-US" dirty="0"/>
              <a:t>“This happens when some workers are unemployed, factories are idle, or resources aren’t being used efficiently.”</a:t>
            </a:r>
          </a:p>
          <a:p>
            <a:pPr lvl="1"/>
            <a:r>
              <a:rPr lang="en-US" dirty="0"/>
              <a:t>“Think of a recession - when the economy slows down, production drops below potential.”</a:t>
            </a:r>
          </a:p>
          <a:p>
            <a:r>
              <a:rPr lang="en-US" b="1" dirty="0"/>
              <a:t>Contrast to Productive Efficiency:</a:t>
            </a:r>
            <a:endParaRPr lang="en-US" dirty="0"/>
          </a:p>
          <a:p>
            <a:pPr lvl="1"/>
            <a:r>
              <a:rPr lang="en-US" dirty="0"/>
              <a:t>“On the previous slide, points on the PPC meant full and efficient use of resources.”</a:t>
            </a:r>
          </a:p>
          <a:p>
            <a:pPr lvl="1"/>
            <a:r>
              <a:rPr lang="en-US" dirty="0"/>
              <a:t>“Here, we’re operating below that - there’s wasted potential.”</a:t>
            </a:r>
          </a:p>
          <a:p>
            <a:r>
              <a:rPr lang="en-US" b="1" dirty="0"/>
              <a:t>Make the Graph Connection:</a:t>
            </a:r>
            <a:endParaRPr lang="en-US" dirty="0"/>
          </a:p>
          <a:p>
            <a:pPr lvl="1"/>
            <a:r>
              <a:rPr lang="en-US" dirty="0"/>
              <a:t>“If we fix inefficiencies - like reemploying workers or restarting factories - the economy can move </a:t>
            </a:r>
            <a:r>
              <a:rPr lang="en-US" b="1" dirty="0"/>
              <a:t>outward toward the curve</a:t>
            </a:r>
            <a:r>
              <a:rPr lang="en-US" dirty="0"/>
              <a:t> without needing more resources.”</a:t>
            </a:r>
          </a:p>
          <a:p>
            <a:endParaRPr lang="en-US" dirty="0"/>
          </a:p>
          <a:p>
            <a:r>
              <a:rPr lang="en-US" b="1" dirty="0"/>
              <a:t>Engagement Prompts:</a:t>
            </a:r>
            <a:endParaRPr lang="en-US" dirty="0"/>
          </a:p>
          <a:p>
            <a:r>
              <a:rPr lang="en-US" dirty="0"/>
              <a:t>“What are some examples of resources being underused during a recession?”</a:t>
            </a:r>
          </a:p>
          <a:p>
            <a:r>
              <a:rPr lang="en-US" dirty="0"/>
              <a:t>“What policies could help the economy move from inside the PPC back onto the curve?”</a:t>
            </a:r>
          </a:p>
          <a:p>
            <a:endParaRPr lang="en-US" dirty="0"/>
          </a:p>
          <a:p>
            <a:r>
              <a:rPr lang="en-US" b="1" dirty="0"/>
              <a:t>Phrase to Emphasize:</a:t>
            </a:r>
            <a:br>
              <a:rPr lang="en-US" dirty="0"/>
            </a:br>
            <a:r>
              <a:rPr lang="en-US" i="1" dirty="0"/>
              <a:t>“Points inside the PPC show that we’re not using all our resources - the economy could do more without sacrificing anything.”</a:t>
            </a:r>
            <a:br>
              <a:rPr lang="en-US" dirty="0"/>
            </a:br>
            <a:endParaRPr lang="en-US" dirty="0"/>
          </a:p>
          <a:p>
            <a:r>
              <a:rPr lang="en-US" b="1" dirty="0"/>
              <a:t>Transition to Next Slide:</a:t>
            </a:r>
            <a:br>
              <a:rPr lang="en-US" dirty="0"/>
            </a:br>
            <a:r>
              <a:rPr lang="en-US" dirty="0"/>
              <a:t>“Now that we’ve seen efficiency and inefficiency, let’s look at the last type of point - one that’s </a:t>
            </a:r>
            <a:r>
              <a:rPr lang="en-US" b="1" dirty="0"/>
              <a:t>beyond the curve</a:t>
            </a:r>
            <a:r>
              <a:rPr lang="en-US" dirty="0"/>
              <a:t> - a level of production that’s currently </a:t>
            </a:r>
            <a:r>
              <a:rPr lang="en-US" b="1" dirty="0"/>
              <a:t>unattainable</a:t>
            </a:r>
            <a:r>
              <a:rPr lang="en-US" dirty="0"/>
              <a:t> with existing resources.”</a:t>
            </a:r>
            <a:br>
              <a:rPr lang="en-US" dirty="0"/>
            </a:br>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19</a:t>
            </a:fld>
            <a:endParaRPr lang="en-US"/>
          </a:p>
        </p:txBody>
      </p:sp>
    </p:spTree>
    <p:extLst>
      <p:ext uri="{BB962C8B-B14F-4D97-AF65-F5344CB8AC3E}">
        <p14:creationId xmlns:p14="http://schemas.microsoft.com/office/powerpoint/2010/main" val="74569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understand that the PPC is a </a:t>
            </a:r>
            <a:r>
              <a:rPr lang="en-US" i="1" dirty="0"/>
              <a:t>graphical tool</a:t>
            </a:r>
            <a:r>
              <a:rPr lang="en-US" dirty="0"/>
              <a:t> used to show the combinations of two goods or categories of goods that can be produced using </a:t>
            </a:r>
            <a:r>
              <a:rPr lang="en-US" i="1" dirty="0"/>
              <a:t>all available resources efficiently.</a:t>
            </a:r>
            <a:endParaRPr lang="en-US" dirty="0"/>
          </a:p>
          <a:p>
            <a:r>
              <a:rPr lang="en-US" b="1" dirty="0"/>
              <a:t>Key Concepts to Emphasize:</a:t>
            </a:r>
            <a:endParaRPr lang="en-US" dirty="0"/>
          </a:p>
          <a:p>
            <a:pPr lvl="1"/>
            <a:r>
              <a:rPr lang="en-US" dirty="0"/>
              <a:t>The PPC represents </a:t>
            </a:r>
            <a:r>
              <a:rPr lang="en-US" b="1" dirty="0"/>
              <a:t>scarcity</a:t>
            </a:r>
            <a:r>
              <a:rPr lang="en-US" dirty="0"/>
              <a:t> (limited resources).</a:t>
            </a:r>
          </a:p>
          <a:p>
            <a:pPr lvl="1"/>
            <a:r>
              <a:rPr lang="en-US" dirty="0"/>
              <a:t>It represents </a:t>
            </a:r>
            <a:r>
              <a:rPr lang="en-US" b="1" dirty="0"/>
              <a:t>choice</a:t>
            </a:r>
            <a:r>
              <a:rPr lang="en-US" dirty="0"/>
              <a:t> (different combinations of goods).</a:t>
            </a:r>
          </a:p>
          <a:p>
            <a:pPr lvl="1"/>
            <a:r>
              <a:rPr lang="en-US" dirty="0"/>
              <a:t>It represents </a:t>
            </a:r>
            <a:r>
              <a:rPr lang="en-US" b="1" dirty="0"/>
              <a:t>trade-offs</a:t>
            </a:r>
            <a:r>
              <a:rPr lang="en-US" dirty="0"/>
              <a:t> (increasing one good means producing less of another).</a:t>
            </a:r>
          </a:p>
          <a:p>
            <a:pPr lvl="1"/>
            <a:r>
              <a:rPr lang="en-US" dirty="0"/>
              <a:t>The resources are assumed to be </a:t>
            </a:r>
            <a:r>
              <a:rPr lang="en-US" b="1" dirty="0"/>
              <a:t>fixed</a:t>
            </a:r>
            <a:r>
              <a:rPr lang="en-US" dirty="0"/>
              <a:t> and </a:t>
            </a:r>
            <a:r>
              <a:rPr lang="en-US" b="1" dirty="0"/>
              <a:t>fully employed</a:t>
            </a:r>
            <a:r>
              <a:rPr lang="en-US" dirty="0"/>
              <a:t> - meaning the economy is using all its available inputs efficiently.</a:t>
            </a:r>
          </a:p>
          <a:p>
            <a:r>
              <a:rPr lang="en-US" b="1" dirty="0"/>
              <a:t>How to Explain the Text:</a:t>
            </a:r>
            <a:endParaRPr lang="en-US" dirty="0"/>
          </a:p>
          <a:p>
            <a:pPr lvl="1"/>
            <a:r>
              <a:rPr lang="en-US" dirty="0"/>
              <a:t>Read the definition slowly and highlight key phrases:</a:t>
            </a:r>
          </a:p>
          <a:p>
            <a:pPr lvl="2"/>
            <a:r>
              <a:rPr lang="en-US" dirty="0"/>
              <a:t>“</a:t>
            </a:r>
            <a:r>
              <a:rPr lang="en-US" i="1" dirty="0"/>
              <a:t>All combinations of two goods or categories of goods</a:t>
            </a:r>
            <a:r>
              <a:rPr lang="en-US" dirty="0"/>
              <a:t>” → helps students see that PPCs are flexible; the two “goods” could be anything from consumer vs. capital goods to Fortnite time vs. homework time.</a:t>
            </a:r>
          </a:p>
          <a:p>
            <a:pPr lvl="2"/>
            <a:r>
              <a:rPr lang="en-US" dirty="0"/>
              <a:t>“</a:t>
            </a:r>
            <a:r>
              <a:rPr lang="en-US" i="1" dirty="0"/>
              <a:t>Produced with fixed resources</a:t>
            </a:r>
            <a:r>
              <a:rPr lang="en-US" dirty="0"/>
              <a:t>” → resources don’t change in quantity or quality during the model; this keeps the graph simple.</a:t>
            </a:r>
          </a:p>
          <a:p>
            <a:r>
              <a:rPr lang="en-US" b="1" dirty="0"/>
              <a:t>Connection to Prior Knowledge:</a:t>
            </a:r>
            <a:endParaRPr lang="en-US" dirty="0"/>
          </a:p>
          <a:p>
            <a:pPr lvl="1"/>
            <a:r>
              <a:rPr lang="en-US" dirty="0"/>
              <a:t>Link back to </a:t>
            </a:r>
            <a:r>
              <a:rPr lang="en-US" b="1" dirty="0"/>
              <a:t>scarcity</a:t>
            </a:r>
            <a:r>
              <a:rPr lang="en-US" dirty="0"/>
              <a:t> and </a:t>
            </a:r>
            <a:r>
              <a:rPr lang="en-US" b="1" dirty="0"/>
              <a:t>trade-offs</a:t>
            </a:r>
            <a:r>
              <a:rPr lang="en-US" dirty="0"/>
              <a:t> from the previous presentation.</a:t>
            </a:r>
          </a:p>
          <a:p>
            <a:pPr lvl="1"/>
            <a:r>
              <a:rPr lang="en-US" dirty="0"/>
              <a:t>Explain that the PPC is a </a:t>
            </a:r>
            <a:r>
              <a:rPr lang="en-US" i="1" dirty="0"/>
              <a:t>visual model</a:t>
            </a:r>
            <a:r>
              <a:rPr lang="en-US" dirty="0"/>
              <a:t> showing the same problem - limited resources force choices.</a:t>
            </a:r>
            <a:br>
              <a:rPr lang="en-US" dirty="0"/>
            </a:br>
            <a:endParaRPr lang="en-US" dirty="0"/>
          </a:p>
          <a:p>
            <a:r>
              <a:rPr lang="en-US" b="1" dirty="0"/>
              <a:t>Engagement Prompt:</a:t>
            </a:r>
            <a:endParaRPr lang="en-US" dirty="0"/>
          </a:p>
          <a:p>
            <a:pPr lvl="1"/>
            <a:r>
              <a:rPr lang="en-US" dirty="0"/>
              <a:t>Ask students: “If we can’t have everything, what might we have to give up to get more of something else?”</a:t>
            </a:r>
          </a:p>
          <a:p>
            <a:pPr lvl="1"/>
            <a:r>
              <a:rPr lang="en-US" dirty="0"/>
              <a:t>Prepare them for the next slide’s example (math homework vs. Fortnite rounds) by noting that </a:t>
            </a:r>
            <a:r>
              <a:rPr lang="en-US" i="1" dirty="0"/>
              <a:t>individuals</a:t>
            </a:r>
            <a:r>
              <a:rPr lang="en-US" dirty="0"/>
              <a:t>, not just societies, face production trade-offs.</a:t>
            </a:r>
          </a:p>
          <a:p>
            <a:endParaRPr lang="en-US" dirty="0"/>
          </a:p>
          <a:p>
            <a:r>
              <a:rPr lang="en-US" b="1" dirty="0"/>
              <a:t>Transition to Next Slide:</a:t>
            </a:r>
            <a:br>
              <a:rPr lang="en-US" dirty="0"/>
            </a:br>
            <a:r>
              <a:rPr lang="en-US" dirty="0"/>
              <a:t>“Now that we know what the PPC represents, let’s look at an example that’s closer to your everyday life - how a student might ‘produce’ schoolwork and leisure time.”</a:t>
            </a:r>
            <a:br>
              <a:rPr lang="en-US" dirty="0"/>
            </a:br>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2</a:t>
            </a:fld>
            <a:endParaRPr lang="en-US"/>
          </a:p>
        </p:txBody>
      </p:sp>
    </p:spTree>
    <p:extLst>
      <p:ext uri="{BB962C8B-B14F-4D97-AF65-F5344CB8AC3E}">
        <p14:creationId xmlns:p14="http://schemas.microsoft.com/office/powerpoint/2010/main" val="2015796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understand that unattainable points show </a:t>
            </a:r>
            <a:r>
              <a:rPr lang="en-US" b="1" dirty="0"/>
              <a:t>what’s beyond the economy’s current capacity</a:t>
            </a:r>
            <a:r>
              <a:rPr lang="en-US" dirty="0"/>
              <a:t> - the economy doesn’t have enough land, labor, capital, or technology to reach them </a:t>
            </a:r>
            <a:r>
              <a:rPr lang="en-US" i="1" dirty="0"/>
              <a:t>yet</a:t>
            </a:r>
            <a:r>
              <a:rPr lang="en-US" dirty="0"/>
              <a:t>.</a:t>
            </a:r>
          </a:p>
          <a:p>
            <a:r>
              <a:rPr lang="en-US" b="1" dirty="0"/>
              <a:t>Key Concept:</a:t>
            </a:r>
            <a:endParaRPr lang="en-US" dirty="0"/>
          </a:p>
          <a:p>
            <a:pPr lvl="1"/>
            <a:r>
              <a:rPr lang="en-US" dirty="0"/>
              <a:t>Points </a:t>
            </a:r>
            <a:r>
              <a:rPr lang="en-US" b="1" dirty="0"/>
              <a:t>outside</a:t>
            </a:r>
            <a:r>
              <a:rPr lang="en-US" dirty="0"/>
              <a:t> the curve = </a:t>
            </a:r>
            <a:r>
              <a:rPr lang="en-US" b="1" dirty="0"/>
              <a:t>unattainable today</a:t>
            </a:r>
            <a:r>
              <a:rPr lang="en-US" dirty="0"/>
              <a:t> due to scarcity.</a:t>
            </a:r>
          </a:p>
          <a:p>
            <a:pPr lvl="1"/>
            <a:r>
              <a:rPr lang="en-US" dirty="0"/>
              <a:t>This reflects the </a:t>
            </a:r>
            <a:r>
              <a:rPr lang="en-US" b="1" dirty="0"/>
              <a:t>limits</a:t>
            </a:r>
            <a:r>
              <a:rPr lang="en-US" dirty="0"/>
              <a:t> of production given the economy’s current factors.</a:t>
            </a:r>
          </a:p>
          <a:p>
            <a:pPr lvl="1"/>
            <a:r>
              <a:rPr lang="en-US" dirty="0"/>
              <a:t>In the long run, </a:t>
            </a:r>
            <a:r>
              <a:rPr lang="en-US" b="1" dirty="0"/>
              <a:t>economic growth</a:t>
            </a:r>
            <a:r>
              <a:rPr lang="en-US" dirty="0"/>
              <a:t> (more resources or better technology) can shift the PPC outward - making these points possible in the future.</a:t>
            </a:r>
          </a:p>
          <a:p>
            <a:endParaRPr lang="en-US" dirty="0"/>
          </a:p>
          <a:p>
            <a:r>
              <a:rPr lang="en-US" b="1" dirty="0"/>
              <a:t>How to Present the Slide:</a:t>
            </a:r>
            <a:endParaRPr lang="en-US" dirty="0"/>
          </a:p>
          <a:p>
            <a:r>
              <a:rPr lang="en-US" b="1" dirty="0"/>
              <a:t>Start with the Visual:</a:t>
            </a:r>
            <a:endParaRPr lang="en-US" dirty="0"/>
          </a:p>
          <a:p>
            <a:pPr lvl="1"/>
            <a:r>
              <a:rPr lang="en-US" dirty="0"/>
              <a:t>“These points beyond the curve are impossible to produce right now.”</a:t>
            </a:r>
          </a:p>
          <a:p>
            <a:pPr lvl="1"/>
            <a:r>
              <a:rPr lang="en-US" dirty="0"/>
              <a:t>“They represent combinations of robots and corn that the economy simply doesn’t have the resources to make.”</a:t>
            </a:r>
          </a:p>
          <a:p>
            <a:r>
              <a:rPr lang="en-US" b="1" dirty="0"/>
              <a:t>Connect to Scarcity:</a:t>
            </a:r>
            <a:endParaRPr lang="en-US" dirty="0"/>
          </a:p>
          <a:p>
            <a:pPr lvl="1"/>
            <a:r>
              <a:rPr lang="en-US" dirty="0"/>
              <a:t>“Scarcity is the reason we have a PPC in the first place - we don’t have unlimited resources.”</a:t>
            </a:r>
          </a:p>
          <a:p>
            <a:pPr lvl="1"/>
            <a:r>
              <a:rPr lang="en-US" dirty="0"/>
              <a:t>“If we had more workers, more land, or better technology, we might reach these points someday - but right now, they’re out of reach.”</a:t>
            </a:r>
          </a:p>
          <a:p>
            <a:r>
              <a:rPr lang="en-US" b="1" dirty="0"/>
              <a:t>Prepare for the Next Section:</a:t>
            </a:r>
            <a:endParaRPr lang="en-US" dirty="0"/>
          </a:p>
          <a:p>
            <a:pPr lvl="1"/>
            <a:r>
              <a:rPr lang="en-US" dirty="0"/>
              <a:t>“But economies don’t stay fixed forever. Over time, technology improves and resources grow - when that happens, the entire PPC can shift outward.”</a:t>
            </a:r>
          </a:p>
          <a:p>
            <a:br>
              <a:rPr lang="en-US" dirty="0"/>
            </a:br>
            <a:r>
              <a:rPr lang="en-US" b="1" dirty="0"/>
              <a:t>Engagement Prompts:</a:t>
            </a:r>
            <a:endParaRPr lang="en-US" dirty="0"/>
          </a:p>
          <a:p>
            <a:r>
              <a:rPr lang="en-US" dirty="0"/>
              <a:t>“What kinds of real-world changes could move one of these impossible points onto the curve?”</a:t>
            </a:r>
          </a:p>
          <a:p>
            <a:r>
              <a:rPr lang="en-US" dirty="0"/>
              <a:t>“Can you think of a country that has made its previously unattainable production levels possible?”</a:t>
            </a:r>
          </a:p>
          <a:p>
            <a:br>
              <a:rPr lang="en-US" dirty="0"/>
            </a:br>
            <a:r>
              <a:rPr lang="en-US" b="1" dirty="0"/>
              <a:t>Phrase to Emphasize:</a:t>
            </a:r>
            <a:br>
              <a:rPr lang="en-US" dirty="0"/>
            </a:br>
            <a:r>
              <a:rPr lang="en-US" i="1" dirty="0"/>
              <a:t>“Points beyond the PPC are not possible today - they require more resources or better technology than we currently have.”</a:t>
            </a:r>
            <a:endParaRPr lang="en-US" dirty="0"/>
          </a:p>
          <a:p>
            <a:br>
              <a:rPr lang="en-US" dirty="0"/>
            </a:br>
            <a:r>
              <a:rPr lang="en-US" b="1" dirty="0"/>
              <a:t>Transition to Next Slide:</a:t>
            </a:r>
            <a:br>
              <a:rPr lang="en-US" dirty="0"/>
            </a:br>
            <a:r>
              <a:rPr lang="en-US" dirty="0"/>
              <a:t>“So far, we’ve seen what different points on the PPC mean. Next, we’ll see what happens when the PPC itself </a:t>
            </a:r>
            <a:r>
              <a:rPr lang="en-US" b="1" dirty="0"/>
              <a:t>changes</a:t>
            </a:r>
            <a:r>
              <a:rPr lang="en-US" dirty="0"/>
              <a:t> - when the economy grows or shrinks.”</a:t>
            </a:r>
            <a:br>
              <a:rPr lang="en-US" dirty="0"/>
            </a:br>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20</a:t>
            </a:fld>
            <a:endParaRPr lang="en-US"/>
          </a:p>
        </p:txBody>
      </p:sp>
    </p:spTree>
    <p:extLst>
      <p:ext uri="{BB962C8B-B14F-4D97-AF65-F5344CB8AC3E}">
        <p14:creationId xmlns:p14="http://schemas.microsoft.com/office/powerpoint/2010/main" val="3024295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understand that an inward shift of the PPC represents a </a:t>
            </a:r>
            <a:r>
              <a:rPr lang="en-US" b="1" dirty="0"/>
              <a:t>decrease in potential output</a:t>
            </a:r>
            <a:r>
              <a:rPr lang="en-US" dirty="0"/>
              <a:t> - the economy can now produce </a:t>
            </a:r>
            <a:r>
              <a:rPr lang="en-US" i="1" dirty="0"/>
              <a:t>less</a:t>
            </a:r>
            <a:r>
              <a:rPr lang="en-US" dirty="0"/>
              <a:t> of both goods than before.</a:t>
            </a:r>
          </a:p>
          <a:p>
            <a:r>
              <a:rPr lang="en-US" b="1" dirty="0"/>
              <a:t>Key Concept:</a:t>
            </a:r>
            <a:endParaRPr lang="en-US" dirty="0"/>
          </a:p>
          <a:p>
            <a:pPr lvl="1"/>
            <a:r>
              <a:rPr lang="en-US" dirty="0"/>
              <a:t>The PPC moves </a:t>
            </a:r>
            <a:r>
              <a:rPr lang="en-US" b="1" dirty="0"/>
              <a:t>inward</a:t>
            </a:r>
            <a:r>
              <a:rPr lang="en-US" dirty="0"/>
              <a:t> when the economy loses productive capacity.</a:t>
            </a:r>
          </a:p>
          <a:p>
            <a:pPr lvl="1"/>
            <a:r>
              <a:rPr lang="en-US" dirty="0"/>
              <a:t>This means fewer robots </a:t>
            </a:r>
            <a:r>
              <a:rPr lang="en-US" i="1" dirty="0"/>
              <a:t>and</a:t>
            </a:r>
            <a:r>
              <a:rPr lang="en-US" dirty="0"/>
              <a:t> less corn can be produced.</a:t>
            </a:r>
          </a:p>
          <a:p>
            <a:pPr lvl="1"/>
            <a:r>
              <a:rPr lang="en-US" dirty="0"/>
              <a:t>It’s the graphical representation of </a:t>
            </a:r>
            <a:r>
              <a:rPr lang="en-US" b="1" dirty="0"/>
              <a:t>negative economic growth</a:t>
            </a:r>
            <a:r>
              <a:rPr lang="en-US" dirty="0"/>
              <a:t>.</a:t>
            </a:r>
          </a:p>
          <a:p>
            <a:pPr lvl="1"/>
            <a:r>
              <a:rPr lang="en-US" dirty="0"/>
              <a:t>The cause could be a </a:t>
            </a:r>
            <a:r>
              <a:rPr lang="en-US" b="1" dirty="0"/>
              <a:t>loss of resources</a:t>
            </a:r>
            <a:r>
              <a:rPr lang="en-US" dirty="0"/>
              <a:t>, </a:t>
            </a:r>
            <a:r>
              <a:rPr lang="en-US" b="1" dirty="0"/>
              <a:t>natural disaster</a:t>
            </a:r>
            <a:r>
              <a:rPr lang="en-US" dirty="0"/>
              <a:t>, </a:t>
            </a:r>
            <a:r>
              <a:rPr lang="en-US" b="1" dirty="0"/>
              <a:t>war</a:t>
            </a:r>
            <a:r>
              <a:rPr lang="en-US" dirty="0"/>
              <a:t>, or </a:t>
            </a:r>
            <a:r>
              <a:rPr lang="en-US" b="1" dirty="0"/>
              <a:t>decline in technology</a:t>
            </a:r>
            <a:r>
              <a:rPr lang="en-US" dirty="0"/>
              <a:t>.</a:t>
            </a:r>
          </a:p>
          <a:p>
            <a:endParaRPr lang="en-US" dirty="0"/>
          </a:p>
          <a:p>
            <a:r>
              <a:rPr lang="en-US" b="1" dirty="0"/>
              <a:t>How to Present the Slide:</a:t>
            </a:r>
            <a:endParaRPr lang="en-US" dirty="0"/>
          </a:p>
          <a:p>
            <a:r>
              <a:rPr lang="en-US" b="1" dirty="0"/>
              <a:t>Start with the Visual:</a:t>
            </a:r>
            <a:endParaRPr lang="en-US" dirty="0"/>
          </a:p>
          <a:p>
            <a:pPr lvl="1"/>
            <a:r>
              <a:rPr lang="en-US" dirty="0"/>
              <a:t>“Notice the PPC has shifted inward - that means this economy’s total production potential has fallen.”</a:t>
            </a:r>
          </a:p>
          <a:p>
            <a:pPr lvl="1"/>
            <a:r>
              <a:rPr lang="en-US" dirty="0"/>
              <a:t>“It can no longer make as many robots or as much corn as before.”</a:t>
            </a:r>
          </a:p>
          <a:p>
            <a:r>
              <a:rPr lang="en-US" b="1" dirty="0"/>
              <a:t>Explain the Causes:</a:t>
            </a:r>
            <a:endParaRPr lang="en-US" dirty="0"/>
          </a:p>
          <a:p>
            <a:pPr lvl="1"/>
            <a:r>
              <a:rPr lang="en-US" dirty="0"/>
              <a:t>“This could happen if workers emigrate, if a natural disaster destroys farmland, or if factories close down.”</a:t>
            </a:r>
          </a:p>
          <a:p>
            <a:pPr lvl="1"/>
            <a:r>
              <a:rPr lang="en-US" dirty="0"/>
              <a:t>“It could also happen if the quality of labor or technology declines.”</a:t>
            </a:r>
          </a:p>
          <a:p>
            <a:r>
              <a:rPr lang="en-US" b="1" dirty="0"/>
              <a:t>Connect to Macroeconomics:</a:t>
            </a:r>
            <a:endParaRPr lang="en-US" dirty="0"/>
          </a:p>
          <a:p>
            <a:pPr lvl="1"/>
            <a:r>
              <a:rPr lang="en-US" dirty="0"/>
              <a:t>“This is what we see in recessions that cause long-term damage - or in economies that lose resources after war.”</a:t>
            </a:r>
          </a:p>
          <a:p>
            <a:pPr lvl="1"/>
            <a:r>
              <a:rPr lang="en-US" dirty="0"/>
              <a:t>“The key idea is that the economy’s </a:t>
            </a:r>
            <a:r>
              <a:rPr lang="en-US" b="1" dirty="0"/>
              <a:t>capacity to produce</a:t>
            </a:r>
            <a:r>
              <a:rPr lang="en-US" dirty="0"/>
              <a:t> has decreased - not just its current production.”</a:t>
            </a:r>
          </a:p>
          <a:p>
            <a:r>
              <a:rPr lang="en-US" b="1" dirty="0"/>
              <a:t>Clarify the Graph:</a:t>
            </a:r>
            <a:endParaRPr lang="en-US" dirty="0"/>
          </a:p>
          <a:p>
            <a:pPr lvl="1"/>
            <a:r>
              <a:rPr lang="en-US" dirty="0"/>
              <a:t>“We’re not talking about moving from a point on the curve to inside it - that’s inefficiency. This is the </a:t>
            </a:r>
            <a:r>
              <a:rPr lang="en-US" i="1" dirty="0"/>
              <a:t>whole curve</a:t>
            </a:r>
            <a:r>
              <a:rPr lang="en-US" dirty="0"/>
              <a:t> shifting inward, meaning the maximum possible production has dropped.”</a:t>
            </a:r>
          </a:p>
          <a:p>
            <a:endParaRPr lang="en-US" dirty="0"/>
          </a:p>
          <a:p>
            <a:r>
              <a:rPr lang="en-US" b="1" dirty="0"/>
              <a:t>Engagement Prompts:</a:t>
            </a:r>
            <a:endParaRPr lang="en-US" dirty="0"/>
          </a:p>
          <a:p>
            <a:r>
              <a:rPr lang="en-US" dirty="0"/>
              <a:t>“What kinds of real-world events could cause an inward shift of the PPC?”</a:t>
            </a:r>
          </a:p>
          <a:p>
            <a:r>
              <a:rPr lang="en-US" dirty="0"/>
              <a:t>“Would unemployment alone cause this inward shift, or would that just move us inside the curve?”</a:t>
            </a:r>
          </a:p>
          <a:p>
            <a:endParaRPr lang="en-US" dirty="0"/>
          </a:p>
          <a:p>
            <a:r>
              <a:rPr lang="en-US" b="1" dirty="0"/>
              <a:t>Phrase to Emphasize:</a:t>
            </a:r>
            <a:br>
              <a:rPr lang="en-US" dirty="0"/>
            </a:br>
            <a:r>
              <a:rPr lang="en-US" i="1" dirty="0"/>
              <a:t>“An inward shift means the economy’s potential has shrunk - it can produce less of everything than before.”</a:t>
            </a:r>
            <a:endParaRPr lang="en-US" dirty="0"/>
          </a:p>
          <a:p>
            <a:endParaRPr lang="en-US" dirty="0"/>
          </a:p>
          <a:p>
            <a:r>
              <a:rPr lang="en-US" b="1" dirty="0"/>
              <a:t>Transition to Next Slide:</a:t>
            </a:r>
            <a:br>
              <a:rPr lang="en-US" dirty="0"/>
            </a:br>
            <a:r>
              <a:rPr lang="en-US" dirty="0"/>
              <a:t>“Now let’s look at the opposite situation - when new technology or resources allow the economy to produce </a:t>
            </a:r>
            <a:r>
              <a:rPr lang="en-US" i="1" dirty="0"/>
              <a:t>more</a:t>
            </a:r>
            <a:r>
              <a:rPr lang="en-US" dirty="0"/>
              <a:t> of everything. That’s an </a:t>
            </a:r>
            <a:r>
              <a:rPr lang="en-US" b="1" dirty="0"/>
              <a:t>outward shift</a:t>
            </a:r>
            <a:r>
              <a:rPr lang="en-US" dirty="0"/>
              <a:t> of the PPC.”</a:t>
            </a:r>
            <a:br>
              <a:rPr lang="en-US" dirty="0"/>
            </a:br>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21</a:t>
            </a:fld>
            <a:endParaRPr lang="en-US"/>
          </a:p>
        </p:txBody>
      </p:sp>
    </p:spTree>
    <p:extLst>
      <p:ext uri="{BB962C8B-B14F-4D97-AF65-F5344CB8AC3E}">
        <p14:creationId xmlns:p14="http://schemas.microsoft.com/office/powerpoint/2010/main" val="22363421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recognize that an </a:t>
            </a:r>
            <a:r>
              <a:rPr lang="en-US" b="1" dirty="0"/>
              <a:t>outward shift</a:t>
            </a:r>
            <a:r>
              <a:rPr lang="en-US" dirty="0"/>
              <a:t> means the economy’s </a:t>
            </a:r>
            <a:r>
              <a:rPr lang="en-US" b="1" dirty="0"/>
              <a:t>productive capacity has grown</a:t>
            </a:r>
            <a:r>
              <a:rPr lang="en-US" dirty="0"/>
              <a:t> - it can now make more robots </a:t>
            </a:r>
            <a:r>
              <a:rPr lang="en-US" i="1" dirty="0"/>
              <a:t>and</a:t>
            </a:r>
            <a:r>
              <a:rPr lang="en-US" dirty="0"/>
              <a:t> corn than before.</a:t>
            </a:r>
          </a:p>
          <a:p>
            <a:r>
              <a:rPr lang="en-US" b="1" dirty="0"/>
              <a:t>Key Concept:</a:t>
            </a:r>
            <a:endParaRPr lang="en-US" dirty="0"/>
          </a:p>
          <a:p>
            <a:pPr lvl="1"/>
            <a:r>
              <a:rPr lang="en-US" dirty="0"/>
              <a:t>This shift shows </a:t>
            </a:r>
            <a:r>
              <a:rPr lang="en-US" b="1" dirty="0"/>
              <a:t>economic growth</a:t>
            </a:r>
            <a:r>
              <a:rPr lang="en-US" dirty="0"/>
              <a:t>.</a:t>
            </a:r>
          </a:p>
          <a:p>
            <a:pPr lvl="1"/>
            <a:r>
              <a:rPr lang="en-US" dirty="0"/>
              <a:t>It happens when there’s:</a:t>
            </a:r>
          </a:p>
          <a:p>
            <a:pPr lvl="2"/>
            <a:r>
              <a:rPr lang="en-US" dirty="0"/>
              <a:t>More resources (labor, land, capital).</a:t>
            </a:r>
          </a:p>
          <a:p>
            <a:pPr lvl="2"/>
            <a:r>
              <a:rPr lang="en-US" dirty="0"/>
              <a:t>Better quality resources (education, skills, innovation).</a:t>
            </a:r>
          </a:p>
          <a:p>
            <a:pPr lvl="1"/>
            <a:r>
              <a:rPr lang="en-US" dirty="0"/>
              <a:t>The economy’s potential expands - </a:t>
            </a:r>
            <a:r>
              <a:rPr lang="en-US" i="1" dirty="0"/>
              <a:t>it can now produce combinations that were once unattainable.</a:t>
            </a:r>
            <a:endParaRPr lang="en-US" dirty="0"/>
          </a:p>
          <a:p>
            <a:endParaRPr lang="en-US" dirty="0"/>
          </a:p>
          <a:p>
            <a:r>
              <a:rPr lang="en-US" b="1" dirty="0"/>
              <a:t>How to Present the Slide:</a:t>
            </a:r>
            <a:endParaRPr lang="en-US" dirty="0"/>
          </a:p>
          <a:p>
            <a:r>
              <a:rPr lang="en-US" b="1" dirty="0"/>
              <a:t>Start with the Visual:</a:t>
            </a:r>
            <a:endParaRPr lang="en-US" dirty="0"/>
          </a:p>
          <a:p>
            <a:pPr lvl="1"/>
            <a:r>
              <a:rPr lang="en-US" dirty="0"/>
              <a:t>“Notice the PPC has shifted outward - the entire curve moved away from the origin.”</a:t>
            </a:r>
          </a:p>
          <a:p>
            <a:pPr lvl="1"/>
            <a:r>
              <a:rPr lang="en-US" dirty="0"/>
              <a:t>“That means this economy can now produce more of both goods.”</a:t>
            </a:r>
          </a:p>
          <a:p>
            <a:r>
              <a:rPr lang="en-US" b="1" dirty="0"/>
              <a:t>Connect to Real-World Examples:</a:t>
            </a:r>
            <a:endParaRPr lang="en-US" dirty="0"/>
          </a:p>
          <a:p>
            <a:pPr lvl="1"/>
            <a:r>
              <a:rPr lang="en-US" dirty="0"/>
              <a:t>“If a country invests in education or infrastructure, it can produce more with the same resources.”</a:t>
            </a:r>
          </a:p>
          <a:p>
            <a:pPr lvl="1"/>
            <a:r>
              <a:rPr lang="en-US" dirty="0"/>
              <a:t>“Think about how the introduction of automation allows firms to make more goods with fewer workers.”</a:t>
            </a:r>
          </a:p>
          <a:p>
            <a:r>
              <a:rPr lang="en-US" b="1" dirty="0"/>
              <a:t>Emphasize the Distinction:</a:t>
            </a:r>
            <a:endParaRPr lang="en-US" dirty="0"/>
          </a:p>
          <a:p>
            <a:pPr lvl="1"/>
            <a:r>
              <a:rPr lang="en-US" dirty="0"/>
              <a:t>“This is different from moving to a point on the curve - that’s just using existing resources better. This is the curve itself expanding - </a:t>
            </a:r>
            <a:r>
              <a:rPr lang="en-US" i="1" dirty="0"/>
              <a:t>the economy has grown.</a:t>
            </a:r>
            <a:r>
              <a:rPr lang="en-US" dirty="0"/>
              <a:t>”</a:t>
            </a:r>
          </a:p>
          <a:p>
            <a:r>
              <a:rPr lang="en-US" b="1" dirty="0"/>
              <a:t>Relate to Macroeconomics:</a:t>
            </a:r>
            <a:endParaRPr lang="en-US" dirty="0"/>
          </a:p>
          <a:p>
            <a:pPr lvl="1"/>
            <a:r>
              <a:rPr lang="en-US" dirty="0"/>
              <a:t>“This outward shift represents </a:t>
            </a:r>
            <a:r>
              <a:rPr lang="en-US" b="1" dirty="0"/>
              <a:t>long-run economic growth</a:t>
            </a:r>
            <a:r>
              <a:rPr lang="en-US" dirty="0"/>
              <a:t>, which increases living standards over time.”</a:t>
            </a:r>
          </a:p>
          <a:p>
            <a:endParaRPr lang="en-US" dirty="0"/>
          </a:p>
          <a:p>
            <a:r>
              <a:rPr lang="en-US" b="1" dirty="0"/>
              <a:t>Engagement Prompts:</a:t>
            </a:r>
            <a:endParaRPr lang="en-US" dirty="0"/>
          </a:p>
          <a:p>
            <a:r>
              <a:rPr lang="en-US" dirty="0"/>
              <a:t>“What are some examples of resource growth or technological innovation that expand an economy’s production possibilities?”</a:t>
            </a:r>
          </a:p>
          <a:p>
            <a:r>
              <a:rPr lang="en-US" dirty="0"/>
              <a:t>“Does this mean scarcity goes away?” </a:t>
            </a:r>
            <a:r>
              <a:rPr lang="en-US" i="1" dirty="0"/>
              <a:t>(Answer: No - scarcity still exists, but the economy’s limits move outward.)</a:t>
            </a:r>
            <a:endParaRPr lang="en-US" dirty="0"/>
          </a:p>
          <a:p>
            <a:endParaRPr lang="en-US" dirty="0"/>
          </a:p>
          <a:p>
            <a:r>
              <a:rPr lang="en-US" b="1" dirty="0"/>
              <a:t>Phrase to Emphasize:</a:t>
            </a:r>
            <a:br>
              <a:rPr lang="en-US" dirty="0"/>
            </a:br>
            <a:r>
              <a:rPr lang="en-US" i="1" dirty="0"/>
              <a:t>“An outward shift of the PPC means the economy can produce more - this is what we call economic growth.”</a:t>
            </a:r>
            <a:endParaRPr lang="en-US" dirty="0"/>
          </a:p>
          <a:p>
            <a:endParaRPr lang="en-US" dirty="0"/>
          </a:p>
          <a:p>
            <a:r>
              <a:rPr lang="en-US" b="1" dirty="0"/>
              <a:t>Transition to Next Slide:</a:t>
            </a:r>
            <a:br>
              <a:rPr lang="en-US" dirty="0"/>
            </a:br>
            <a:r>
              <a:rPr lang="en-US" dirty="0"/>
              <a:t>“Sometimes growth doesn’t affect every good equally. For example, what if a new technology only helps make robots but doesn’t improve corn production? Let’s see what that kind of change looks like next.”</a:t>
            </a:r>
            <a:br>
              <a:rPr lang="en-US" dirty="0"/>
            </a:br>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22</a:t>
            </a:fld>
            <a:endParaRPr lang="en-US"/>
          </a:p>
        </p:txBody>
      </p:sp>
    </p:spTree>
    <p:extLst>
      <p:ext uri="{BB962C8B-B14F-4D97-AF65-F5344CB8AC3E}">
        <p14:creationId xmlns:p14="http://schemas.microsoft.com/office/powerpoint/2010/main" val="1338118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understand that when technology improves in producing one good, the PPC </a:t>
            </a:r>
            <a:r>
              <a:rPr lang="en-US" b="1" dirty="0"/>
              <a:t>pivots outward</a:t>
            </a:r>
            <a:r>
              <a:rPr lang="en-US" dirty="0"/>
              <a:t> on that axis, meaning more of that good can be produced </a:t>
            </a:r>
            <a:r>
              <a:rPr lang="en-US" i="1" dirty="0"/>
              <a:t>without</a:t>
            </a:r>
            <a:r>
              <a:rPr lang="en-US" dirty="0"/>
              <a:t> sacrificing as much of the other.</a:t>
            </a:r>
          </a:p>
          <a:p>
            <a:r>
              <a:rPr lang="en-US" b="1" dirty="0"/>
              <a:t>Key Concept:</a:t>
            </a:r>
            <a:endParaRPr lang="en-US" dirty="0"/>
          </a:p>
          <a:p>
            <a:pPr lvl="1"/>
            <a:r>
              <a:rPr lang="en-US" dirty="0"/>
              <a:t>The PPC </a:t>
            </a:r>
            <a:r>
              <a:rPr lang="en-US" b="1" dirty="0"/>
              <a:t>pivots</a:t>
            </a:r>
            <a:r>
              <a:rPr lang="en-US" dirty="0"/>
              <a:t> (not shifts entirely outward).</a:t>
            </a:r>
          </a:p>
          <a:p>
            <a:pPr lvl="1"/>
            <a:r>
              <a:rPr lang="en-US" dirty="0"/>
              <a:t>The economy can now make more </a:t>
            </a:r>
            <a:r>
              <a:rPr lang="en-US" b="1" dirty="0"/>
              <a:t>corn</a:t>
            </a:r>
            <a:r>
              <a:rPr lang="en-US" dirty="0"/>
              <a:t> for any given number of </a:t>
            </a:r>
            <a:r>
              <a:rPr lang="en-US" b="1" dirty="0"/>
              <a:t>robots</a:t>
            </a:r>
            <a:r>
              <a:rPr lang="en-US" dirty="0"/>
              <a:t>.</a:t>
            </a:r>
          </a:p>
          <a:p>
            <a:pPr lvl="1"/>
            <a:r>
              <a:rPr lang="en-US" dirty="0"/>
              <a:t>The </a:t>
            </a:r>
            <a:r>
              <a:rPr lang="en-US" b="1" dirty="0"/>
              <a:t>opportunity cost of corn decreases</a:t>
            </a:r>
            <a:r>
              <a:rPr lang="en-US" dirty="0"/>
              <a:t>, because each additional unit of corn now requires giving up fewer robots.</a:t>
            </a:r>
          </a:p>
          <a:p>
            <a:pPr lvl="1"/>
            <a:r>
              <a:rPr lang="en-US" dirty="0"/>
              <a:t>However, this will </a:t>
            </a:r>
            <a:r>
              <a:rPr lang="en-US" b="1" dirty="0"/>
              <a:t>increase the opportunity cost of robots</a:t>
            </a:r>
            <a:r>
              <a:rPr lang="en-US" dirty="0"/>
              <a:t> (to be shown next).</a:t>
            </a:r>
          </a:p>
          <a:p>
            <a:br>
              <a:rPr lang="en-US" dirty="0"/>
            </a:br>
            <a:r>
              <a:rPr lang="en-US" b="1" dirty="0"/>
              <a:t>How to Present the Slide:</a:t>
            </a:r>
            <a:endParaRPr lang="en-US" dirty="0"/>
          </a:p>
          <a:p>
            <a:r>
              <a:rPr lang="en-US" b="1" dirty="0"/>
              <a:t>Start with the Visual:</a:t>
            </a:r>
            <a:endParaRPr lang="en-US" dirty="0"/>
          </a:p>
          <a:p>
            <a:pPr lvl="1"/>
            <a:r>
              <a:rPr lang="en-US" dirty="0"/>
              <a:t>“Here we see that new technology improves corn production.”</a:t>
            </a:r>
          </a:p>
          <a:p>
            <a:pPr lvl="1"/>
            <a:r>
              <a:rPr lang="en-US" dirty="0"/>
              <a:t>“The PPC stretches outward along the corn axis, while the robots axis remains unchanged.”</a:t>
            </a:r>
          </a:p>
          <a:p>
            <a:r>
              <a:rPr lang="en-US" b="1" dirty="0"/>
              <a:t>Highlight the Arrows:</a:t>
            </a:r>
            <a:endParaRPr lang="en-US" dirty="0"/>
          </a:p>
          <a:p>
            <a:pPr lvl="1"/>
            <a:r>
              <a:rPr lang="en-US" dirty="0"/>
              <a:t>“The large red arrow represents the old opportunity cost of producing corn - how many robots we had to give up before the tech improvement.”</a:t>
            </a:r>
          </a:p>
          <a:p>
            <a:pPr lvl="1"/>
            <a:r>
              <a:rPr lang="en-US" dirty="0"/>
              <a:t>“The small red arrow represents the new, smaller opportunity cost after the technology improved.”</a:t>
            </a:r>
          </a:p>
          <a:p>
            <a:pPr lvl="1"/>
            <a:r>
              <a:rPr lang="en-US" dirty="0"/>
              <a:t>“So now, producing corn costs fewer robots - technology made corn production more efficient.”</a:t>
            </a:r>
          </a:p>
          <a:p>
            <a:r>
              <a:rPr lang="en-US" b="1" dirty="0"/>
              <a:t>Explain the Economic Meaning:</a:t>
            </a:r>
            <a:endParaRPr lang="en-US" dirty="0"/>
          </a:p>
          <a:p>
            <a:pPr lvl="1"/>
            <a:r>
              <a:rPr lang="en-US" dirty="0"/>
              <a:t>“This is called </a:t>
            </a:r>
            <a:r>
              <a:rPr lang="en-US" i="1" dirty="0"/>
              <a:t>biased growth</a:t>
            </a:r>
            <a:r>
              <a:rPr lang="en-US" dirty="0"/>
              <a:t> - growth that favors one sector of the economy.”</a:t>
            </a:r>
          </a:p>
          <a:p>
            <a:pPr lvl="1"/>
            <a:r>
              <a:rPr lang="en-US" dirty="0"/>
              <a:t>“If farmers adopt new machinery, fertilizers, or genetically modified crops, they can produce more corn without needing to reduce robot production as much.”</a:t>
            </a:r>
          </a:p>
          <a:p>
            <a:r>
              <a:rPr lang="en-US" b="1" dirty="0"/>
              <a:t>Link to Opportunity Cost Logic:</a:t>
            </a:r>
            <a:endParaRPr lang="en-US" dirty="0"/>
          </a:p>
          <a:p>
            <a:pPr lvl="1"/>
            <a:r>
              <a:rPr lang="en-US" dirty="0"/>
              <a:t>“Because corn is cheaper to produce in terms of robots given up, the opportunity cost of corn decreases.”</a:t>
            </a:r>
          </a:p>
          <a:p>
            <a:pPr lvl="1"/>
            <a:r>
              <a:rPr lang="en-US" dirty="0"/>
              <a:t>“But if we want to produce more robots now, we’ll have to give up more corn - so the opportunity cost of robots rises, which we’ll see on the next slide.”</a:t>
            </a:r>
          </a:p>
          <a:p>
            <a:endParaRPr lang="en-US" dirty="0"/>
          </a:p>
          <a:p>
            <a:r>
              <a:rPr lang="en-US" b="1" dirty="0"/>
              <a:t>Engagement Prompts:</a:t>
            </a:r>
            <a:endParaRPr lang="en-US" dirty="0"/>
          </a:p>
          <a:p>
            <a:r>
              <a:rPr lang="en-US" dirty="0"/>
              <a:t>“Can you think of real-world examples where technology helped one industry but not another?”</a:t>
            </a:r>
          </a:p>
          <a:p>
            <a:r>
              <a:rPr lang="en-US" dirty="0"/>
              <a:t>“How might this affect how an economy chooses to allocate resources?”</a:t>
            </a:r>
          </a:p>
          <a:p>
            <a:endParaRPr lang="en-US" dirty="0"/>
          </a:p>
          <a:p>
            <a:r>
              <a:rPr lang="en-US" b="1" dirty="0"/>
              <a:t>Phrase to Emphasize:</a:t>
            </a:r>
            <a:br>
              <a:rPr lang="en-US" dirty="0"/>
            </a:br>
            <a:r>
              <a:rPr lang="en-US" i="1" dirty="0"/>
              <a:t>“When technology improves for one good, the PPC pivots - that good becomes cheaper to produce, and its opportunity cost falls.”</a:t>
            </a:r>
            <a:endParaRPr lang="en-US" dirty="0"/>
          </a:p>
          <a:p>
            <a:endParaRPr lang="en-US" dirty="0"/>
          </a:p>
          <a:p>
            <a:r>
              <a:rPr lang="en-US" b="1" dirty="0"/>
              <a:t>Transition to Next Slide:</a:t>
            </a:r>
            <a:br>
              <a:rPr lang="en-US" dirty="0"/>
            </a:br>
            <a:r>
              <a:rPr lang="en-US" dirty="0"/>
              <a:t>“So, while the opportunity cost of corn has gone down, something else happens at the same time - the opportunity cost of producing robots actually goes up. Let’s look at that next.”</a:t>
            </a:r>
            <a:br>
              <a:rPr lang="en-US" dirty="0"/>
            </a:br>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23</a:t>
            </a:fld>
            <a:endParaRPr lang="en-US"/>
          </a:p>
        </p:txBody>
      </p:sp>
    </p:spTree>
    <p:extLst>
      <p:ext uri="{BB962C8B-B14F-4D97-AF65-F5344CB8AC3E}">
        <p14:creationId xmlns:p14="http://schemas.microsoft.com/office/powerpoint/2010/main" val="32826085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understand that a technological change affecting one side of the economy (corn) leads to a </a:t>
            </a:r>
            <a:r>
              <a:rPr lang="en-US" b="1" dirty="0"/>
              <a:t>pivot</a:t>
            </a:r>
            <a:r>
              <a:rPr lang="en-US" dirty="0"/>
              <a:t> in the PPC, which alters opportunity costs in opposite directions for the two goods.</a:t>
            </a:r>
          </a:p>
          <a:p>
            <a:r>
              <a:rPr lang="en-US" b="1" dirty="0"/>
              <a:t>Key Concept:</a:t>
            </a:r>
            <a:endParaRPr lang="en-US" dirty="0"/>
          </a:p>
          <a:p>
            <a:pPr lvl="1"/>
            <a:r>
              <a:rPr lang="en-US" dirty="0"/>
              <a:t>The PPC pivots outward along the </a:t>
            </a:r>
            <a:r>
              <a:rPr lang="en-US" b="1" dirty="0"/>
              <a:t>corn axis</a:t>
            </a:r>
            <a:r>
              <a:rPr lang="en-US" dirty="0"/>
              <a:t>, meaning corn production becomes easier (requires fewer resources).</a:t>
            </a:r>
          </a:p>
          <a:p>
            <a:pPr lvl="1"/>
            <a:r>
              <a:rPr lang="en-US" dirty="0"/>
              <a:t>However, that same change </a:t>
            </a:r>
            <a:r>
              <a:rPr lang="en-US" b="1" dirty="0"/>
              <a:t>raises the opportunity cost</a:t>
            </a:r>
            <a:r>
              <a:rPr lang="en-US" dirty="0"/>
              <a:t> of producing robots because resources are now relatively </a:t>
            </a:r>
            <a:r>
              <a:rPr lang="en-US" i="1" dirty="0"/>
              <a:t>more efficient</a:t>
            </a:r>
            <a:r>
              <a:rPr lang="en-US" dirty="0"/>
              <a:t> in producing corn.</a:t>
            </a:r>
          </a:p>
          <a:p>
            <a:pPr lvl="1"/>
            <a:r>
              <a:rPr lang="en-US" dirty="0"/>
              <a:t>Producing robots now requires giving up </a:t>
            </a:r>
            <a:r>
              <a:rPr lang="en-US" b="1" dirty="0"/>
              <a:t>more corn</a:t>
            </a:r>
            <a:r>
              <a:rPr lang="en-US" dirty="0"/>
              <a:t> than before.</a:t>
            </a:r>
          </a:p>
          <a:p>
            <a:br>
              <a:rPr lang="en-US" dirty="0"/>
            </a:br>
            <a:r>
              <a:rPr lang="en-US" b="1" dirty="0"/>
              <a:t>How to Present the Slide:</a:t>
            </a:r>
            <a:endParaRPr lang="en-US" dirty="0"/>
          </a:p>
          <a:p>
            <a:r>
              <a:rPr lang="en-US" b="1" dirty="0"/>
              <a:t>Start with the Visual:</a:t>
            </a:r>
            <a:endParaRPr lang="en-US" dirty="0"/>
          </a:p>
          <a:p>
            <a:pPr lvl="1"/>
            <a:r>
              <a:rPr lang="en-US" dirty="0"/>
              <a:t>“Notice how the PPC again pivots outward for corn, but look at the horizontal arrows on the bottom - that’s the key change here.”</a:t>
            </a:r>
          </a:p>
          <a:p>
            <a:pPr lvl="1"/>
            <a:r>
              <a:rPr lang="en-US" dirty="0"/>
              <a:t>“The red arrows show the opportunity cost of robots measured in corn.”</a:t>
            </a:r>
          </a:p>
          <a:p>
            <a:pPr lvl="1"/>
            <a:r>
              <a:rPr lang="en-US" dirty="0"/>
              <a:t>“Before the tech change, producing robots meant giving up a smaller amount of corn - the short red arrow.”</a:t>
            </a:r>
          </a:p>
          <a:p>
            <a:pPr lvl="1"/>
            <a:r>
              <a:rPr lang="en-US" dirty="0"/>
              <a:t>“After the improvement in corn technology, we have to give up more corn to make robots - the longer red arrow.”</a:t>
            </a:r>
          </a:p>
          <a:p>
            <a:r>
              <a:rPr lang="en-US" b="1" dirty="0"/>
              <a:t>Explain the Logic:</a:t>
            </a:r>
            <a:endParaRPr lang="en-US" dirty="0"/>
          </a:p>
          <a:p>
            <a:pPr lvl="1"/>
            <a:r>
              <a:rPr lang="en-US" dirty="0"/>
              <a:t>“This happens because resources are now better suited for corn. To make robots, we have to take resources out of the more efficient corn sector.”</a:t>
            </a:r>
          </a:p>
          <a:p>
            <a:pPr lvl="1"/>
            <a:r>
              <a:rPr lang="en-US" dirty="0"/>
              <a:t>“That makes robots relatively more expensive in opportunity cost terms.”</a:t>
            </a:r>
          </a:p>
          <a:p>
            <a:r>
              <a:rPr lang="en-US" b="1" dirty="0"/>
              <a:t>Tie Back to the Previous Slide:</a:t>
            </a:r>
            <a:endParaRPr lang="en-US" dirty="0"/>
          </a:p>
          <a:p>
            <a:pPr lvl="1"/>
            <a:r>
              <a:rPr lang="en-US" dirty="0"/>
              <a:t>“So the same change that made corn cheaper to produce makes robots more costly to produce.”</a:t>
            </a:r>
          </a:p>
          <a:p>
            <a:pPr lvl="1"/>
            <a:r>
              <a:rPr lang="en-US" dirty="0"/>
              <a:t>“It’s all about tradeoffs - when efficiency increases in one sector, opportunity costs shift in the other.”</a:t>
            </a:r>
          </a:p>
          <a:p>
            <a:r>
              <a:rPr lang="en-US" b="1" dirty="0"/>
              <a:t>Macroeconomic Connection:</a:t>
            </a:r>
            <a:endParaRPr lang="en-US" dirty="0"/>
          </a:p>
          <a:p>
            <a:pPr lvl="1"/>
            <a:r>
              <a:rPr lang="en-US" dirty="0"/>
              <a:t>“In the real world, this kind of shift happens when an economy specializes or when one industry advances faster than others.”</a:t>
            </a:r>
          </a:p>
          <a:p>
            <a:pPr lvl="1"/>
            <a:r>
              <a:rPr lang="en-US" dirty="0"/>
              <a:t>“For example, if agricultural technology improves dramatically but manufacturing lags behind, the economy can produce more food but must give up more of it to expand industrial output.”</a:t>
            </a:r>
          </a:p>
          <a:p>
            <a:endParaRPr lang="en-US" dirty="0"/>
          </a:p>
          <a:p>
            <a:r>
              <a:rPr lang="en-US" b="1" dirty="0"/>
              <a:t>Engagement Prompts:</a:t>
            </a:r>
            <a:endParaRPr lang="en-US" dirty="0"/>
          </a:p>
          <a:p>
            <a:r>
              <a:rPr lang="en-US" dirty="0"/>
              <a:t>“Why does improving technology for one product make the other relatively more expensive to produce?”</a:t>
            </a:r>
          </a:p>
          <a:p>
            <a:r>
              <a:rPr lang="en-US" dirty="0"/>
              <a:t>“Can you think of real-world examples where this tradeoff might show up - maybe between agriculture and technology sectors?”</a:t>
            </a:r>
          </a:p>
          <a:p>
            <a:br>
              <a:rPr lang="en-US" dirty="0"/>
            </a:br>
            <a:endParaRPr lang="en-US" dirty="0"/>
          </a:p>
          <a:p>
            <a:r>
              <a:rPr lang="en-US" b="1" dirty="0"/>
              <a:t>Phrase to Emphasize:</a:t>
            </a:r>
            <a:br>
              <a:rPr lang="en-US" dirty="0"/>
            </a:br>
            <a:r>
              <a:rPr lang="en-US" i="1" dirty="0"/>
              <a:t>“When one good becomes easier to produce, the other becomes more costly in terms of opportunity cost.”</a:t>
            </a:r>
            <a:endParaRPr lang="en-US" dirty="0"/>
          </a:p>
          <a:p>
            <a:br>
              <a:rPr lang="en-US" dirty="0"/>
            </a:br>
            <a:endParaRPr lang="en-US" dirty="0"/>
          </a:p>
          <a:p>
            <a:r>
              <a:rPr lang="en-US" b="1" dirty="0"/>
              <a:t>Transition to Next Slide:</a:t>
            </a:r>
            <a:br>
              <a:rPr lang="en-US" dirty="0"/>
            </a:br>
            <a:r>
              <a:rPr lang="en-US" dirty="0"/>
              <a:t>“Now that we understand how opportunity costs change, let’s look at what happens when production actually moves from one point to another on the PPC - showing how economies adjust and reallocate resources.”</a:t>
            </a:r>
            <a:br>
              <a:rPr lang="en-US" dirty="0"/>
            </a:br>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24</a:t>
            </a:fld>
            <a:endParaRPr lang="en-US"/>
          </a:p>
        </p:txBody>
      </p:sp>
    </p:spTree>
    <p:extLst>
      <p:ext uri="{BB962C8B-B14F-4D97-AF65-F5344CB8AC3E}">
        <p14:creationId xmlns:p14="http://schemas.microsoft.com/office/powerpoint/2010/main" val="16393115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understand how an economy’s position and movement on the PPC represent real-world conditions - such as full employment, economic growth, or recession - and how the tradeoff between </a:t>
            </a:r>
            <a:r>
              <a:rPr lang="en-US" b="1" dirty="0"/>
              <a:t>consumer goods</a:t>
            </a:r>
            <a:r>
              <a:rPr lang="en-US" dirty="0"/>
              <a:t> and </a:t>
            </a:r>
            <a:r>
              <a:rPr lang="en-US" b="1" dirty="0"/>
              <a:t>capital goods</a:t>
            </a:r>
            <a:r>
              <a:rPr lang="en-US" dirty="0"/>
              <a:t> reflects short-term versus long-term priorities.</a:t>
            </a:r>
          </a:p>
          <a:p>
            <a:endParaRPr lang="en-US" dirty="0"/>
          </a:p>
          <a:p>
            <a:r>
              <a:rPr lang="en-US" b="1" dirty="0"/>
              <a:t>Key Concept:</a:t>
            </a:r>
            <a:endParaRPr lang="en-US" dirty="0"/>
          </a:p>
          <a:p>
            <a:r>
              <a:rPr lang="en-US" b="1" dirty="0"/>
              <a:t>Consumer Goods:</a:t>
            </a:r>
            <a:r>
              <a:rPr lang="en-US" dirty="0"/>
              <a:t> Items produced for immediate consumption that satisfy current wants (e.g., food, clothing, smartphones).</a:t>
            </a:r>
          </a:p>
          <a:p>
            <a:r>
              <a:rPr lang="en-US" b="1" dirty="0"/>
              <a:t>Capital Goods:</a:t>
            </a:r>
            <a:r>
              <a:rPr lang="en-US" dirty="0"/>
              <a:t> Tools, machines, and infrastructure used to produce other goods in the future, driving economic growth.</a:t>
            </a:r>
          </a:p>
          <a:p>
            <a:r>
              <a:rPr lang="en-US" b="1" dirty="0"/>
              <a:t>Tradeoff:</a:t>
            </a:r>
            <a:r>
              <a:rPr lang="en-US" dirty="0"/>
              <a:t> Producing more consumer goods boosts </a:t>
            </a:r>
            <a:r>
              <a:rPr lang="en-US" b="1" dirty="0"/>
              <a:t>current living standards</a:t>
            </a:r>
            <a:r>
              <a:rPr lang="en-US" dirty="0"/>
              <a:t> but limits future growth, while producing more capital goods sacrifices current consumption for </a:t>
            </a:r>
            <a:r>
              <a:rPr lang="en-US" b="1" dirty="0"/>
              <a:t>future productivity</a:t>
            </a:r>
            <a:r>
              <a:rPr lang="en-US" dirty="0"/>
              <a:t>.</a:t>
            </a:r>
          </a:p>
          <a:p>
            <a:r>
              <a:rPr lang="en-US" dirty="0"/>
              <a:t>Movements between points (A, B, C, D) on or inside the PPC illustrate </a:t>
            </a:r>
            <a:r>
              <a:rPr lang="en-US" b="1" dirty="0"/>
              <a:t>macroeconomic changes</a:t>
            </a:r>
            <a:r>
              <a:rPr lang="en-US" dirty="0"/>
              <a:t> such as changes in choice, recession, and recovery.</a:t>
            </a:r>
          </a:p>
          <a:p>
            <a:endParaRPr lang="en-US" dirty="0"/>
          </a:p>
          <a:p>
            <a:r>
              <a:rPr lang="en-US" b="1" dirty="0"/>
              <a:t>How to Present the Slide:</a:t>
            </a:r>
            <a:endParaRPr lang="en-US" dirty="0"/>
          </a:p>
          <a:p>
            <a:r>
              <a:rPr lang="en-US" b="1" dirty="0"/>
              <a:t>Introduce the Axes:</a:t>
            </a:r>
            <a:endParaRPr lang="en-US" dirty="0"/>
          </a:p>
          <a:p>
            <a:pPr lvl="1"/>
            <a:r>
              <a:rPr lang="en-US" dirty="0"/>
              <a:t>“Now the PPC shows two broad categories of goods an economy can produce - consumer goods and capital goods.”</a:t>
            </a:r>
          </a:p>
          <a:p>
            <a:pPr lvl="1"/>
            <a:r>
              <a:rPr lang="en-US" dirty="0"/>
              <a:t>“Consumer goods improve life now. Capital goods help us produce more in the future.”</a:t>
            </a:r>
          </a:p>
          <a:p>
            <a:r>
              <a:rPr lang="en-US" b="1" dirty="0"/>
              <a:t>Explain Each Movement on the Graph:</a:t>
            </a:r>
            <a:endParaRPr lang="en-US" dirty="0"/>
          </a:p>
          <a:p>
            <a:pPr lvl="1"/>
            <a:r>
              <a:rPr lang="en-US" b="1" dirty="0"/>
              <a:t>A → B:</a:t>
            </a:r>
            <a:br>
              <a:rPr lang="en-US" dirty="0"/>
            </a:br>
            <a:r>
              <a:rPr lang="en-US" dirty="0"/>
              <a:t>“Moving from A to B means shifting resources from capital goods to consumer goods. This increases present consumption but reduces investment for future growth - so long-run economic growth slows down.”</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b="1" dirty="0"/>
              <a:t>B → C:</a:t>
            </a:r>
            <a:br>
              <a:rPr lang="en-US" dirty="0"/>
            </a:br>
            <a:r>
              <a:rPr lang="en-US" dirty="0"/>
              <a:t>“Moving from B to C means the economy is entering a recession. Output falls, unemployment rises, and resources sit idle.”</a:t>
            </a:r>
          </a:p>
          <a:p>
            <a:pPr lvl="1"/>
            <a:r>
              <a:rPr lang="en-US" b="1" dirty="0"/>
              <a:t>C → D:</a:t>
            </a:r>
            <a:br>
              <a:rPr lang="en-US" dirty="0"/>
            </a:br>
            <a:r>
              <a:rPr lang="en-US" dirty="0"/>
              <a:t>“Moving from C to D means the economy is recovering - moving from inside the curve (inefficient, recession) back to the curve (efficient, full employment). Resources that were idle are now being used again.”</a:t>
            </a:r>
          </a:p>
          <a:p>
            <a:r>
              <a:rPr lang="en-US" b="1" dirty="0"/>
              <a:t>Connect to Real-World Examples:</a:t>
            </a:r>
            <a:endParaRPr lang="en-US" dirty="0"/>
          </a:p>
          <a:p>
            <a:pPr lvl="1"/>
            <a:r>
              <a:rPr lang="en-US" dirty="0"/>
              <a:t>“During a boom, countries might choose more capital goods to promote future growth.”</a:t>
            </a:r>
          </a:p>
          <a:p>
            <a:pPr lvl="1"/>
            <a:r>
              <a:rPr lang="en-US" dirty="0"/>
              <a:t>“During a recession, production falls inside the curve, like what we saw in 2020 when factories and offices closed.”</a:t>
            </a:r>
          </a:p>
          <a:p>
            <a:r>
              <a:rPr lang="en-US" b="1" dirty="0"/>
              <a:t>Highlight the Big Picture:</a:t>
            </a:r>
            <a:endParaRPr lang="en-US" dirty="0"/>
          </a:p>
          <a:p>
            <a:pPr lvl="1"/>
            <a:r>
              <a:rPr lang="en-US" dirty="0"/>
              <a:t>“Every choice along the PPC has an opportunity cost. Do we want more consumption now, or more growth later?”</a:t>
            </a:r>
          </a:p>
          <a:p>
            <a:pPr lvl="1"/>
            <a:r>
              <a:rPr lang="en-US" dirty="0"/>
              <a:t>“Economics is about balancing these tradeoffs over time.”</a:t>
            </a:r>
            <a:br>
              <a:rPr lang="en-US" dirty="0"/>
            </a:br>
            <a:endParaRPr lang="en-US" dirty="0"/>
          </a:p>
          <a:p>
            <a:r>
              <a:rPr lang="en-US" b="1" dirty="0"/>
              <a:t>Engagement Prompts:</a:t>
            </a:r>
            <a:endParaRPr lang="en-US" dirty="0"/>
          </a:p>
          <a:p>
            <a:r>
              <a:rPr lang="en-US" dirty="0"/>
              <a:t>“If you were a policymaker, would you prioritize producing more consumer goods or capital goods? Why?”</a:t>
            </a:r>
          </a:p>
          <a:p>
            <a:r>
              <a:rPr lang="en-US" dirty="0"/>
              <a:t>“Can you think of a time when the U.S. economy was inside its PPC? What caused it?”</a:t>
            </a:r>
          </a:p>
          <a:p>
            <a:r>
              <a:rPr lang="en-US" dirty="0"/>
              <a:t>“What happens to the PPC in the long run if an economy focuses too much on consumer goods?”</a:t>
            </a:r>
          </a:p>
          <a:p>
            <a:endParaRPr lang="en-US" dirty="0"/>
          </a:p>
          <a:p>
            <a:r>
              <a:rPr lang="en-US" b="1" dirty="0"/>
              <a:t>Phrase to Emphasize:</a:t>
            </a:r>
            <a:br>
              <a:rPr lang="en-US" dirty="0"/>
            </a:br>
            <a:r>
              <a:rPr lang="en-US" i="1" dirty="0"/>
              <a:t>“Where we produce on the PPC shows not just what we can make - it shows the health of the entire economy.”</a:t>
            </a:r>
          </a:p>
          <a:p>
            <a:endParaRPr lang="en-US" i="1" dirty="0"/>
          </a:p>
          <a:p>
            <a:r>
              <a:rPr lang="en-US" b="1" dirty="0"/>
              <a:t>Transition to End of Lecture:</a:t>
            </a:r>
          </a:p>
          <a:p>
            <a:r>
              <a:rPr lang="en-US" dirty="0"/>
              <a:t>“Now that we fully understand the </a:t>
            </a:r>
            <a:r>
              <a:rPr lang="en-US" b="1" dirty="0"/>
              <a:t>Production Possibilities Curve</a:t>
            </a:r>
            <a:r>
              <a:rPr lang="en-US" b="0" dirty="0"/>
              <a:t>, we can see why it is a favorite among economists. It shows us scarcity, tradeoffs, opportunity cost, efficiency, inefficiency, and growth. This concludes today’s lecture.”</a:t>
            </a:r>
            <a:endParaRPr lang="en-US" dirty="0"/>
          </a:p>
          <a:p>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25</a:t>
            </a:fld>
            <a:endParaRPr lang="en-US"/>
          </a:p>
        </p:txBody>
      </p:sp>
    </p:spTree>
    <p:extLst>
      <p:ext uri="{BB962C8B-B14F-4D97-AF65-F5344CB8AC3E}">
        <p14:creationId xmlns:p14="http://schemas.microsoft.com/office/powerpoint/2010/main" val="4189880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begin to see how the PPC reflects </a:t>
            </a:r>
            <a:r>
              <a:rPr lang="en-US" b="1" dirty="0"/>
              <a:t>choices</a:t>
            </a:r>
            <a:r>
              <a:rPr lang="en-US" dirty="0"/>
              <a:t> that result from </a:t>
            </a:r>
            <a:r>
              <a:rPr lang="en-US" b="1" dirty="0"/>
              <a:t>scarcity</a:t>
            </a:r>
            <a:r>
              <a:rPr lang="en-US" dirty="0"/>
              <a:t> - in this case, scarce </a:t>
            </a:r>
            <a:r>
              <a:rPr lang="en-US" i="1" dirty="0"/>
              <a:t>time</a:t>
            </a:r>
            <a:r>
              <a:rPr lang="en-US" dirty="0"/>
              <a:t> and </a:t>
            </a:r>
            <a:r>
              <a:rPr lang="en-US" i="1" dirty="0"/>
              <a:t>energy</a:t>
            </a:r>
            <a:r>
              <a:rPr lang="en-US" dirty="0"/>
              <a:t> after school.</a:t>
            </a:r>
          </a:p>
          <a:p>
            <a:r>
              <a:rPr lang="en-US" b="1" dirty="0"/>
              <a:t>Key Framing Idea:</a:t>
            </a:r>
            <a:br>
              <a:rPr lang="en-US" dirty="0"/>
            </a:br>
            <a:r>
              <a:rPr lang="en-US" dirty="0"/>
              <a:t>“You can’t do everything at once - time is limited, and choosing one thing means giving up something else.”</a:t>
            </a:r>
          </a:p>
          <a:p>
            <a:pPr lvl="1"/>
            <a:r>
              <a:rPr lang="en-US" dirty="0"/>
              <a:t>The PPC models that decision-making process.</a:t>
            </a:r>
          </a:p>
          <a:p>
            <a:pPr lvl="1"/>
            <a:r>
              <a:rPr lang="en-US" dirty="0"/>
              <a:t>This simple example sets the stage for understanding the </a:t>
            </a:r>
            <a:r>
              <a:rPr lang="en-US" i="1" dirty="0"/>
              <a:t>trade-offs</a:t>
            </a:r>
            <a:r>
              <a:rPr lang="en-US" dirty="0"/>
              <a:t> that shape every PPC.</a:t>
            </a:r>
          </a:p>
          <a:p>
            <a:endParaRPr lang="en-US" dirty="0"/>
          </a:p>
          <a:p>
            <a:r>
              <a:rPr lang="en-US" b="1" dirty="0"/>
              <a:t>How to Present the Slide:</a:t>
            </a:r>
            <a:endParaRPr lang="en-US" dirty="0"/>
          </a:p>
          <a:p>
            <a:r>
              <a:rPr lang="en-US" dirty="0"/>
              <a:t>Start by reading the text:</a:t>
            </a:r>
            <a:br>
              <a:rPr lang="en-US" dirty="0"/>
            </a:br>
            <a:r>
              <a:rPr lang="en-US" dirty="0"/>
              <a:t>“Imagine you have just two things to do with your labor after school.”</a:t>
            </a:r>
          </a:p>
          <a:p>
            <a:pPr lvl="1"/>
            <a:r>
              <a:rPr lang="en-US" dirty="0"/>
              <a:t>Emphasize that in economics, “labor” doesn’t only mean factory work - it’s </a:t>
            </a:r>
            <a:r>
              <a:rPr lang="en-US" b="1" dirty="0"/>
              <a:t>any productive use of effort or time.</a:t>
            </a:r>
            <a:endParaRPr lang="en-US" dirty="0"/>
          </a:p>
          <a:p>
            <a:r>
              <a:rPr lang="en-US" dirty="0"/>
              <a:t>Introduce the two options:</a:t>
            </a:r>
          </a:p>
          <a:p>
            <a:pPr lvl="1"/>
            <a:r>
              <a:rPr lang="en-US" b="1" dirty="0"/>
              <a:t>Math Problems (left image):</a:t>
            </a:r>
            <a:r>
              <a:rPr lang="en-US" dirty="0"/>
              <a:t> represents </a:t>
            </a:r>
            <a:r>
              <a:rPr lang="en-US" i="1" dirty="0"/>
              <a:t>productive academic work</a:t>
            </a:r>
            <a:r>
              <a:rPr lang="en-US" dirty="0"/>
              <a:t>.</a:t>
            </a:r>
          </a:p>
          <a:p>
            <a:pPr lvl="1"/>
            <a:r>
              <a:rPr lang="en-US" b="1" dirty="0"/>
              <a:t>Rounds of Fortnite (right image):</a:t>
            </a:r>
            <a:r>
              <a:rPr lang="en-US" dirty="0"/>
              <a:t> represents </a:t>
            </a:r>
            <a:r>
              <a:rPr lang="en-US" i="1" dirty="0"/>
              <a:t>leisure</a:t>
            </a:r>
            <a:r>
              <a:rPr lang="en-US" dirty="0"/>
              <a:t> - still a use of time but not contributing to homework output.</a:t>
            </a:r>
          </a:p>
          <a:p>
            <a:pPr lvl="1"/>
            <a:r>
              <a:rPr lang="en-US" dirty="0"/>
              <a:t>Both require the same scarce resource: </a:t>
            </a:r>
            <a:r>
              <a:rPr lang="en-US" i="1" dirty="0"/>
              <a:t>the student’s time and attention.</a:t>
            </a:r>
            <a:endParaRPr lang="en-US" dirty="0"/>
          </a:p>
          <a:p>
            <a:r>
              <a:rPr lang="en-US" dirty="0"/>
              <a:t>Connect to Scarcity:</a:t>
            </a:r>
          </a:p>
          <a:p>
            <a:pPr lvl="1"/>
            <a:r>
              <a:rPr lang="en-US" dirty="0"/>
              <a:t>Time after school is limited - say, two hours.</a:t>
            </a:r>
          </a:p>
          <a:p>
            <a:pPr lvl="1"/>
            <a:r>
              <a:rPr lang="en-US" dirty="0"/>
              <a:t>The student must decide how to divide that time between math and Fortnite.</a:t>
            </a:r>
          </a:p>
          <a:p>
            <a:pPr lvl="1"/>
            <a:r>
              <a:rPr lang="en-US" dirty="0"/>
              <a:t>Doing more of one means doing less of the other - this is the foundation of a </a:t>
            </a:r>
            <a:r>
              <a:rPr lang="en-US" i="1" dirty="0"/>
              <a:t>trade-off.</a:t>
            </a:r>
            <a:endParaRPr lang="en-US" dirty="0"/>
          </a:p>
          <a:p>
            <a:br>
              <a:rPr lang="en-US" dirty="0"/>
            </a:br>
            <a:r>
              <a:rPr lang="en-US" b="1" dirty="0"/>
              <a:t>Engagement Prompts:</a:t>
            </a:r>
            <a:endParaRPr lang="en-US" dirty="0"/>
          </a:p>
          <a:p>
            <a:r>
              <a:rPr lang="en-US" dirty="0"/>
              <a:t>Ask: “If you had two free hours after school, how might you divide your time?”</a:t>
            </a:r>
          </a:p>
          <a:p>
            <a:r>
              <a:rPr lang="en-US" dirty="0"/>
              <a:t>Then ask: “Could you do both perfectly - all the math problems </a:t>
            </a:r>
            <a:r>
              <a:rPr lang="en-US" i="1" dirty="0"/>
              <a:t>and</a:t>
            </a:r>
            <a:r>
              <a:rPr lang="en-US" dirty="0"/>
              <a:t> all the Fortnite rounds?” (Students will usually laugh and say no - perfect segue to scarcity.)</a:t>
            </a:r>
          </a:p>
          <a:p>
            <a:r>
              <a:rPr lang="en-US" dirty="0"/>
              <a:t>Follow-up: “So if you spend more time gaming, what happens to your math progress? That’s the trade-off we’re going to graph next.”</a:t>
            </a:r>
          </a:p>
          <a:p>
            <a:endParaRPr lang="en-US" dirty="0"/>
          </a:p>
          <a:p>
            <a:r>
              <a:rPr lang="en-US" b="1" dirty="0"/>
              <a:t>Transition to Next Slide:</a:t>
            </a:r>
            <a:br>
              <a:rPr lang="en-US" dirty="0"/>
            </a:br>
            <a:r>
              <a:rPr lang="en-US" dirty="0"/>
              <a:t>“Now that we’ve described the trade-off in words, let’s put some numbers to it and see what it looks like on a graph - our very first Production Possibilities Curve.”</a:t>
            </a:r>
          </a:p>
          <a:p>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3</a:t>
            </a:fld>
            <a:endParaRPr lang="en-US"/>
          </a:p>
        </p:txBody>
      </p:sp>
    </p:spTree>
    <p:extLst>
      <p:ext uri="{BB962C8B-B14F-4D97-AF65-F5344CB8AC3E}">
        <p14:creationId xmlns:p14="http://schemas.microsoft.com/office/powerpoint/2010/main" val="3806683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understand that each row in the table and each point on the graph represents a </a:t>
            </a:r>
            <a:r>
              <a:rPr lang="en-US" b="1" dirty="0"/>
              <a:t>possible allocation of scarce resources.</a:t>
            </a:r>
            <a:endParaRPr lang="en-US" dirty="0"/>
          </a:p>
          <a:p>
            <a:pPr lvl="1"/>
            <a:r>
              <a:rPr lang="en-US" dirty="0"/>
              <a:t>The student can choose </a:t>
            </a:r>
            <a:r>
              <a:rPr lang="en-US" i="1" dirty="0"/>
              <a:t>any one</a:t>
            </a:r>
            <a:r>
              <a:rPr lang="en-US" dirty="0"/>
              <a:t> of these combinations, but </a:t>
            </a:r>
            <a:r>
              <a:rPr lang="en-US" i="1" dirty="0"/>
              <a:t>not all at once.</a:t>
            </a:r>
            <a:endParaRPr lang="en-US" dirty="0"/>
          </a:p>
          <a:p>
            <a:pPr lvl="1"/>
            <a:r>
              <a:rPr lang="en-US" dirty="0"/>
              <a:t>These options illustrate the </a:t>
            </a:r>
            <a:r>
              <a:rPr lang="en-US" b="1" dirty="0"/>
              <a:t>trade-offs</a:t>
            </a:r>
            <a:r>
              <a:rPr lang="en-US" dirty="0"/>
              <a:t> available when resources (in this case, time after school) are fully used.</a:t>
            </a:r>
          </a:p>
          <a:p>
            <a:br>
              <a:rPr lang="en-US" dirty="0"/>
            </a:br>
            <a:endParaRPr lang="en-US" dirty="0"/>
          </a:p>
          <a:p>
            <a:r>
              <a:rPr lang="en-US" b="1" dirty="0"/>
              <a:t>How to Walk Through the Slide:</a:t>
            </a:r>
            <a:endParaRPr lang="en-US" dirty="0"/>
          </a:p>
          <a:p>
            <a:r>
              <a:rPr lang="en-US" b="1" dirty="0"/>
              <a:t>Start with the Table (left side):</a:t>
            </a:r>
            <a:endParaRPr lang="en-US" dirty="0"/>
          </a:p>
          <a:p>
            <a:pPr lvl="1"/>
            <a:r>
              <a:rPr lang="en-US" dirty="0"/>
              <a:t>Read the first row: “If the student spends all their time on math problems, they complete 80 problems and play 0 Fortnite matches.”</a:t>
            </a:r>
          </a:p>
          <a:p>
            <a:pPr lvl="1"/>
            <a:r>
              <a:rPr lang="en-US" dirty="0"/>
              <a:t>Then the last row: “If they spend all their time playing Fortnite, they can play 50 matches but complete 0 math problems.”</a:t>
            </a:r>
          </a:p>
          <a:p>
            <a:pPr lvl="1"/>
            <a:r>
              <a:rPr lang="en-US" dirty="0"/>
              <a:t>These represent the </a:t>
            </a:r>
            <a:r>
              <a:rPr lang="en-US" i="1" dirty="0"/>
              <a:t>two extremes</a:t>
            </a:r>
            <a:r>
              <a:rPr lang="en-US" dirty="0"/>
              <a:t> - total focus on one good or the other.</a:t>
            </a:r>
          </a:p>
          <a:p>
            <a:pPr lvl="1"/>
            <a:r>
              <a:rPr lang="en-US" dirty="0"/>
              <a:t>Point out the middle rows - these show </a:t>
            </a:r>
            <a:r>
              <a:rPr lang="en-US" i="1" dirty="0"/>
              <a:t>realistic trade-offs</a:t>
            </a:r>
            <a:r>
              <a:rPr lang="en-US" dirty="0"/>
              <a:t> between the two.</a:t>
            </a:r>
          </a:p>
          <a:p>
            <a:r>
              <a:rPr lang="en-US" b="1" dirty="0"/>
              <a:t>Highlight the Pattern:</a:t>
            </a:r>
            <a:endParaRPr lang="en-US" dirty="0"/>
          </a:p>
          <a:p>
            <a:pPr lvl="1"/>
            <a:r>
              <a:rPr lang="en-US" dirty="0"/>
              <a:t>As the student plays </a:t>
            </a:r>
            <a:r>
              <a:rPr lang="en-US" b="1" dirty="0"/>
              <a:t>more Fortnite</a:t>
            </a:r>
            <a:r>
              <a:rPr lang="en-US" dirty="0"/>
              <a:t>, the </a:t>
            </a:r>
            <a:r>
              <a:rPr lang="en-US" b="1" dirty="0"/>
              <a:t>number of math problems</a:t>
            </a:r>
            <a:r>
              <a:rPr lang="en-US" dirty="0"/>
              <a:t> they can complete decreases.</a:t>
            </a:r>
          </a:p>
          <a:p>
            <a:pPr lvl="1"/>
            <a:r>
              <a:rPr lang="en-US" dirty="0"/>
              <a:t>Ask students: “Why does that happen?”</a:t>
            </a:r>
          </a:p>
          <a:p>
            <a:pPr lvl="2"/>
            <a:r>
              <a:rPr lang="en-US" dirty="0"/>
              <a:t>Guide them to recognize </a:t>
            </a:r>
            <a:r>
              <a:rPr lang="en-US" b="1" dirty="0"/>
              <a:t>time</a:t>
            </a:r>
            <a:r>
              <a:rPr lang="en-US" dirty="0"/>
              <a:t> as the scarce resource that must be divided between the two activities.</a:t>
            </a:r>
          </a:p>
          <a:p>
            <a:r>
              <a:rPr lang="en-US" b="1" dirty="0"/>
              <a:t>Connect to the Graph (right side):</a:t>
            </a:r>
            <a:endParaRPr lang="en-US" dirty="0"/>
          </a:p>
          <a:p>
            <a:pPr lvl="1"/>
            <a:r>
              <a:rPr lang="en-US" dirty="0"/>
              <a:t>Point out how each combination in the table is plotted as a </a:t>
            </a:r>
            <a:r>
              <a:rPr lang="en-US" b="1" dirty="0"/>
              <a:t>dot</a:t>
            </a:r>
            <a:r>
              <a:rPr lang="en-US" dirty="0"/>
              <a:t> on the graph.</a:t>
            </a:r>
          </a:p>
          <a:p>
            <a:pPr lvl="1"/>
            <a:r>
              <a:rPr lang="en-US" dirty="0"/>
              <a:t>“Each dot shows one possible use of the student’s time - one combination of math and Fortnite.”</a:t>
            </a:r>
          </a:p>
          <a:p>
            <a:pPr lvl="1"/>
            <a:r>
              <a:rPr lang="en-US" dirty="0"/>
              <a:t>Emphasize the axes:</a:t>
            </a:r>
          </a:p>
          <a:p>
            <a:pPr lvl="2"/>
            <a:r>
              <a:rPr lang="en-US" b="1" dirty="0"/>
              <a:t>X-axis:</a:t>
            </a:r>
            <a:r>
              <a:rPr lang="en-US" dirty="0"/>
              <a:t> Fortnite Matches (leisure)</a:t>
            </a:r>
          </a:p>
          <a:p>
            <a:pPr lvl="2"/>
            <a:r>
              <a:rPr lang="en-US" b="1" dirty="0"/>
              <a:t>Y-axis:</a:t>
            </a:r>
            <a:r>
              <a:rPr lang="en-US" dirty="0"/>
              <a:t> Math Problems (productive work)</a:t>
            </a:r>
          </a:p>
          <a:p>
            <a:pPr lvl="1"/>
            <a:r>
              <a:rPr lang="en-US" dirty="0"/>
              <a:t>This graph visualizes </a:t>
            </a:r>
            <a:r>
              <a:rPr lang="en-US" i="1" dirty="0"/>
              <a:t>the same data</a:t>
            </a:r>
            <a:r>
              <a:rPr lang="en-US" dirty="0"/>
              <a:t> as the table - it just helps us </a:t>
            </a:r>
            <a:r>
              <a:rPr lang="en-US" b="1" dirty="0"/>
              <a:t>see</a:t>
            </a:r>
            <a:r>
              <a:rPr lang="en-US" dirty="0"/>
              <a:t> the trade-offs more clearly.</a:t>
            </a:r>
          </a:p>
          <a:p>
            <a:r>
              <a:rPr lang="en-US" b="1" dirty="0"/>
              <a:t>Introduce Key Vocabulary:</a:t>
            </a:r>
            <a:endParaRPr lang="en-US" dirty="0"/>
          </a:p>
          <a:p>
            <a:pPr lvl="1"/>
            <a:r>
              <a:rPr lang="en-US" b="1" dirty="0"/>
              <a:t>Scarcity</a:t>
            </a:r>
            <a:r>
              <a:rPr lang="en-US" dirty="0"/>
              <a:t> (limited time)</a:t>
            </a:r>
          </a:p>
          <a:p>
            <a:pPr lvl="1"/>
            <a:r>
              <a:rPr lang="en-US" b="1" dirty="0"/>
              <a:t>Choice</a:t>
            </a:r>
            <a:r>
              <a:rPr lang="en-US" dirty="0"/>
              <a:t> (selecting between options)</a:t>
            </a:r>
          </a:p>
          <a:p>
            <a:pPr lvl="1"/>
            <a:r>
              <a:rPr lang="en-US" b="1" dirty="0"/>
              <a:t>Trade-offs</a:t>
            </a:r>
            <a:r>
              <a:rPr lang="en-US" dirty="0"/>
              <a:t> (giving up one good to get more of another)</a:t>
            </a:r>
          </a:p>
          <a:p>
            <a:br>
              <a:rPr lang="en-US" dirty="0"/>
            </a:br>
            <a:r>
              <a:rPr lang="en-US" b="1" dirty="0"/>
              <a:t>Engagement Prompts:</a:t>
            </a:r>
            <a:endParaRPr lang="en-US" dirty="0"/>
          </a:p>
          <a:p>
            <a:r>
              <a:rPr lang="en-US" dirty="0"/>
              <a:t>“If this student wanted to do 60 math problems, how many Fortnite rounds could they play?”</a:t>
            </a:r>
          </a:p>
          <a:p>
            <a:r>
              <a:rPr lang="en-US" dirty="0"/>
              <a:t>“What happens if they want to play 50 rounds and do 80 math problems?” (Helps them see that’s </a:t>
            </a:r>
            <a:r>
              <a:rPr lang="en-US" i="1" dirty="0"/>
              <a:t>impossible</a:t>
            </a:r>
            <a:r>
              <a:rPr lang="en-US" dirty="0"/>
              <a:t> given their limited time.)</a:t>
            </a:r>
          </a:p>
          <a:p>
            <a:r>
              <a:rPr lang="en-US" dirty="0"/>
              <a:t>“Does this table show inefficiency anywhere? Or are these all efficient uses of time?” </a:t>
            </a:r>
            <a:br>
              <a:rPr lang="en-US" dirty="0"/>
            </a:br>
            <a:endParaRPr lang="en-US" dirty="0"/>
          </a:p>
          <a:p>
            <a:r>
              <a:rPr lang="en-US" b="1" dirty="0"/>
              <a:t>Transition to Next Slide:</a:t>
            </a:r>
            <a:br>
              <a:rPr lang="en-US" dirty="0"/>
            </a:br>
            <a:r>
              <a:rPr lang="en-US" dirty="0"/>
              <a:t>“These dots show all the possible combinations our student can produce with their time - now let’s connect them to form the </a:t>
            </a:r>
            <a:r>
              <a:rPr lang="en-US" b="1" dirty="0"/>
              <a:t>Production Possibilities Curve</a:t>
            </a:r>
            <a:r>
              <a:rPr lang="en-US" dirty="0"/>
              <a:t>, which shows efficiency, trade-offs, and limits all at once.”</a:t>
            </a:r>
          </a:p>
        </p:txBody>
      </p:sp>
      <p:sp>
        <p:nvSpPr>
          <p:cNvPr id="4" name="Slide Number Placeholder 3"/>
          <p:cNvSpPr>
            <a:spLocks noGrp="1"/>
          </p:cNvSpPr>
          <p:nvPr>
            <p:ph type="sldNum" sz="quarter" idx="5"/>
          </p:nvPr>
        </p:nvSpPr>
        <p:spPr/>
        <p:txBody>
          <a:bodyPr/>
          <a:lstStyle/>
          <a:p>
            <a:fld id="{12ED61B0-97D7-43B8-849B-DA9AF56B966A}" type="slidenum">
              <a:rPr lang="en-US" smtClean="0"/>
              <a:t>4</a:t>
            </a:fld>
            <a:endParaRPr lang="en-US"/>
          </a:p>
        </p:txBody>
      </p:sp>
    </p:spTree>
    <p:extLst>
      <p:ext uri="{BB962C8B-B14F-4D97-AF65-F5344CB8AC3E}">
        <p14:creationId xmlns:p14="http://schemas.microsoft.com/office/powerpoint/2010/main" val="3405754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understand that the PPC illustrates </a:t>
            </a:r>
            <a:r>
              <a:rPr lang="en-US" b="1" dirty="0"/>
              <a:t>scarcity, choice, and efficiency</a:t>
            </a:r>
            <a:r>
              <a:rPr lang="en-US" dirty="0"/>
              <a:t> all in one model.</a:t>
            </a:r>
          </a:p>
          <a:p>
            <a:pPr lvl="1"/>
            <a:r>
              <a:rPr lang="en-US" dirty="0"/>
              <a:t>The </a:t>
            </a:r>
            <a:r>
              <a:rPr lang="en-US" b="1" dirty="0"/>
              <a:t>curve</a:t>
            </a:r>
            <a:r>
              <a:rPr lang="en-US" dirty="0"/>
              <a:t> itself shows </a:t>
            </a:r>
            <a:r>
              <a:rPr lang="en-US" i="1" dirty="0"/>
              <a:t>maximum possible output combinations</a:t>
            </a:r>
            <a:r>
              <a:rPr lang="en-US" dirty="0"/>
              <a:t>.</a:t>
            </a:r>
          </a:p>
          <a:p>
            <a:pPr lvl="1"/>
            <a:r>
              <a:rPr lang="en-US" dirty="0"/>
              <a:t>Points </a:t>
            </a:r>
            <a:r>
              <a:rPr lang="en-US" b="1" dirty="0"/>
              <a:t>on</a:t>
            </a:r>
            <a:r>
              <a:rPr lang="en-US" dirty="0"/>
              <a:t> the curve represent </a:t>
            </a:r>
            <a:r>
              <a:rPr lang="en-US" b="1" dirty="0"/>
              <a:t>efficient use of resources</a:t>
            </a:r>
            <a:r>
              <a:rPr lang="en-US" dirty="0"/>
              <a:t>.</a:t>
            </a:r>
          </a:p>
          <a:p>
            <a:pPr lvl="1"/>
            <a:r>
              <a:rPr lang="en-US" dirty="0"/>
              <a:t>Points </a:t>
            </a:r>
            <a:r>
              <a:rPr lang="en-US" b="1" dirty="0"/>
              <a:t>inside</a:t>
            </a:r>
            <a:r>
              <a:rPr lang="en-US" dirty="0"/>
              <a:t> the curve represent </a:t>
            </a:r>
            <a:r>
              <a:rPr lang="en-US" b="1" dirty="0"/>
              <a:t>inefficiency</a:t>
            </a:r>
            <a:r>
              <a:rPr lang="en-US" dirty="0"/>
              <a:t> (unused resources).</a:t>
            </a:r>
          </a:p>
          <a:p>
            <a:pPr lvl="1"/>
            <a:r>
              <a:rPr lang="en-US" dirty="0"/>
              <a:t>Points </a:t>
            </a:r>
            <a:r>
              <a:rPr lang="en-US" b="1" dirty="0"/>
              <a:t>outside</a:t>
            </a:r>
            <a:r>
              <a:rPr lang="en-US" dirty="0"/>
              <a:t> the curve are </a:t>
            </a:r>
            <a:r>
              <a:rPr lang="en-US" b="1" dirty="0"/>
              <a:t>unattainable</a:t>
            </a:r>
            <a:r>
              <a:rPr lang="en-US" dirty="0"/>
              <a:t> given current resources and technology.</a:t>
            </a:r>
          </a:p>
          <a:p>
            <a:endParaRPr lang="en-US" dirty="0"/>
          </a:p>
          <a:p>
            <a:r>
              <a:rPr lang="en-US" b="1" dirty="0"/>
              <a:t>How to Present the Slide:</a:t>
            </a:r>
            <a:endParaRPr lang="en-US" dirty="0"/>
          </a:p>
          <a:p>
            <a:r>
              <a:rPr lang="en-US" b="1" dirty="0"/>
              <a:t>Start by Reviewing the Table and Points:</a:t>
            </a:r>
            <a:endParaRPr lang="en-US" dirty="0"/>
          </a:p>
          <a:p>
            <a:pPr lvl="1"/>
            <a:r>
              <a:rPr lang="en-US" dirty="0"/>
              <a:t>Briefly remind students that each dot comes from the combinations in the table.</a:t>
            </a:r>
          </a:p>
          <a:p>
            <a:pPr lvl="1"/>
            <a:r>
              <a:rPr lang="en-US" dirty="0"/>
              <a:t>“We already saw these points plotted-now we’re connecting them to see what’s possible when resources are fully used.”</a:t>
            </a:r>
          </a:p>
          <a:p>
            <a:r>
              <a:rPr lang="en-US" b="1" dirty="0"/>
              <a:t>Introduce the Curve:</a:t>
            </a:r>
            <a:endParaRPr lang="en-US" dirty="0"/>
          </a:p>
          <a:p>
            <a:pPr lvl="1"/>
            <a:r>
              <a:rPr lang="en-US" dirty="0"/>
              <a:t>Explain that connecting the points forms the </a:t>
            </a:r>
            <a:r>
              <a:rPr lang="en-US" b="1" dirty="0"/>
              <a:t>Production Possibilities Curve.</a:t>
            </a:r>
            <a:endParaRPr lang="en-US" dirty="0"/>
          </a:p>
          <a:p>
            <a:pPr lvl="1"/>
            <a:r>
              <a:rPr lang="en-US" dirty="0"/>
              <a:t>Emphasize that this curve shows the </a:t>
            </a:r>
            <a:r>
              <a:rPr lang="en-US" b="1" dirty="0"/>
              <a:t>boundary</a:t>
            </a:r>
            <a:r>
              <a:rPr lang="en-US" dirty="0"/>
              <a:t> between what is possible and impossible given the student’s limited time.</a:t>
            </a:r>
          </a:p>
          <a:p>
            <a:pPr lvl="1"/>
            <a:r>
              <a:rPr lang="en-US" dirty="0"/>
              <a:t>“Every point </a:t>
            </a:r>
            <a:r>
              <a:rPr lang="en-US" i="1" dirty="0"/>
              <a:t>on</a:t>
            </a:r>
            <a:r>
              <a:rPr lang="en-US" dirty="0"/>
              <a:t> this line represents a different choice about how to spend time - every one of them uses all the available time efficiently.”</a:t>
            </a:r>
          </a:p>
          <a:p>
            <a:r>
              <a:rPr lang="en-US" b="1" dirty="0"/>
              <a:t>Reinforce Core Economic Ideas:</a:t>
            </a:r>
            <a:endParaRPr lang="en-US" dirty="0"/>
          </a:p>
          <a:p>
            <a:pPr lvl="1"/>
            <a:r>
              <a:rPr lang="en-US" b="1" dirty="0"/>
              <a:t>Scarcity:</a:t>
            </a:r>
            <a:r>
              <a:rPr lang="en-US" dirty="0"/>
              <a:t> Time is limited, so the curve exists.</a:t>
            </a:r>
          </a:p>
          <a:p>
            <a:pPr lvl="1"/>
            <a:r>
              <a:rPr lang="en-US" b="1" dirty="0"/>
              <a:t>Choice:</a:t>
            </a:r>
            <a:r>
              <a:rPr lang="en-US" dirty="0"/>
              <a:t> The student must pick a point on the curve - they can’t have all of both goods.</a:t>
            </a:r>
          </a:p>
          <a:p>
            <a:pPr lvl="1"/>
            <a:r>
              <a:rPr lang="en-US" b="1" dirty="0"/>
              <a:t>Trade-offs:</a:t>
            </a:r>
            <a:r>
              <a:rPr lang="en-US" dirty="0"/>
              <a:t> Moving along the curve means gaining one good but losing some of the other.</a:t>
            </a:r>
          </a:p>
          <a:p>
            <a:br>
              <a:rPr lang="en-US" dirty="0"/>
            </a:br>
            <a:r>
              <a:rPr lang="en-US" b="1" dirty="0"/>
              <a:t>Engagement Prompt:</a:t>
            </a:r>
            <a:endParaRPr lang="en-US" dirty="0"/>
          </a:p>
          <a:p>
            <a:r>
              <a:rPr lang="en-US" dirty="0"/>
              <a:t>“Which combination might this student actually choose, and why?” → Encourage reasoning about personal preferences and priorities.</a:t>
            </a:r>
          </a:p>
          <a:p>
            <a:br>
              <a:rPr lang="en-US" dirty="0"/>
            </a:br>
            <a:r>
              <a:rPr lang="en-US" b="1" dirty="0"/>
              <a:t>Transition to Next Slide:</a:t>
            </a:r>
            <a:br>
              <a:rPr lang="en-US" dirty="0"/>
            </a:br>
            <a:r>
              <a:rPr lang="en-US" dirty="0"/>
              <a:t>“Now that we have our full PPC, let’s take a closer look at what happens when we move along this curve - the </a:t>
            </a:r>
            <a:r>
              <a:rPr lang="en-US" b="1" dirty="0"/>
              <a:t>trade-offs</a:t>
            </a:r>
            <a:r>
              <a:rPr lang="en-US" dirty="0"/>
              <a:t> and </a:t>
            </a:r>
            <a:r>
              <a:rPr lang="en-US" b="1" dirty="0"/>
              <a:t>opportunity costs</a:t>
            </a:r>
            <a:r>
              <a:rPr lang="en-US" dirty="0"/>
              <a:t> that result from shifting between math problems and Fortnite matches.”</a:t>
            </a:r>
            <a:br>
              <a:rPr lang="en-US" dirty="0"/>
            </a:br>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5</a:t>
            </a:fld>
            <a:endParaRPr lang="en-US"/>
          </a:p>
        </p:txBody>
      </p:sp>
    </p:spTree>
    <p:extLst>
      <p:ext uri="{BB962C8B-B14F-4D97-AF65-F5344CB8AC3E}">
        <p14:creationId xmlns:p14="http://schemas.microsoft.com/office/powerpoint/2010/main" val="42171368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recognize that the PPC is not just a picture - it </a:t>
            </a:r>
            <a:r>
              <a:rPr lang="en-US" i="1" dirty="0"/>
              <a:t>represents decisions.</a:t>
            </a:r>
            <a:br>
              <a:rPr lang="en-US" dirty="0"/>
            </a:br>
            <a:r>
              <a:rPr lang="en-US" dirty="0"/>
              <a:t>Every move along the curve shows a trade-off between two competing uses of scarce time or resources.</a:t>
            </a:r>
          </a:p>
          <a:p>
            <a:r>
              <a:rPr lang="en-US" b="1" dirty="0"/>
              <a:t>Key Concept:</a:t>
            </a:r>
            <a:endParaRPr lang="en-US" dirty="0"/>
          </a:p>
          <a:p>
            <a:pPr lvl="1"/>
            <a:r>
              <a:rPr lang="en-US" dirty="0"/>
              <a:t>When resources are fully employed, </a:t>
            </a:r>
            <a:r>
              <a:rPr lang="en-US" b="1" dirty="0"/>
              <a:t>producing (or doing) more of one thing means doing less of another.</a:t>
            </a:r>
            <a:endParaRPr lang="en-US" dirty="0"/>
          </a:p>
          <a:p>
            <a:pPr lvl="1"/>
            <a:r>
              <a:rPr lang="en-US" dirty="0"/>
              <a:t>In this example, time is the scarce resource.</a:t>
            </a:r>
          </a:p>
          <a:p>
            <a:pPr lvl="1"/>
            <a:r>
              <a:rPr lang="en-US" dirty="0"/>
              <a:t>If the student wants to complete more math problems, they must reduce the time spent playing Fortnite.</a:t>
            </a:r>
          </a:p>
          <a:p>
            <a:endParaRPr lang="en-US" dirty="0"/>
          </a:p>
          <a:p>
            <a:r>
              <a:rPr lang="en-US" b="1" dirty="0"/>
              <a:t>How to Present the Slide:</a:t>
            </a:r>
            <a:endParaRPr lang="en-US" dirty="0"/>
          </a:p>
          <a:p>
            <a:r>
              <a:rPr lang="en-US" b="1" dirty="0"/>
              <a:t>Start with the Table (Left):</a:t>
            </a:r>
            <a:endParaRPr lang="en-US" dirty="0"/>
          </a:p>
          <a:p>
            <a:pPr lvl="1"/>
            <a:r>
              <a:rPr lang="en-US" dirty="0"/>
              <a:t>Point out the change between two rows.</a:t>
            </a:r>
          </a:p>
          <a:p>
            <a:pPr lvl="1"/>
            <a:r>
              <a:rPr lang="en-US" dirty="0"/>
              <a:t>Example:</a:t>
            </a:r>
          </a:p>
          <a:p>
            <a:pPr lvl="2"/>
            <a:r>
              <a:rPr lang="en-US" dirty="0"/>
              <a:t>Moving from 40 math problems and 35 Fortnite matches → to 60 math problems and 20 Fortnite matches.</a:t>
            </a:r>
          </a:p>
          <a:p>
            <a:pPr lvl="2"/>
            <a:r>
              <a:rPr lang="en-US" dirty="0"/>
              <a:t>Ask students what the student had to </a:t>
            </a:r>
            <a:r>
              <a:rPr lang="en-US" i="1" dirty="0"/>
              <a:t>give up</a:t>
            </a:r>
            <a:r>
              <a:rPr lang="en-US" dirty="0"/>
              <a:t> to get those extra math problems (Answer: 15 Fortnite matches).</a:t>
            </a:r>
          </a:p>
          <a:p>
            <a:pPr lvl="1"/>
            <a:r>
              <a:rPr lang="en-US" dirty="0"/>
              <a:t>This </a:t>
            </a:r>
            <a:r>
              <a:rPr lang="en-US" i="1" dirty="0"/>
              <a:t>lost activity</a:t>
            </a:r>
            <a:r>
              <a:rPr lang="en-US" dirty="0"/>
              <a:t> represents the </a:t>
            </a:r>
            <a:r>
              <a:rPr lang="en-US" b="1" dirty="0"/>
              <a:t>trade-off</a:t>
            </a:r>
            <a:r>
              <a:rPr lang="en-US" dirty="0"/>
              <a:t>.</a:t>
            </a:r>
          </a:p>
          <a:p>
            <a:r>
              <a:rPr lang="en-US" b="1" dirty="0"/>
              <a:t>Use the Graph (Right):</a:t>
            </a:r>
            <a:endParaRPr lang="en-US" dirty="0"/>
          </a:p>
          <a:p>
            <a:pPr lvl="1"/>
            <a:r>
              <a:rPr lang="en-US" dirty="0"/>
              <a:t>Draw attention to the yellow arrow.</a:t>
            </a:r>
          </a:p>
          <a:p>
            <a:pPr lvl="1"/>
            <a:r>
              <a:rPr lang="en-US" dirty="0"/>
              <a:t>Explain that the arrow shows movement </a:t>
            </a:r>
            <a:r>
              <a:rPr lang="en-US" i="1" dirty="0"/>
              <a:t>up and left</a:t>
            </a:r>
            <a:r>
              <a:rPr lang="en-US" dirty="0"/>
              <a:t> along the PPC.</a:t>
            </a:r>
          </a:p>
          <a:p>
            <a:pPr lvl="1"/>
            <a:r>
              <a:rPr lang="en-US" dirty="0"/>
              <a:t>“Moving up the curve means spending more time studying - completing more math problems - but because time is limited, there’s less time left for Fortnite.”</a:t>
            </a:r>
          </a:p>
          <a:p>
            <a:pPr lvl="1"/>
            <a:r>
              <a:rPr lang="en-US" dirty="0"/>
              <a:t>Emphasize that every point on the curve uses </a:t>
            </a:r>
            <a:r>
              <a:rPr lang="en-US" i="1" dirty="0"/>
              <a:t>all available time efficiently.</a:t>
            </a:r>
            <a:endParaRPr lang="en-US" dirty="0"/>
          </a:p>
          <a:p>
            <a:br>
              <a:rPr lang="en-US" dirty="0"/>
            </a:br>
            <a:r>
              <a:rPr lang="en-US" b="1" dirty="0"/>
              <a:t>Phrase to Emphasize:</a:t>
            </a:r>
            <a:br>
              <a:rPr lang="en-US" dirty="0"/>
            </a:br>
            <a:r>
              <a:rPr lang="en-US" i="1" dirty="0"/>
              <a:t>“More math means less Fortnite.”</a:t>
            </a:r>
            <a:br>
              <a:rPr lang="en-US" dirty="0"/>
            </a:br>
            <a:r>
              <a:rPr lang="en-US" dirty="0"/>
              <a:t>Simple, memorable, and perfectly captures the essence of a trade-off.</a:t>
            </a:r>
            <a:br>
              <a:rPr lang="en-US" dirty="0"/>
            </a:br>
            <a:endParaRPr lang="en-US" dirty="0"/>
          </a:p>
          <a:p>
            <a:r>
              <a:rPr lang="en-US" b="1" dirty="0"/>
              <a:t>Transition to Next Slide:</a:t>
            </a:r>
            <a:br>
              <a:rPr lang="en-US" dirty="0"/>
            </a:br>
            <a:r>
              <a:rPr lang="en-US" dirty="0"/>
              <a:t>“Now, let’s look at the reverse - what happens if the student decides to play </a:t>
            </a:r>
            <a:r>
              <a:rPr lang="en-US" i="1" dirty="0"/>
              <a:t>more</a:t>
            </a:r>
            <a:r>
              <a:rPr lang="en-US" dirty="0"/>
              <a:t> Fortnite? What do they have to give up?”</a:t>
            </a:r>
            <a:br>
              <a:rPr lang="en-US" dirty="0"/>
            </a:br>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6</a:t>
            </a:fld>
            <a:endParaRPr lang="en-US"/>
          </a:p>
        </p:txBody>
      </p:sp>
    </p:spTree>
    <p:extLst>
      <p:ext uri="{BB962C8B-B14F-4D97-AF65-F5344CB8AC3E}">
        <p14:creationId xmlns:p14="http://schemas.microsoft.com/office/powerpoint/2010/main" val="3082160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understand that moving </a:t>
            </a:r>
            <a:r>
              <a:rPr lang="en-US" i="1" dirty="0"/>
              <a:t>down and to the right</a:t>
            </a:r>
            <a:r>
              <a:rPr lang="en-US" dirty="0"/>
              <a:t> along the PPC represents producing (or doing) </a:t>
            </a:r>
            <a:r>
              <a:rPr lang="en-US" b="1" dirty="0"/>
              <a:t>more of one good</a:t>
            </a:r>
            <a:r>
              <a:rPr lang="en-US" dirty="0"/>
              <a:t> and </a:t>
            </a:r>
            <a:r>
              <a:rPr lang="en-US" b="1" dirty="0"/>
              <a:t>less of the other</a:t>
            </a:r>
            <a:r>
              <a:rPr lang="en-US" dirty="0"/>
              <a:t> - demonstrating opportunity cost in the other direction.</a:t>
            </a:r>
          </a:p>
          <a:p>
            <a:endParaRPr lang="en-US" b="1" dirty="0"/>
          </a:p>
          <a:p>
            <a:r>
              <a:rPr lang="en-US" b="1" dirty="0"/>
              <a:t>How to Present the Slide:</a:t>
            </a:r>
            <a:endParaRPr lang="en-US" dirty="0"/>
          </a:p>
          <a:p>
            <a:r>
              <a:rPr lang="en-US" b="1" dirty="0"/>
              <a:t>Review the Table (Left):</a:t>
            </a:r>
            <a:endParaRPr lang="en-US" dirty="0"/>
          </a:p>
          <a:p>
            <a:pPr lvl="1"/>
            <a:r>
              <a:rPr lang="en-US" dirty="0"/>
              <a:t>Start with a combination like 60 math problems and 20 Fortnite matches.</a:t>
            </a:r>
          </a:p>
          <a:p>
            <a:pPr lvl="1"/>
            <a:r>
              <a:rPr lang="en-US" dirty="0"/>
              <a:t>Compare it to the next row down: 40 math problems and 35 Fortnite matches.</a:t>
            </a:r>
          </a:p>
          <a:p>
            <a:pPr lvl="1"/>
            <a:r>
              <a:rPr lang="en-US" dirty="0"/>
              <a:t>Ask: “If the student plays more Fortnite, what happens to the number of math problems completed?”</a:t>
            </a:r>
            <a:br>
              <a:rPr lang="en-US" dirty="0"/>
            </a:br>
            <a:r>
              <a:rPr lang="en-US" dirty="0"/>
              <a:t>→ Answer: It drops from 60 to 40.</a:t>
            </a:r>
          </a:p>
          <a:p>
            <a:pPr lvl="1"/>
            <a:r>
              <a:rPr lang="en-US" dirty="0"/>
              <a:t>This shows a clear trade-off - more Fortnite = less math.</a:t>
            </a:r>
          </a:p>
          <a:p>
            <a:r>
              <a:rPr lang="en-US" b="1" dirty="0"/>
              <a:t>Discuss the Graph (Right):</a:t>
            </a:r>
            <a:endParaRPr lang="en-US" dirty="0"/>
          </a:p>
          <a:p>
            <a:pPr lvl="1"/>
            <a:r>
              <a:rPr lang="en-US" dirty="0"/>
              <a:t>Point out the yellow arrow moving </a:t>
            </a:r>
            <a:r>
              <a:rPr lang="en-US" i="1" dirty="0"/>
              <a:t>down and right.</a:t>
            </a:r>
            <a:endParaRPr lang="en-US" dirty="0"/>
          </a:p>
          <a:p>
            <a:pPr lvl="1"/>
            <a:r>
              <a:rPr lang="en-US" dirty="0"/>
              <a:t>Explain that this direction means </a:t>
            </a:r>
            <a:r>
              <a:rPr lang="en-US" i="1" dirty="0"/>
              <a:t>shifting time and effort away from math and toward gaming.</a:t>
            </a:r>
            <a:endParaRPr lang="en-US" dirty="0"/>
          </a:p>
          <a:p>
            <a:pPr lvl="1"/>
            <a:r>
              <a:rPr lang="en-US" dirty="0"/>
              <a:t>Reinforce that the student is still on the PPC - still using all their time - but in a different way.</a:t>
            </a:r>
          </a:p>
          <a:p>
            <a:endParaRPr lang="en-US" b="1" dirty="0"/>
          </a:p>
          <a:p>
            <a:r>
              <a:rPr lang="en-US" b="1" dirty="0"/>
              <a:t>Engagement Prompts:</a:t>
            </a:r>
            <a:endParaRPr lang="en-US" dirty="0"/>
          </a:p>
          <a:p>
            <a:r>
              <a:rPr lang="en-US" dirty="0"/>
              <a:t>“If you were this student and decided to play 15 more rounds of Fortnite, how many math problems would you have to give up?”</a:t>
            </a:r>
          </a:p>
          <a:p>
            <a:r>
              <a:rPr lang="en-US" dirty="0"/>
              <a:t>“Would your choice depend on how much you enjoy Fortnite versus how much your grade depends on math homework?”</a:t>
            </a:r>
            <a:br>
              <a:rPr lang="en-US" dirty="0"/>
            </a:br>
            <a:r>
              <a:rPr lang="en-US" dirty="0"/>
              <a:t>(This adds a human element to the economic model - showing that opportunity costs vary by preferences and priorities.)</a:t>
            </a:r>
          </a:p>
          <a:p>
            <a:br>
              <a:rPr lang="en-US" dirty="0"/>
            </a:br>
            <a:endParaRPr lang="en-US" dirty="0"/>
          </a:p>
          <a:p>
            <a:r>
              <a:rPr lang="en-US" b="1" dirty="0"/>
              <a:t>Transition to Next Slide:</a:t>
            </a:r>
            <a:br>
              <a:rPr lang="en-US" dirty="0"/>
            </a:br>
            <a:r>
              <a:rPr lang="en-US" dirty="0"/>
              <a:t>“Now that we can see both directions of trade-offs, let’s put some </a:t>
            </a:r>
            <a:r>
              <a:rPr lang="en-US" i="1" dirty="0"/>
              <a:t>numbers</a:t>
            </a:r>
            <a:r>
              <a:rPr lang="en-US" dirty="0"/>
              <a:t> to these choices and calculate the </a:t>
            </a:r>
            <a:r>
              <a:rPr lang="en-US" b="1" dirty="0"/>
              <a:t>opportunity cost</a:t>
            </a:r>
            <a:r>
              <a:rPr lang="en-US" dirty="0"/>
              <a:t> of doing more math.”</a:t>
            </a:r>
            <a:br>
              <a:rPr lang="en-US" dirty="0"/>
            </a:br>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7</a:t>
            </a:fld>
            <a:endParaRPr lang="en-US"/>
          </a:p>
        </p:txBody>
      </p:sp>
    </p:spTree>
    <p:extLst>
      <p:ext uri="{BB962C8B-B14F-4D97-AF65-F5344CB8AC3E}">
        <p14:creationId xmlns:p14="http://schemas.microsoft.com/office/powerpoint/2010/main" val="12128700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see that the </a:t>
            </a:r>
            <a:r>
              <a:rPr lang="en-US" b="1" dirty="0"/>
              <a:t>opportunity cost</a:t>
            </a:r>
            <a:r>
              <a:rPr lang="en-US" dirty="0"/>
              <a:t> of doing more math is </a:t>
            </a:r>
            <a:r>
              <a:rPr lang="en-US" b="1" dirty="0"/>
              <a:t>the Fortnite matches given up</a:t>
            </a:r>
            <a:r>
              <a:rPr lang="en-US" dirty="0"/>
              <a:t>.</a:t>
            </a:r>
            <a:br>
              <a:rPr lang="en-US" dirty="0"/>
            </a:br>
            <a:r>
              <a:rPr lang="en-US" dirty="0"/>
              <a:t>The table illustrates both the </a:t>
            </a:r>
            <a:r>
              <a:rPr lang="en-US" i="1" dirty="0"/>
              <a:t>benefit gained</a:t>
            </a:r>
            <a:r>
              <a:rPr lang="en-US" dirty="0"/>
              <a:t> (math problems) and the </a:t>
            </a:r>
            <a:r>
              <a:rPr lang="en-US" i="1" dirty="0"/>
              <a:t>opportunity cost</a:t>
            </a:r>
            <a:r>
              <a:rPr lang="en-US" dirty="0"/>
              <a:t> (lost Fortnite rounds).</a:t>
            </a:r>
          </a:p>
          <a:p>
            <a:r>
              <a:rPr lang="en-US" b="1" dirty="0"/>
              <a:t>Key Concept:</a:t>
            </a:r>
            <a:endParaRPr lang="en-US" dirty="0"/>
          </a:p>
          <a:p>
            <a:pPr lvl="1"/>
            <a:r>
              <a:rPr lang="en-US" dirty="0"/>
              <a:t>Opportunity cost = </a:t>
            </a:r>
            <a:r>
              <a:rPr lang="en-US" i="1" dirty="0"/>
              <a:t>what you give up</a:t>
            </a:r>
            <a:r>
              <a:rPr lang="en-US" dirty="0"/>
              <a:t> or </a:t>
            </a:r>
            <a:r>
              <a:rPr lang="en-US" i="1" dirty="0"/>
              <a:t>what you sacrifice</a:t>
            </a:r>
            <a:r>
              <a:rPr lang="en-US" dirty="0"/>
              <a:t> to gain something else.</a:t>
            </a:r>
          </a:p>
          <a:p>
            <a:pPr lvl="1"/>
            <a:r>
              <a:rPr lang="en-US" dirty="0"/>
              <a:t>In this example, the student gains more completed math problems but gives up time that could’ve been spent playing Fortnite.</a:t>
            </a:r>
          </a:p>
          <a:p>
            <a:pPr lvl="1"/>
            <a:r>
              <a:rPr lang="en-US" dirty="0"/>
              <a:t>The PPC visually shows this as movement </a:t>
            </a:r>
            <a:r>
              <a:rPr lang="en-US" i="1" dirty="0"/>
              <a:t>up and left</a:t>
            </a:r>
            <a:r>
              <a:rPr lang="en-US" dirty="0"/>
              <a:t> along the curve.</a:t>
            </a:r>
            <a:br>
              <a:rPr lang="en-US" dirty="0"/>
            </a:br>
            <a:endParaRPr lang="en-US" dirty="0"/>
          </a:p>
          <a:p>
            <a:r>
              <a:rPr lang="en-US" b="1" dirty="0"/>
              <a:t>How to Present the Slide:</a:t>
            </a:r>
            <a:endParaRPr lang="en-US" dirty="0"/>
          </a:p>
          <a:p>
            <a:r>
              <a:rPr lang="en-US" b="1" dirty="0"/>
              <a:t>Start with the Definition:</a:t>
            </a:r>
            <a:endParaRPr lang="en-US" dirty="0"/>
          </a:p>
          <a:p>
            <a:pPr lvl="1"/>
            <a:r>
              <a:rPr lang="en-US" dirty="0"/>
              <a:t>Point out the line at the top: “Opportunity cost is the cost of a choice.”</a:t>
            </a:r>
          </a:p>
          <a:p>
            <a:pPr lvl="1"/>
            <a:r>
              <a:rPr lang="en-US" dirty="0"/>
              <a:t>Ask: “What does it mean that every choice has a cost?”</a:t>
            </a:r>
          </a:p>
          <a:p>
            <a:pPr lvl="1"/>
            <a:r>
              <a:rPr lang="en-US" dirty="0"/>
              <a:t>Emphasize: Even if the student isn’t paying money, there’s still a cost - time, enjoyment, or another activity.</a:t>
            </a:r>
          </a:p>
          <a:p>
            <a:r>
              <a:rPr lang="en-US" b="1" dirty="0"/>
              <a:t>Discuss the First Example (Top of the Table):</a:t>
            </a:r>
            <a:endParaRPr lang="en-US" dirty="0"/>
          </a:p>
          <a:p>
            <a:pPr lvl="1"/>
            <a:r>
              <a:rPr lang="en-US" dirty="0"/>
              <a:t>Compare the top two rows:</a:t>
            </a:r>
          </a:p>
          <a:p>
            <a:pPr lvl="2"/>
            <a:r>
              <a:rPr lang="en-US" dirty="0"/>
              <a:t>Moving from (60 math, 20 Fortnite) to (80 math, 0 Fortnite).</a:t>
            </a:r>
          </a:p>
          <a:p>
            <a:pPr lvl="2"/>
            <a:r>
              <a:rPr lang="en-US" dirty="0"/>
              <a:t>The student gains 20 math problems but gives up 20 Fortnite matches.</a:t>
            </a:r>
          </a:p>
          <a:p>
            <a:pPr lvl="1"/>
            <a:r>
              <a:rPr lang="en-US" dirty="0"/>
              <a:t>Highlight the arrows:</a:t>
            </a:r>
          </a:p>
          <a:p>
            <a:pPr lvl="2"/>
            <a:r>
              <a:rPr lang="en-US" dirty="0"/>
              <a:t>Green = benefit (more math).</a:t>
            </a:r>
          </a:p>
          <a:p>
            <a:pPr lvl="2"/>
            <a:r>
              <a:rPr lang="en-US" dirty="0"/>
              <a:t>Red = opportunity cost (fewer Fortnite matches).</a:t>
            </a:r>
          </a:p>
          <a:p>
            <a:pPr lvl="1"/>
            <a:r>
              <a:rPr lang="en-US" dirty="0"/>
              <a:t>Ask: “Is that trade-off worth it? Depends on how much the student values more math versus more gaming.”</a:t>
            </a:r>
          </a:p>
          <a:p>
            <a:r>
              <a:rPr lang="en-US" b="1" dirty="0"/>
              <a:t>Explain the Second Example (Bottom of the Table):</a:t>
            </a:r>
            <a:endParaRPr lang="en-US" dirty="0"/>
          </a:p>
          <a:p>
            <a:pPr lvl="1"/>
            <a:r>
              <a:rPr lang="en-US" dirty="0"/>
              <a:t>Compare (0 math, 50 Fortnite) to (20 math, 45 Fortnite).</a:t>
            </a:r>
          </a:p>
          <a:p>
            <a:pPr lvl="2"/>
            <a:r>
              <a:rPr lang="en-US" dirty="0"/>
              <a:t>The student gains 20 math problems but only gives up 5 Fortnite matches.</a:t>
            </a:r>
          </a:p>
          <a:p>
            <a:pPr lvl="1"/>
            <a:r>
              <a:rPr lang="en-US" dirty="0"/>
              <a:t>Point out: “At this part of the curve, math problems are cheaper in terms of opportunity cost.”</a:t>
            </a:r>
          </a:p>
          <a:p>
            <a:pPr lvl="1"/>
            <a:r>
              <a:rPr lang="en-US" dirty="0"/>
              <a:t>Connect this to the </a:t>
            </a:r>
            <a:r>
              <a:rPr lang="en-US" b="1" dirty="0"/>
              <a:t>law of increasing opportunity costs</a:t>
            </a:r>
            <a:r>
              <a:rPr lang="en-US" dirty="0"/>
              <a:t> - as more of one good is produced, you give up increasingly larger amounts of the other.</a:t>
            </a:r>
          </a:p>
          <a:p>
            <a:endParaRPr lang="en-US" dirty="0"/>
          </a:p>
          <a:p>
            <a:r>
              <a:rPr lang="en-US" b="1" dirty="0"/>
              <a:t>Engagement Prompts:</a:t>
            </a:r>
            <a:endParaRPr lang="en-US" dirty="0"/>
          </a:p>
          <a:p>
            <a:r>
              <a:rPr lang="en-US" dirty="0"/>
              <a:t>“When might the student decide it’s no longer worth giving up Fortnite for math?”</a:t>
            </a:r>
          </a:p>
          <a:p>
            <a:r>
              <a:rPr lang="en-US" dirty="0"/>
              <a:t>“Can you think of a real-life example where you had to give up something fun to get something productive done?”</a:t>
            </a:r>
          </a:p>
          <a:p>
            <a:br>
              <a:rPr lang="en-US" dirty="0"/>
            </a:br>
            <a:endParaRPr lang="en-US" dirty="0"/>
          </a:p>
          <a:p>
            <a:r>
              <a:rPr lang="en-US" b="1" dirty="0"/>
              <a:t>Phrase to Emphasize:</a:t>
            </a:r>
            <a:br>
              <a:rPr lang="en-US" dirty="0"/>
            </a:br>
            <a:r>
              <a:rPr lang="en-US" i="1" dirty="0"/>
              <a:t>“Opportunity cost is what you give up to get what you want.”</a:t>
            </a:r>
            <a:br>
              <a:rPr lang="en-US" dirty="0"/>
            </a:br>
            <a:r>
              <a:rPr lang="en-US" dirty="0"/>
              <a:t>Keep repeating this as the anchor phrase for the next slide.</a:t>
            </a:r>
          </a:p>
          <a:p>
            <a:br>
              <a:rPr lang="en-US" dirty="0"/>
            </a:br>
            <a:endParaRPr lang="en-US" dirty="0"/>
          </a:p>
          <a:p>
            <a:r>
              <a:rPr lang="en-US" b="1" dirty="0"/>
              <a:t>Transition to Next Slide:</a:t>
            </a:r>
            <a:br>
              <a:rPr lang="en-US" dirty="0"/>
            </a:br>
            <a:r>
              <a:rPr lang="en-US" dirty="0"/>
              <a:t>“Now let’s flip this around - what if the student chooses to play </a:t>
            </a:r>
            <a:r>
              <a:rPr lang="en-US" b="1" dirty="0"/>
              <a:t>more Fortnite</a:t>
            </a:r>
            <a:r>
              <a:rPr lang="en-US" dirty="0"/>
              <a:t> instead? We’ll calculate the </a:t>
            </a:r>
            <a:r>
              <a:rPr lang="en-US" b="1" dirty="0"/>
              <a:t>opportunity cost of fun</a:t>
            </a:r>
            <a:r>
              <a:rPr lang="en-US" dirty="0"/>
              <a:t> in terms of math problems lost.”</a:t>
            </a:r>
            <a:br>
              <a:rPr lang="en-US" dirty="0"/>
            </a:br>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8</a:t>
            </a:fld>
            <a:endParaRPr lang="en-US"/>
          </a:p>
        </p:txBody>
      </p:sp>
    </p:spTree>
    <p:extLst>
      <p:ext uri="{BB962C8B-B14F-4D97-AF65-F5344CB8AC3E}">
        <p14:creationId xmlns:p14="http://schemas.microsoft.com/office/powerpoint/2010/main" val="3838320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understand that opportunity cost doesn’t depend on whether a person is working or playing - it’s always about what’s </a:t>
            </a:r>
            <a:r>
              <a:rPr lang="en-US" i="1" dirty="0"/>
              <a:t>given up</a:t>
            </a:r>
            <a:r>
              <a:rPr lang="en-US" dirty="0"/>
              <a:t> when making a choice.</a:t>
            </a:r>
          </a:p>
          <a:p>
            <a:r>
              <a:rPr lang="en-US" b="1" dirty="0"/>
              <a:t>Key Concept:</a:t>
            </a:r>
            <a:endParaRPr lang="en-US" dirty="0"/>
          </a:p>
          <a:p>
            <a:pPr lvl="1"/>
            <a:r>
              <a:rPr lang="en-US" dirty="0"/>
              <a:t>Opportunity cost = </a:t>
            </a:r>
            <a:r>
              <a:rPr lang="en-US" i="1" dirty="0"/>
              <a:t>the value of the next best alternative forgone.</a:t>
            </a:r>
            <a:endParaRPr lang="en-US" dirty="0"/>
          </a:p>
          <a:p>
            <a:pPr lvl="1"/>
            <a:r>
              <a:rPr lang="en-US" dirty="0"/>
              <a:t>Here, the student chooses to spend more time gaming.</a:t>
            </a:r>
          </a:p>
          <a:p>
            <a:pPr lvl="1"/>
            <a:r>
              <a:rPr lang="en-US" dirty="0"/>
              <a:t>The opportunity cost is the </a:t>
            </a:r>
            <a:r>
              <a:rPr lang="en-US" b="1" dirty="0"/>
              <a:t>lost math practice.</a:t>
            </a:r>
            <a:endParaRPr lang="en-US" dirty="0"/>
          </a:p>
          <a:p>
            <a:br>
              <a:rPr lang="en-US" dirty="0"/>
            </a:br>
            <a:endParaRPr lang="en-US" dirty="0"/>
          </a:p>
          <a:p>
            <a:r>
              <a:rPr lang="en-US" b="1" dirty="0"/>
              <a:t>How to Present the Slide:</a:t>
            </a:r>
            <a:endParaRPr lang="en-US" dirty="0"/>
          </a:p>
          <a:p>
            <a:r>
              <a:rPr lang="en-US" b="1" dirty="0"/>
              <a:t>Start by Restating the Definition:</a:t>
            </a:r>
            <a:endParaRPr lang="en-US" dirty="0"/>
          </a:p>
          <a:p>
            <a:pPr lvl="1"/>
            <a:r>
              <a:rPr lang="en-US" dirty="0"/>
              <a:t>Revisit the header: “Opportunity cost is the cost of a choice.”</a:t>
            </a:r>
          </a:p>
          <a:p>
            <a:pPr lvl="1"/>
            <a:r>
              <a:rPr lang="en-US" dirty="0"/>
              <a:t>Say: “Now we’re flipping the situation. Instead of choosing to do more math, our student decides to play more Fortnite.”</a:t>
            </a:r>
          </a:p>
          <a:p>
            <a:r>
              <a:rPr lang="en-US" b="1" dirty="0"/>
              <a:t>Focus on the Top Example (80 → 60 Math):</a:t>
            </a:r>
            <a:endParaRPr lang="en-US" dirty="0"/>
          </a:p>
          <a:p>
            <a:pPr lvl="1"/>
            <a:r>
              <a:rPr lang="en-US" dirty="0"/>
              <a:t>Compare the first two rows of the table.</a:t>
            </a:r>
          </a:p>
          <a:p>
            <a:pPr lvl="2"/>
            <a:r>
              <a:rPr lang="en-US" dirty="0"/>
              <a:t>Math drops from 80 → 60 (a loss of 20).</a:t>
            </a:r>
          </a:p>
          <a:p>
            <a:pPr lvl="2"/>
            <a:r>
              <a:rPr lang="en-US" dirty="0"/>
              <a:t>Fortnite rises from 0 → 20 (a gain of 20).</a:t>
            </a:r>
          </a:p>
          <a:p>
            <a:pPr lvl="1"/>
            <a:r>
              <a:rPr lang="en-US" dirty="0"/>
              <a:t>Point to the arrows:</a:t>
            </a:r>
          </a:p>
          <a:p>
            <a:pPr lvl="2"/>
            <a:r>
              <a:rPr lang="en-US" b="1" dirty="0"/>
              <a:t>Red (left side):</a:t>
            </a:r>
            <a:r>
              <a:rPr lang="en-US" dirty="0"/>
              <a:t> Opportunity cost = 20 math problems lost.</a:t>
            </a:r>
          </a:p>
          <a:p>
            <a:pPr lvl="2"/>
            <a:r>
              <a:rPr lang="en-US" b="1" dirty="0"/>
              <a:t>Green (right side):</a:t>
            </a:r>
            <a:r>
              <a:rPr lang="en-US" dirty="0"/>
              <a:t> Benefit = 20 Fortnite matches gained.</a:t>
            </a:r>
          </a:p>
          <a:p>
            <a:pPr lvl="1"/>
            <a:r>
              <a:rPr lang="en-US" dirty="0"/>
              <a:t>Emphasize: “To gain 20 Fortnite matches, the student sacrifices 20 math problems.”</a:t>
            </a:r>
          </a:p>
          <a:p>
            <a:r>
              <a:rPr lang="en-US" b="1" dirty="0"/>
              <a:t>Show the Second Example (20 → 0 Math):</a:t>
            </a:r>
            <a:endParaRPr lang="en-US" dirty="0"/>
          </a:p>
          <a:p>
            <a:pPr lvl="1"/>
            <a:r>
              <a:rPr lang="en-US" dirty="0"/>
              <a:t>Compare the last two rows.</a:t>
            </a:r>
          </a:p>
          <a:p>
            <a:pPr lvl="2"/>
            <a:r>
              <a:rPr lang="en-US" dirty="0"/>
              <a:t>Math drops from 20 → 0 (opportunity cost = 20).</a:t>
            </a:r>
          </a:p>
          <a:p>
            <a:pPr lvl="2"/>
            <a:r>
              <a:rPr lang="en-US" dirty="0"/>
              <a:t>Fortnite rises from 45 → 50 (benefit = 5).</a:t>
            </a:r>
          </a:p>
          <a:p>
            <a:pPr lvl="1"/>
            <a:r>
              <a:rPr lang="en-US" dirty="0"/>
              <a:t>Point out that now the opportunity cost (20) is </a:t>
            </a:r>
            <a:r>
              <a:rPr lang="en-US" i="1" dirty="0"/>
              <a:t>much higher</a:t>
            </a:r>
            <a:r>
              <a:rPr lang="en-US" dirty="0"/>
              <a:t> than the benefit (5).</a:t>
            </a:r>
          </a:p>
          <a:p>
            <a:pPr lvl="1"/>
            <a:r>
              <a:rPr lang="en-US" dirty="0"/>
              <a:t>Say: “As the student spends more and more time on Fortnite, each extra match costs more and more math problems.”</a:t>
            </a:r>
            <a:br>
              <a:rPr lang="en-US" dirty="0"/>
            </a:br>
            <a:endParaRPr lang="en-US" dirty="0"/>
          </a:p>
          <a:p>
            <a:r>
              <a:rPr lang="en-US" b="1" dirty="0"/>
              <a:t>Transition to Next Slide:</a:t>
            </a:r>
            <a:br>
              <a:rPr lang="en-US" dirty="0"/>
            </a:br>
            <a:r>
              <a:rPr lang="en-US" dirty="0"/>
              <a:t>“Now, let’s take those same opportunity costs and plot them right onto our PPC graph to </a:t>
            </a:r>
            <a:r>
              <a:rPr lang="en-US" i="1" dirty="0"/>
              <a:t>see visually</a:t>
            </a:r>
            <a:r>
              <a:rPr lang="en-US" dirty="0"/>
              <a:t> how the cost of a choice looks on the curve.”</a:t>
            </a:r>
            <a:br>
              <a:rPr lang="en-US" dirty="0"/>
            </a:br>
            <a:endParaRPr lang="en-US" dirty="0"/>
          </a:p>
          <a:p>
            <a:endParaRPr lang="en-US" dirty="0"/>
          </a:p>
        </p:txBody>
      </p:sp>
      <p:sp>
        <p:nvSpPr>
          <p:cNvPr id="4" name="Slide Number Placeholder 3"/>
          <p:cNvSpPr>
            <a:spLocks noGrp="1"/>
          </p:cNvSpPr>
          <p:nvPr>
            <p:ph type="sldNum" sz="quarter" idx="5"/>
          </p:nvPr>
        </p:nvSpPr>
        <p:spPr/>
        <p:txBody>
          <a:bodyPr/>
          <a:lstStyle/>
          <a:p>
            <a:fld id="{12ED61B0-97D7-43B8-849B-DA9AF56B966A}" type="slidenum">
              <a:rPr lang="en-US" smtClean="0"/>
              <a:t>9</a:t>
            </a:fld>
            <a:endParaRPr lang="en-US"/>
          </a:p>
        </p:txBody>
      </p:sp>
    </p:spTree>
    <p:extLst>
      <p:ext uri="{BB962C8B-B14F-4D97-AF65-F5344CB8AC3E}">
        <p14:creationId xmlns:p14="http://schemas.microsoft.com/office/powerpoint/2010/main" val="3125023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AD01D-85B1-4A4C-853A-85A48DFDAC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6DF6B7-4C46-47BE-B734-7DA981F536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8FE6E3-1B0E-45DF-B797-2027B6299E42}"/>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5" name="Footer Placeholder 4">
            <a:extLst>
              <a:ext uri="{FF2B5EF4-FFF2-40B4-BE49-F238E27FC236}">
                <a16:creationId xmlns:a16="http://schemas.microsoft.com/office/drawing/2014/main" id="{1F397BFE-B775-4245-B6B9-9879A19C10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FE9999-6BC9-4386-A7B0-088527083F58}"/>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1453842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2AEFB-2B7E-406C-9D23-5070EF131B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1BCCA8-29D0-4408-9F07-54484BB331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60F902-8306-4A12-A3B4-BA5D6FC4B3F4}"/>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5" name="Footer Placeholder 4">
            <a:extLst>
              <a:ext uri="{FF2B5EF4-FFF2-40B4-BE49-F238E27FC236}">
                <a16:creationId xmlns:a16="http://schemas.microsoft.com/office/drawing/2014/main" id="{9DAD4F52-4706-41CB-9563-78CE3A2A4A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23EC2D-4920-438E-A332-E6DBCE2EE3F6}"/>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3935413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664FD7-12B7-437E-B391-B18344860A9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3C2537-332C-4C73-B3EE-251CD7FEED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1ADCCB-944B-4462-995B-0C334C0D7FA8}"/>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5" name="Footer Placeholder 4">
            <a:extLst>
              <a:ext uri="{FF2B5EF4-FFF2-40B4-BE49-F238E27FC236}">
                <a16:creationId xmlns:a16="http://schemas.microsoft.com/office/drawing/2014/main" id="{948BA434-8A61-4D2C-84E9-667CB63FC2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0CD7EF-6F17-4881-953C-6F570B5DF2F6}"/>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32776950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AD01D-85B1-4A4C-853A-85A48DFDAC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6DF6B7-4C46-47BE-B734-7DA981F536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8FE6E3-1B0E-45DF-B797-2027B6299E42}"/>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5" name="Footer Placeholder 4">
            <a:extLst>
              <a:ext uri="{FF2B5EF4-FFF2-40B4-BE49-F238E27FC236}">
                <a16:creationId xmlns:a16="http://schemas.microsoft.com/office/drawing/2014/main" id="{1F397BFE-B775-4245-B6B9-9879A19C10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FE9999-6BC9-4386-A7B0-088527083F58}"/>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20522510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C606A-6584-4F54-B850-23F98C36E2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55102B-98A6-4777-A651-C57521F1D48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DCC7B6-7552-4169-B0C1-4AFE2079E7BD}"/>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5" name="Footer Placeholder 4">
            <a:extLst>
              <a:ext uri="{FF2B5EF4-FFF2-40B4-BE49-F238E27FC236}">
                <a16:creationId xmlns:a16="http://schemas.microsoft.com/office/drawing/2014/main" id="{83D733C9-8519-49FB-8E7A-2CF61CDF9C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94F935-5F1D-466E-914A-D004E4091591}"/>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5123386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780DE-3AF2-472B-82FF-3B010422E94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6108546-34EA-4D5F-8F81-61149C4102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BE9D24-C22C-45B2-9C2F-2E9B2D35D1B3}"/>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5" name="Footer Placeholder 4">
            <a:extLst>
              <a:ext uri="{FF2B5EF4-FFF2-40B4-BE49-F238E27FC236}">
                <a16:creationId xmlns:a16="http://schemas.microsoft.com/office/drawing/2014/main" id="{2C0BD880-2C1C-4EAB-A2EE-96DE108CDD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58A006-0E83-4093-9BD4-30B9EE4159E4}"/>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40101612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1428E-D9CA-4E25-AE0A-AEBC13BA21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EA4993-8959-490A-BB9D-A572A33A2E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9FEFAD7-AB10-498D-801F-700F1B69943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535DD67-A916-4764-B363-87A82A504BBE}"/>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6" name="Footer Placeholder 5">
            <a:extLst>
              <a:ext uri="{FF2B5EF4-FFF2-40B4-BE49-F238E27FC236}">
                <a16:creationId xmlns:a16="http://schemas.microsoft.com/office/drawing/2014/main" id="{6C36046E-9D12-4EC8-BA1D-894CF3C736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F89730-31B3-4510-94A7-FC6610BD0B9C}"/>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14617043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04D45-6C2F-4238-A683-DC7B3E3E932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44C735-72A0-4664-8EC1-8A7ECCAE1F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6E9133-F8DE-46EA-9A54-892ABC4552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9372CE-B180-4BB4-9F79-1054EFD53E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3CE711-815E-4C6E-8D78-2D84FBD6370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DBD07F5-6D44-4D5B-9554-2F2545D999F0}"/>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8" name="Footer Placeholder 7">
            <a:extLst>
              <a:ext uri="{FF2B5EF4-FFF2-40B4-BE49-F238E27FC236}">
                <a16:creationId xmlns:a16="http://schemas.microsoft.com/office/drawing/2014/main" id="{3C084CD9-BA32-4206-9676-A59E72A8DB6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1E0ADC8-2526-47A4-BB94-FFF38E96EF4C}"/>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18928183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1EE7A-3F27-431A-8481-D6244F7CB2D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6308DC-9F5E-4107-B2C4-DE7CD5D4BDDA}"/>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4" name="Footer Placeholder 3">
            <a:extLst>
              <a:ext uri="{FF2B5EF4-FFF2-40B4-BE49-F238E27FC236}">
                <a16:creationId xmlns:a16="http://schemas.microsoft.com/office/drawing/2014/main" id="{05CCFC77-F3AA-4B38-A305-A54529AAA2D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9BD2041-33BF-4C5F-B370-790962853E65}"/>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28354089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FF0E0D-0710-4040-961D-1F69FCE57EEB}"/>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3" name="Footer Placeholder 2">
            <a:extLst>
              <a:ext uri="{FF2B5EF4-FFF2-40B4-BE49-F238E27FC236}">
                <a16:creationId xmlns:a16="http://schemas.microsoft.com/office/drawing/2014/main" id="{14505D8D-AB7B-4AB9-8033-487FE1BCD1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44ADE2E-343F-4DF4-9FB3-2D815BF86AED}"/>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4709966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CA1B0-7825-427B-B6EB-5B8F77B891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63D06A6-552D-401F-AE4B-B7F14B0A94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A0BE13-555E-46B2-99DD-7D34D126AF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7534B8-6190-482A-BFB7-8506028A89F7}"/>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6" name="Footer Placeholder 5">
            <a:extLst>
              <a:ext uri="{FF2B5EF4-FFF2-40B4-BE49-F238E27FC236}">
                <a16:creationId xmlns:a16="http://schemas.microsoft.com/office/drawing/2014/main" id="{9905BC1A-7DD4-4559-83DE-D04FB01F65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0D0BC9-717D-4B86-9A5D-717E04E0C29C}"/>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1016695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C606A-6584-4F54-B850-23F98C36E2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55102B-98A6-4777-A651-C57521F1D48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DCC7B6-7552-4169-B0C1-4AFE2079E7BD}"/>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5" name="Footer Placeholder 4">
            <a:extLst>
              <a:ext uri="{FF2B5EF4-FFF2-40B4-BE49-F238E27FC236}">
                <a16:creationId xmlns:a16="http://schemas.microsoft.com/office/drawing/2014/main" id="{83D733C9-8519-49FB-8E7A-2CF61CDF9C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94F935-5F1D-466E-914A-D004E4091591}"/>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2888451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ACC71-D1E2-44B8-ABAF-2737490F9D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89D2E1-95DC-4BE2-988D-A47EABCF9D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121BDB-D0F7-49C5-8AEE-484DE57E3B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BA7D90-5309-4F4A-974B-6F391ADE69B6}"/>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6" name="Footer Placeholder 5">
            <a:extLst>
              <a:ext uri="{FF2B5EF4-FFF2-40B4-BE49-F238E27FC236}">
                <a16:creationId xmlns:a16="http://schemas.microsoft.com/office/drawing/2014/main" id="{63F5BFD1-F362-4170-8367-138A18C906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343223-68CA-45FC-ABDD-7B6C02434136}"/>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10844695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2AEFB-2B7E-406C-9D23-5070EF131B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1BCCA8-29D0-4408-9F07-54484BB331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60F902-8306-4A12-A3B4-BA5D6FC4B3F4}"/>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5" name="Footer Placeholder 4">
            <a:extLst>
              <a:ext uri="{FF2B5EF4-FFF2-40B4-BE49-F238E27FC236}">
                <a16:creationId xmlns:a16="http://schemas.microsoft.com/office/drawing/2014/main" id="{9DAD4F52-4706-41CB-9563-78CE3A2A4A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23EC2D-4920-438E-A332-E6DBCE2EE3F6}"/>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25338155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664FD7-12B7-437E-B391-B18344860A9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3C2537-332C-4C73-B3EE-251CD7FEED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1ADCCB-944B-4462-995B-0C334C0D7FA8}"/>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5" name="Footer Placeholder 4">
            <a:extLst>
              <a:ext uri="{FF2B5EF4-FFF2-40B4-BE49-F238E27FC236}">
                <a16:creationId xmlns:a16="http://schemas.microsoft.com/office/drawing/2014/main" id="{948BA434-8A61-4D2C-84E9-667CB63FC2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0CD7EF-6F17-4881-953C-6F570B5DF2F6}"/>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1423772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780DE-3AF2-472B-82FF-3B010422E94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6108546-34EA-4D5F-8F81-61149C4102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BE9D24-C22C-45B2-9C2F-2E9B2D35D1B3}"/>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5" name="Footer Placeholder 4">
            <a:extLst>
              <a:ext uri="{FF2B5EF4-FFF2-40B4-BE49-F238E27FC236}">
                <a16:creationId xmlns:a16="http://schemas.microsoft.com/office/drawing/2014/main" id="{2C0BD880-2C1C-4EAB-A2EE-96DE108CDD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58A006-0E83-4093-9BD4-30B9EE4159E4}"/>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1019438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1428E-D9CA-4E25-AE0A-AEBC13BA21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EA4993-8959-490A-BB9D-A572A33A2E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9FEFAD7-AB10-498D-801F-700F1B69943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535DD67-A916-4764-B363-87A82A504BBE}"/>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6" name="Footer Placeholder 5">
            <a:extLst>
              <a:ext uri="{FF2B5EF4-FFF2-40B4-BE49-F238E27FC236}">
                <a16:creationId xmlns:a16="http://schemas.microsoft.com/office/drawing/2014/main" id="{6C36046E-9D12-4EC8-BA1D-894CF3C736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F89730-31B3-4510-94A7-FC6610BD0B9C}"/>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3890319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04D45-6C2F-4238-A683-DC7B3E3E932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44C735-72A0-4664-8EC1-8A7ECCAE1F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6E9133-F8DE-46EA-9A54-892ABC4552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9372CE-B180-4BB4-9F79-1054EFD53E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3CE711-815E-4C6E-8D78-2D84FBD6370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DBD07F5-6D44-4D5B-9554-2F2545D999F0}"/>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8" name="Footer Placeholder 7">
            <a:extLst>
              <a:ext uri="{FF2B5EF4-FFF2-40B4-BE49-F238E27FC236}">
                <a16:creationId xmlns:a16="http://schemas.microsoft.com/office/drawing/2014/main" id="{3C084CD9-BA32-4206-9676-A59E72A8DB6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1E0ADC8-2526-47A4-BB94-FFF38E96EF4C}"/>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1259990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1EE7A-3F27-431A-8481-D6244F7CB2D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6308DC-9F5E-4107-B2C4-DE7CD5D4BDDA}"/>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4" name="Footer Placeholder 3">
            <a:extLst>
              <a:ext uri="{FF2B5EF4-FFF2-40B4-BE49-F238E27FC236}">
                <a16:creationId xmlns:a16="http://schemas.microsoft.com/office/drawing/2014/main" id="{05CCFC77-F3AA-4B38-A305-A54529AAA2D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9BD2041-33BF-4C5F-B370-790962853E65}"/>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2713710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FF0E0D-0710-4040-961D-1F69FCE57EEB}"/>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3" name="Footer Placeholder 2">
            <a:extLst>
              <a:ext uri="{FF2B5EF4-FFF2-40B4-BE49-F238E27FC236}">
                <a16:creationId xmlns:a16="http://schemas.microsoft.com/office/drawing/2014/main" id="{14505D8D-AB7B-4AB9-8033-487FE1BCD1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44ADE2E-343F-4DF4-9FB3-2D815BF86AED}"/>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3039823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CA1B0-7825-427B-B6EB-5B8F77B891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63D06A6-552D-401F-AE4B-B7F14B0A94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A0BE13-555E-46B2-99DD-7D34D126AF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7534B8-6190-482A-BFB7-8506028A89F7}"/>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6" name="Footer Placeholder 5">
            <a:extLst>
              <a:ext uri="{FF2B5EF4-FFF2-40B4-BE49-F238E27FC236}">
                <a16:creationId xmlns:a16="http://schemas.microsoft.com/office/drawing/2014/main" id="{9905BC1A-7DD4-4559-83DE-D04FB01F65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0D0BC9-717D-4B86-9A5D-717E04E0C29C}"/>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3394276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ACC71-D1E2-44B8-ABAF-2737490F9D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89D2E1-95DC-4BE2-988D-A47EABCF9D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121BDB-D0F7-49C5-8AEE-484DE57E3B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BA7D90-5309-4F4A-974B-6F391ADE69B6}"/>
              </a:ext>
            </a:extLst>
          </p:cNvPr>
          <p:cNvSpPr>
            <a:spLocks noGrp="1"/>
          </p:cNvSpPr>
          <p:nvPr>
            <p:ph type="dt" sz="half" idx="10"/>
          </p:nvPr>
        </p:nvSpPr>
        <p:spPr/>
        <p:txBody>
          <a:bodyPr/>
          <a:lstStyle/>
          <a:p>
            <a:fld id="{65E67148-A7F3-4E2E-9366-D40DC4A6E1D1}" type="datetimeFigureOut">
              <a:rPr lang="en-US" smtClean="0"/>
              <a:t>1/12/2026</a:t>
            </a:fld>
            <a:endParaRPr lang="en-US"/>
          </a:p>
        </p:txBody>
      </p:sp>
      <p:sp>
        <p:nvSpPr>
          <p:cNvPr id="6" name="Footer Placeholder 5">
            <a:extLst>
              <a:ext uri="{FF2B5EF4-FFF2-40B4-BE49-F238E27FC236}">
                <a16:creationId xmlns:a16="http://schemas.microsoft.com/office/drawing/2014/main" id="{63F5BFD1-F362-4170-8367-138A18C906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343223-68CA-45FC-ABDD-7B6C02434136}"/>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1176566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B0F0"/>
            </a:gs>
            <a:gs pos="100000">
              <a:schemeClr val="bg1"/>
            </a:gs>
          </a:gsLst>
          <a:lin ang="27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D63906-2316-4C0D-B0C5-305918B004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B23065A-096F-40E6-A271-5E5051A172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D7A67B-3AAF-4525-9FBA-AB6845BA7C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E67148-A7F3-4E2E-9366-D40DC4A6E1D1}" type="datetimeFigureOut">
              <a:rPr lang="en-US" smtClean="0"/>
              <a:t>1/12/2026</a:t>
            </a:fld>
            <a:endParaRPr lang="en-US"/>
          </a:p>
        </p:txBody>
      </p:sp>
      <p:sp>
        <p:nvSpPr>
          <p:cNvPr id="5" name="Footer Placeholder 4">
            <a:extLst>
              <a:ext uri="{FF2B5EF4-FFF2-40B4-BE49-F238E27FC236}">
                <a16:creationId xmlns:a16="http://schemas.microsoft.com/office/drawing/2014/main" id="{78ECD0E6-C23B-4DC3-BD3C-14A3BF7CFB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6531C18-4FDB-4170-A56B-BE55751D0D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F1E4E6-9AD8-4D8C-B80C-985AEDABAA9F}" type="slidenum">
              <a:rPr lang="en-US" smtClean="0"/>
              <a:t>‹#›</a:t>
            </a:fld>
            <a:endParaRPr lang="en-US"/>
          </a:p>
        </p:txBody>
      </p:sp>
    </p:spTree>
    <p:extLst>
      <p:ext uri="{BB962C8B-B14F-4D97-AF65-F5344CB8AC3E}">
        <p14:creationId xmlns:p14="http://schemas.microsoft.com/office/powerpoint/2010/main" val="19735815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B0F0"/>
            </a:gs>
            <a:gs pos="100000">
              <a:schemeClr val="bg1"/>
            </a:gs>
          </a:gsLst>
          <a:lin ang="27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D63906-2316-4C0D-B0C5-305918B004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B23065A-096F-40E6-A271-5E5051A172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D7A67B-3AAF-4525-9FBA-AB6845BA7C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E67148-A7F3-4E2E-9366-D40DC4A6E1D1}" type="datetimeFigureOut">
              <a:rPr lang="en-US" smtClean="0"/>
              <a:t>1/12/2026</a:t>
            </a:fld>
            <a:endParaRPr lang="en-US"/>
          </a:p>
        </p:txBody>
      </p:sp>
      <p:sp>
        <p:nvSpPr>
          <p:cNvPr id="5" name="Footer Placeholder 4">
            <a:extLst>
              <a:ext uri="{FF2B5EF4-FFF2-40B4-BE49-F238E27FC236}">
                <a16:creationId xmlns:a16="http://schemas.microsoft.com/office/drawing/2014/main" id="{78ECD0E6-C23B-4DC3-BD3C-14A3BF7CFB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6531C18-4FDB-4170-A56B-BE55751D0D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F1E4E6-9AD8-4D8C-B80C-985AEDABAA9F}" type="slidenum">
              <a:rPr lang="en-US" smtClean="0"/>
              <a:t>‹#›</a:t>
            </a:fld>
            <a:endParaRPr lang="en-US"/>
          </a:p>
        </p:txBody>
      </p:sp>
    </p:spTree>
    <p:extLst>
      <p:ext uri="{BB962C8B-B14F-4D97-AF65-F5344CB8AC3E}">
        <p14:creationId xmlns:p14="http://schemas.microsoft.com/office/powerpoint/2010/main" val="2573970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chart" Target="../charts/chart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chart" Target="../charts/chart5.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chart" Target="../charts/chart6.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chart" Target="../charts/char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2.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4.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E5FD3EE-0478-D780-C339-0C16A0AB3BF2}"/>
              </a:ext>
            </a:extLst>
          </p:cNvPr>
          <p:cNvPicPr>
            <a:picLocks noChangeAspect="1"/>
          </p:cNvPicPr>
          <p:nvPr/>
        </p:nvPicPr>
        <p:blipFill>
          <a:blip r:embed="rId3"/>
          <a:stretch>
            <a:fillRect/>
          </a:stretch>
        </p:blipFill>
        <p:spPr>
          <a:xfrm rot="20525553">
            <a:off x="6724516" y="4293064"/>
            <a:ext cx="3274683" cy="2497578"/>
          </a:xfrm>
          <a:prstGeom prst="rect">
            <a:avLst/>
          </a:prstGeom>
        </p:spPr>
      </p:pic>
      <p:sp>
        <p:nvSpPr>
          <p:cNvPr id="5" name="Rectangle 4">
            <a:extLst>
              <a:ext uri="{FF2B5EF4-FFF2-40B4-BE49-F238E27FC236}">
                <a16:creationId xmlns:a16="http://schemas.microsoft.com/office/drawing/2014/main" id="{865434FD-BBC7-43BD-9762-AB7F207A3B7E}"/>
              </a:ext>
            </a:extLst>
          </p:cNvPr>
          <p:cNvSpPr/>
          <p:nvPr/>
        </p:nvSpPr>
        <p:spPr>
          <a:xfrm>
            <a:off x="-1" y="0"/>
            <a:ext cx="12258261" cy="412420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a:ln>
                  <a:solidFill>
                    <a:srgbClr val="FF0000"/>
                  </a:solidFill>
                </a:ln>
                <a:solidFill>
                  <a:srgbClr val="FFC000">
                    <a:lumMod val="60000"/>
                    <a:lumOff val="40000"/>
                  </a:srgbClr>
                </a:solidFill>
                <a:effectLst/>
                <a:uLnTx/>
                <a:uFillTx/>
                <a:latin typeface="Calibri" panose="020F0502020204030204"/>
                <a:ea typeface="+mn-ea"/>
                <a:cs typeface="+mn-cs"/>
              </a:rPr>
              <a:t> </a:t>
            </a:r>
            <a:r>
              <a:rPr kumimoji="0" lang="en-US" sz="5000" b="1" i="0" u="sng" strike="noStrike" kern="1200" cap="none" spc="0" normalizeH="0" baseline="0" noProof="0">
                <a:ln>
                  <a:solidFill>
                    <a:srgbClr val="FF0000"/>
                  </a:solidFill>
                </a:ln>
                <a:solidFill>
                  <a:srgbClr val="FFC000">
                    <a:lumMod val="60000"/>
                    <a:lumOff val="40000"/>
                  </a:srgbClr>
                </a:solidFill>
                <a:effectLst/>
                <a:uLnTx/>
                <a:uFillTx/>
                <a:latin typeface="Calibri" panose="020F0502020204030204"/>
                <a:ea typeface="+mn-ea"/>
                <a:cs typeface="+mn-cs"/>
              </a:rPr>
              <a:t>CED 1.3</a:t>
            </a:r>
            <a:endParaRPr kumimoji="0" lang="en-US" sz="5000" b="1" i="0" u="sng" strike="noStrike" kern="1200" cap="none" spc="0" normalizeH="0" baseline="0" noProof="0" dirty="0">
              <a:ln>
                <a:solidFill>
                  <a:srgbClr val="FF0000"/>
                </a:solidFill>
              </a:ln>
              <a:solidFill>
                <a:srgbClr val="FFC000">
                  <a:lumMod val="60000"/>
                  <a:lumOff val="40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w="28575">
                  <a:solidFill>
                    <a:srgbClr val="FFC000"/>
                  </a:solidFill>
                  <a:prstDash val="solid"/>
                </a:ln>
                <a:solidFill>
                  <a:srgbClr val="00B0F0"/>
                </a:solidFill>
                <a:effectLst/>
                <a:uLnTx/>
                <a:uFillTx/>
                <a:latin typeface="Arial Black" panose="020B0A04020102020204" pitchFamily="34" charset="0"/>
                <a:ea typeface="+mn-ea"/>
                <a:cs typeface="+mn-cs"/>
              </a:rPr>
              <a:t>Production Possibilities </a:t>
            </a:r>
            <a:endParaRPr kumimoji="0" lang="en-US" sz="6000" b="1" i="0" u="none" strike="noStrike" kern="1200" cap="none" spc="0" normalizeH="0" baseline="0" noProof="0" dirty="0">
              <a:ln w="28575">
                <a:solidFill>
                  <a:srgbClr val="FFC000"/>
                </a:solidFill>
                <a:prstDash val="solid"/>
              </a:ln>
              <a:solidFill>
                <a:srgbClr val="00B0F0"/>
              </a:solidFill>
              <a:effectLst/>
              <a:uLnTx/>
              <a:uFillTx/>
              <a:latin typeface="Arial Black" panose="020B0A04020102020204" pitchFamily="34" charset="0"/>
              <a:ea typeface="+mn-ea"/>
              <a:cs typeface="+mn-cs"/>
            </a:endParaRPr>
          </a:p>
        </p:txBody>
      </p:sp>
      <p:sp>
        <p:nvSpPr>
          <p:cNvPr id="2" name="Isosceles Triangle 1">
            <a:extLst>
              <a:ext uri="{FF2B5EF4-FFF2-40B4-BE49-F238E27FC236}">
                <a16:creationId xmlns:a16="http://schemas.microsoft.com/office/drawing/2014/main" id="{D3F885B0-29FE-7477-7BA4-4D699823D8E4}"/>
              </a:ext>
            </a:extLst>
          </p:cNvPr>
          <p:cNvSpPr/>
          <p:nvPr/>
        </p:nvSpPr>
        <p:spPr>
          <a:xfrm>
            <a:off x="8927262" y="3444816"/>
            <a:ext cx="3267614" cy="3415880"/>
          </a:xfrm>
          <a:custGeom>
            <a:avLst/>
            <a:gdLst>
              <a:gd name="connsiteX0" fmla="*/ 0 w 2053087"/>
              <a:gd name="connsiteY0" fmla="*/ 1742536 h 1742536"/>
              <a:gd name="connsiteX1" fmla="*/ 1026544 w 2053087"/>
              <a:gd name="connsiteY1" fmla="*/ 0 h 1742536"/>
              <a:gd name="connsiteX2" fmla="*/ 2053087 w 2053087"/>
              <a:gd name="connsiteY2" fmla="*/ 1742536 h 1742536"/>
              <a:gd name="connsiteX3" fmla="*/ 0 w 2053087"/>
              <a:gd name="connsiteY3" fmla="*/ 1742536 h 1742536"/>
              <a:gd name="connsiteX0" fmla="*/ 0 w 3065254"/>
              <a:gd name="connsiteY0" fmla="*/ 1742536 h 2996241"/>
              <a:gd name="connsiteX1" fmla="*/ 1026544 w 3065254"/>
              <a:gd name="connsiteY1" fmla="*/ 0 h 2996241"/>
              <a:gd name="connsiteX2" fmla="*/ 3065254 w 3065254"/>
              <a:gd name="connsiteY2" fmla="*/ 2996241 h 2996241"/>
              <a:gd name="connsiteX3" fmla="*/ 0 w 3065254"/>
              <a:gd name="connsiteY3" fmla="*/ 1742536 h 2996241"/>
              <a:gd name="connsiteX0" fmla="*/ 0 w 3073879"/>
              <a:gd name="connsiteY0" fmla="*/ 2133600 h 3387305"/>
              <a:gd name="connsiteX1" fmla="*/ 3073879 w 3073879"/>
              <a:gd name="connsiteY1" fmla="*/ 0 h 3387305"/>
              <a:gd name="connsiteX2" fmla="*/ 3065254 w 3073879"/>
              <a:gd name="connsiteY2" fmla="*/ 3387305 h 3387305"/>
              <a:gd name="connsiteX3" fmla="*/ 0 w 3073879"/>
              <a:gd name="connsiteY3" fmla="*/ 2133600 h 3387305"/>
              <a:gd name="connsiteX0" fmla="*/ 0 w 3286664"/>
              <a:gd name="connsiteY0" fmla="*/ 3421812 h 3421812"/>
              <a:gd name="connsiteX1" fmla="*/ 3286664 w 3286664"/>
              <a:gd name="connsiteY1" fmla="*/ 0 h 3421812"/>
              <a:gd name="connsiteX2" fmla="*/ 3278039 w 3286664"/>
              <a:gd name="connsiteY2" fmla="*/ 3387305 h 3421812"/>
              <a:gd name="connsiteX3" fmla="*/ 0 w 3286664"/>
              <a:gd name="connsiteY3" fmla="*/ 3421812 h 3421812"/>
              <a:gd name="connsiteX0" fmla="*/ 0 w 3286664"/>
              <a:gd name="connsiteY0" fmla="*/ 3421812 h 3421812"/>
              <a:gd name="connsiteX1" fmla="*/ 3286664 w 3286664"/>
              <a:gd name="connsiteY1" fmla="*/ 0 h 3421812"/>
              <a:gd name="connsiteX2" fmla="*/ 3278039 w 3286664"/>
              <a:gd name="connsiteY2" fmla="*/ 3415880 h 3421812"/>
              <a:gd name="connsiteX3" fmla="*/ 0 w 3286664"/>
              <a:gd name="connsiteY3" fmla="*/ 3421812 h 3421812"/>
              <a:gd name="connsiteX0" fmla="*/ 0 w 3267614"/>
              <a:gd name="connsiteY0" fmla="*/ 3412287 h 3415880"/>
              <a:gd name="connsiteX1" fmla="*/ 3267614 w 3267614"/>
              <a:gd name="connsiteY1" fmla="*/ 0 h 3415880"/>
              <a:gd name="connsiteX2" fmla="*/ 3258989 w 3267614"/>
              <a:gd name="connsiteY2" fmla="*/ 3415880 h 3415880"/>
              <a:gd name="connsiteX3" fmla="*/ 0 w 3267614"/>
              <a:gd name="connsiteY3" fmla="*/ 3412287 h 3415880"/>
            </a:gdLst>
            <a:ahLst/>
            <a:cxnLst>
              <a:cxn ang="0">
                <a:pos x="connsiteX0" y="connsiteY0"/>
              </a:cxn>
              <a:cxn ang="0">
                <a:pos x="connsiteX1" y="connsiteY1"/>
              </a:cxn>
              <a:cxn ang="0">
                <a:pos x="connsiteX2" y="connsiteY2"/>
              </a:cxn>
              <a:cxn ang="0">
                <a:pos x="connsiteX3" y="connsiteY3"/>
              </a:cxn>
            </a:cxnLst>
            <a:rect l="l" t="t" r="r" b="b"/>
            <a:pathLst>
              <a:path w="3267614" h="3415880">
                <a:moveTo>
                  <a:pt x="0" y="3412287"/>
                </a:moveTo>
                <a:lnTo>
                  <a:pt x="3267614" y="0"/>
                </a:lnTo>
                <a:lnTo>
                  <a:pt x="3258989" y="3415880"/>
                </a:lnTo>
                <a:lnTo>
                  <a:pt x="0" y="3412287"/>
                </a:lnTo>
                <a:close/>
              </a:path>
            </a:pathLst>
          </a:cu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B458731-7775-28F8-3B97-DFBA686036BC}"/>
              </a:ext>
            </a:extLst>
          </p:cNvPr>
          <p:cNvSpPr txBox="1"/>
          <p:nvPr/>
        </p:nvSpPr>
        <p:spPr>
          <a:xfrm rot="18861901">
            <a:off x="8643708" y="5080772"/>
            <a:ext cx="4651835"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panose="020F0502020204030204"/>
                <a:ea typeface="+mn-ea"/>
                <a:cs typeface="+mn-cs"/>
              </a:rPr>
              <a:t>Basic Economic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panose="020F0502020204030204"/>
                <a:ea typeface="+mn-ea"/>
                <a:cs typeface="+mn-cs"/>
              </a:rPr>
              <a:t>Concepts</a:t>
            </a:r>
          </a:p>
        </p:txBody>
      </p:sp>
      <p:pic>
        <p:nvPicPr>
          <p:cNvPr id="3" name="Picture 2" descr="A calculator on a piece of paper&#10;&#10;AI-generated content may be incorrect.">
            <a:extLst>
              <a:ext uri="{FF2B5EF4-FFF2-40B4-BE49-F238E27FC236}">
                <a16:creationId xmlns:a16="http://schemas.microsoft.com/office/drawing/2014/main" id="{EA748078-098E-CC19-B851-10C57D12A6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404484">
            <a:off x="39999" y="4904786"/>
            <a:ext cx="1820240" cy="1820240"/>
          </a:xfrm>
          <a:prstGeom prst="rect">
            <a:avLst/>
          </a:prstGeom>
        </p:spPr>
      </p:pic>
      <p:pic>
        <p:nvPicPr>
          <p:cNvPr id="6" name="Picture 5" descr="A cartoon of a child playing video games&#10;&#10;AI-generated content may be incorrect.">
            <a:extLst>
              <a:ext uri="{FF2B5EF4-FFF2-40B4-BE49-F238E27FC236}">
                <a16:creationId xmlns:a16="http://schemas.microsoft.com/office/drawing/2014/main" id="{988DF7DC-B340-778F-50AD-3D778FC75E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06954">
            <a:off x="4476040" y="4759593"/>
            <a:ext cx="2211508" cy="2211508"/>
          </a:xfrm>
          <a:prstGeom prst="rect">
            <a:avLst/>
          </a:prstGeom>
        </p:spPr>
      </p:pic>
      <p:pic>
        <p:nvPicPr>
          <p:cNvPr id="7" name="Picture 6">
            <a:extLst>
              <a:ext uri="{FF2B5EF4-FFF2-40B4-BE49-F238E27FC236}">
                <a16:creationId xmlns:a16="http://schemas.microsoft.com/office/drawing/2014/main" id="{F12055A1-830B-F913-ACAD-F6C487A21D93}"/>
              </a:ext>
            </a:extLst>
          </p:cNvPr>
          <p:cNvPicPr>
            <a:picLocks noChangeAspect="1"/>
          </p:cNvPicPr>
          <p:nvPr/>
        </p:nvPicPr>
        <p:blipFill>
          <a:blip r:embed="rId6"/>
          <a:stretch>
            <a:fillRect/>
          </a:stretch>
        </p:blipFill>
        <p:spPr>
          <a:xfrm rot="1246740">
            <a:off x="1755985" y="4712682"/>
            <a:ext cx="2661223" cy="2305331"/>
          </a:xfrm>
          <a:prstGeom prst="rect">
            <a:avLst/>
          </a:prstGeom>
        </p:spPr>
      </p:pic>
      <p:pic>
        <p:nvPicPr>
          <p:cNvPr id="9" name="Picture 8">
            <a:extLst>
              <a:ext uri="{FF2B5EF4-FFF2-40B4-BE49-F238E27FC236}">
                <a16:creationId xmlns:a16="http://schemas.microsoft.com/office/drawing/2014/main" id="{1BD2E171-105A-D6C7-4D68-D2ADF973F2C1}"/>
              </a:ext>
            </a:extLst>
          </p:cNvPr>
          <p:cNvPicPr>
            <a:picLocks noChangeAspect="1"/>
          </p:cNvPicPr>
          <p:nvPr/>
        </p:nvPicPr>
        <p:blipFill>
          <a:blip r:embed="rId7"/>
          <a:stretch>
            <a:fillRect/>
          </a:stretch>
        </p:blipFill>
        <p:spPr>
          <a:xfrm>
            <a:off x="9710713" y="0"/>
            <a:ext cx="2481287" cy="536494"/>
          </a:xfrm>
          <a:prstGeom prst="rect">
            <a:avLst/>
          </a:prstGeom>
        </p:spPr>
      </p:pic>
    </p:spTree>
    <p:extLst>
      <p:ext uri="{BB962C8B-B14F-4D97-AF65-F5344CB8AC3E}">
        <p14:creationId xmlns:p14="http://schemas.microsoft.com/office/powerpoint/2010/main" val="1171358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65A125-5896-44E4-9C76-41095A149D1F}"/>
              </a:ext>
            </a:extLst>
          </p:cNvPr>
          <p:cNvSpPr/>
          <p:nvPr/>
        </p:nvSpPr>
        <p:spPr>
          <a:xfrm>
            <a:off x="750718" y="1998273"/>
            <a:ext cx="5505165" cy="412659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90B51C7D-7556-4C96-A5D0-6D8A438F2FA1}"/>
              </a:ext>
            </a:extLst>
          </p:cNvPr>
          <p:cNvPicPr>
            <a:picLocks noChangeAspect="1"/>
          </p:cNvPicPr>
          <p:nvPr/>
        </p:nvPicPr>
        <p:blipFill>
          <a:blip r:embed="rId3"/>
          <a:stretch>
            <a:fillRect/>
          </a:stretch>
        </p:blipFill>
        <p:spPr>
          <a:xfrm>
            <a:off x="750718" y="1998273"/>
            <a:ext cx="5505165" cy="4206605"/>
          </a:xfrm>
          <a:prstGeom prst="rect">
            <a:avLst/>
          </a:prstGeom>
        </p:spPr>
      </p:pic>
      <p:grpSp>
        <p:nvGrpSpPr>
          <p:cNvPr id="32" name="Group 31">
            <a:extLst>
              <a:ext uri="{FF2B5EF4-FFF2-40B4-BE49-F238E27FC236}">
                <a16:creationId xmlns:a16="http://schemas.microsoft.com/office/drawing/2014/main" id="{D684C332-2DC8-4A3E-8106-5F2A72AF3CEA}"/>
              </a:ext>
            </a:extLst>
          </p:cNvPr>
          <p:cNvGrpSpPr/>
          <p:nvPr/>
        </p:nvGrpSpPr>
        <p:grpSpPr>
          <a:xfrm>
            <a:off x="1302884" y="2226761"/>
            <a:ext cx="4952999" cy="3586163"/>
            <a:chOff x="3300497" y="1635918"/>
            <a:chExt cx="4952999" cy="3586163"/>
          </a:xfrm>
        </p:grpSpPr>
        <p:sp>
          <p:nvSpPr>
            <p:cNvPr id="33" name="Rectangle 32">
              <a:extLst>
                <a:ext uri="{FF2B5EF4-FFF2-40B4-BE49-F238E27FC236}">
                  <a16:creationId xmlns:a16="http://schemas.microsoft.com/office/drawing/2014/main" id="{5BA89591-C034-4FA6-A54C-DB2E0EF23EBE}"/>
                </a:ext>
              </a:extLst>
            </p:cNvPr>
            <p:cNvSpPr/>
            <p:nvPr/>
          </p:nvSpPr>
          <p:spPr>
            <a:xfrm>
              <a:off x="3343417" y="1643412"/>
              <a:ext cx="4809983" cy="3578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4" name="Chart 33">
              <a:extLst>
                <a:ext uri="{FF2B5EF4-FFF2-40B4-BE49-F238E27FC236}">
                  <a16:creationId xmlns:a16="http://schemas.microsoft.com/office/drawing/2014/main" id="{4F55666B-D609-4EDB-8CD1-2A8FB95F3E7A}"/>
                </a:ext>
              </a:extLst>
            </p:cNvPr>
            <p:cNvGraphicFramePr>
              <a:graphicFrameLocks/>
            </p:cNvGraphicFramePr>
            <p:nvPr/>
          </p:nvGraphicFramePr>
          <p:xfrm>
            <a:off x="3300497" y="1635918"/>
            <a:ext cx="4952999" cy="3586163"/>
          </p:xfrm>
          <a:graphic>
            <a:graphicData uri="http://schemas.openxmlformats.org/drawingml/2006/chart">
              <c:chart xmlns:c="http://schemas.openxmlformats.org/drawingml/2006/chart" xmlns:r="http://schemas.openxmlformats.org/officeDocument/2006/relationships" r:id="rId4"/>
            </a:graphicData>
          </a:graphic>
        </p:graphicFrame>
      </p:grpSp>
      <p:sp>
        <p:nvSpPr>
          <p:cNvPr id="13" name="TextBox 12">
            <a:extLst>
              <a:ext uri="{FF2B5EF4-FFF2-40B4-BE49-F238E27FC236}">
                <a16:creationId xmlns:a16="http://schemas.microsoft.com/office/drawing/2014/main" id="{110355F8-FFF0-422B-B0EC-F96EA67ED81D}"/>
              </a:ext>
            </a:extLst>
          </p:cNvPr>
          <p:cNvSpPr txBox="1"/>
          <p:nvPr/>
        </p:nvSpPr>
        <p:spPr>
          <a:xfrm>
            <a:off x="750718" y="1021712"/>
            <a:ext cx="5505166" cy="938719"/>
          </a:xfrm>
          <a:prstGeom prst="rect">
            <a:avLst/>
          </a:prstGeom>
          <a:noFill/>
        </p:spPr>
        <p:txBody>
          <a:bodyPr wrap="square">
            <a:spAutoFit/>
          </a:bodyPr>
          <a:lstStyle/>
          <a:p>
            <a:pPr algn="ctr"/>
            <a:r>
              <a:rPr kumimoji="0" lang="en-US" sz="5500" b="1" i="0" u="none" strike="noStrike" kern="1200" cap="none" spc="0" normalizeH="0" baseline="0" noProof="0" dirty="0">
                <a:ln w="15875">
                  <a:solidFill>
                    <a:schemeClr val="bg1"/>
                  </a:solidFill>
                </a:ln>
                <a:effectLst/>
                <a:uLnTx/>
                <a:uFillTx/>
                <a:latin typeface="Calibri" panose="020F0502020204030204"/>
              </a:rPr>
              <a:t>On the Graph</a:t>
            </a:r>
            <a:endParaRPr lang="en-US" dirty="0">
              <a:ln w="15875">
                <a:solidFill>
                  <a:schemeClr val="bg1"/>
                </a:solidFill>
              </a:ln>
            </a:endParaRPr>
          </a:p>
        </p:txBody>
      </p:sp>
      <p:sp>
        <p:nvSpPr>
          <p:cNvPr id="16" name="TextBox 15">
            <a:extLst>
              <a:ext uri="{FF2B5EF4-FFF2-40B4-BE49-F238E27FC236}">
                <a16:creationId xmlns:a16="http://schemas.microsoft.com/office/drawing/2014/main" id="{01B40C8F-3022-45CE-99C4-220163736C39}"/>
              </a:ext>
            </a:extLst>
          </p:cNvPr>
          <p:cNvSpPr txBox="1"/>
          <p:nvPr/>
        </p:nvSpPr>
        <p:spPr>
          <a:xfrm>
            <a:off x="3073809" y="3059668"/>
            <a:ext cx="429491" cy="369332"/>
          </a:xfrm>
          <a:prstGeom prst="rect">
            <a:avLst/>
          </a:prstGeom>
          <a:noFill/>
        </p:spPr>
        <p:txBody>
          <a:bodyPr wrap="square">
            <a:spAutoFit/>
          </a:bodyPr>
          <a:lstStyle/>
          <a:p>
            <a:r>
              <a:rPr lang="en-US" b="1" dirty="0">
                <a:ln>
                  <a:solidFill>
                    <a:prstClr val="black"/>
                  </a:solidFill>
                </a:ln>
                <a:latin typeface="Calibri" panose="020F0502020204030204"/>
              </a:rPr>
              <a:t>A</a:t>
            </a:r>
            <a:endParaRPr lang="en-US" dirty="0"/>
          </a:p>
        </p:txBody>
      </p:sp>
      <p:sp>
        <p:nvSpPr>
          <p:cNvPr id="17" name="TextBox 16">
            <a:extLst>
              <a:ext uri="{FF2B5EF4-FFF2-40B4-BE49-F238E27FC236}">
                <a16:creationId xmlns:a16="http://schemas.microsoft.com/office/drawing/2014/main" id="{59148358-2A1F-4DBC-828E-C110D11BEA25}"/>
              </a:ext>
            </a:extLst>
          </p:cNvPr>
          <p:cNvSpPr txBox="1"/>
          <p:nvPr/>
        </p:nvSpPr>
        <p:spPr>
          <a:xfrm>
            <a:off x="4154463" y="3732243"/>
            <a:ext cx="429491" cy="369332"/>
          </a:xfrm>
          <a:prstGeom prst="rect">
            <a:avLst/>
          </a:prstGeom>
          <a:noFill/>
        </p:spPr>
        <p:txBody>
          <a:bodyPr wrap="square">
            <a:spAutoFit/>
          </a:bodyPr>
          <a:lstStyle/>
          <a:p>
            <a:r>
              <a:rPr lang="en-US" b="1" dirty="0">
                <a:ln>
                  <a:solidFill>
                    <a:prstClr val="black"/>
                  </a:solidFill>
                </a:ln>
                <a:latin typeface="Calibri" panose="020F0502020204030204"/>
              </a:rPr>
              <a:t>B</a:t>
            </a:r>
            <a:endParaRPr lang="en-US" dirty="0"/>
          </a:p>
        </p:txBody>
      </p:sp>
      <p:sp>
        <p:nvSpPr>
          <p:cNvPr id="21" name="Rectangle 20">
            <a:extLst>
              <a:ext uri="{FF2B5EF4-FFF2-40B4-BE49-F238E27FC236}">
                <a16:creationId xmlns:a16="http://schemas.microsoft.com/office/drawing/2014/main" id="{C0DFC734-68B0-4986-9E10-9A6215D2F5CC}"/>
              </a:ext>
            </a:extLst>
          </p:cNvPr>
          <p:cNvSpPr/>
          <p:nvPr/>
        </p:nvSpPr>
        <p:spPr>
          <a:xfrm>
            <a:off x="6255883" y="1960431"/>
            <a:ext cx="5936117" cy="278537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w="15875">
                  <a:solidFill>
                    <a:schemeClr val="tx1"/>
                  </a:solidFill>
                </a:ln>
                <a:solidFill>
                  <a:srgbClr val="00B050"/>
                </a:solidFill>
                <a:effectLst/>
                <a:uLnTx/>
                <a:uFillTx/>
                <a:latin typeface="Calibri" panose="020F0502020204030204"/>
              </a:rPr>
              <a:t>Benefit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dirty="0">
                <a:ln w="15875">
                  <a:solidFill>
                    <a:schemeClr val="tx1"/>
                  </a:solidFill>
                </a:ln>
                <a:solidFill>
                  <a:srgbClr val="00B050"/>
                </a:solidFill>
                <a:latin typeface="Calibri" panose="020F0502020204030204"/>
              </a:rPr>
              <a:t>35 - 20 = 15 Fortnite Matches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00" b="1" i="0" u="none" strike="noStrike" kern="1200" cap="none" spc="0" normalizeH="0" baseline="0" noProof="0" dirty="0">
              <a:ln w="15875">
                <a:solidFill>
                  <a:schemeClr val="tx1"/>
                </a:solidFill>
              </a:ln>
              <a:solidFill>
                <a:srgbClr val="00B050"/>
              </a:solidFill>
              <a:effectLst/>
              <a:uLnTx/>
              <a:uFillTx/>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dirty="0">
                <a:ln w="15875">
                  <a:solidFill>
                    <a:schemeClr val="tx1"/>
                  </a:solidFill>
                </a:ln>
                <a:solidFill>
                  <a:srgbClr val="FF0000"/>
                </a:solidFill>
                <a:latin typeface="Calibri" panose="020F0502020204030204"/>
              </a:rPr>
              <a:t>Opportunity </a:t>
            </a:r>
            <a:r>
              <a:rPr lang="en-US" sz="3500" b="1" noProof="0" dirty="0">
                <a:ln w="15875">
                  <a:solidFill>
                    <a:schemeClr val="tx1"/>
                  </a:solidFill>
                </a:ln>
                <a:solidFill>
                  <a:srgbClr val="FF0000"/>
                </a:solidFill>
                <a:latin typeface="Calibri" panose="020F0502020204030204"/>
              </a:rPr>
              <a:t>Cost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dirty="0">
                <a:ln w="15875">
                  <a:solidFill>
                    <a:schemeClr val="tx1"/>
                  </a:solidFill>
                </a:ln>
                <a:solidFill>
                  <a:srgbClr val="FF0000"/>
                </a:solidFill>
                <a:effectLst/>
                <a:uLnTx/>
                <a:uFillTx/>
                <a:latin typeface="Calibri" panose="020F0502020204030204"/>
              </a:rPr>
              <a:t>60-40 = 20 Math Problems</a:t>
            </a:r>
            <a:endParaRPr kumimoji="0" lang="en-US" sz="3500" b="1" i="0" u="none" strike="noStrike" kern="1200" cap="none" spc="0" normalizeH="0" baseline="0" noProof="0" dirty="0">
              <a:ln w="15875">
                <a:solidFill>
                  <a:schemeClr val="tx1"/>
                </a:solidFill>
              </a:ln>
              <a:solidFill>
                <a:srgbClr val="FF0000"/>
              </a:solidFill>
              <a:effectLst/>
              <a:uLnTx/>
              <a:uFillTx/>
              <a:latin typeface="Calibri" panose="020F0502020204030204"/>
            </a:endParaRPr>
          </a:p>
        </p:txBody>
      </p:sp>
      <p:cxnSp>
        <p:nvCxnSpPr>
          <p:cNvPr id="22" name="Straight Arrow Connector 21">
            <a:extLst>
              <a:ext uri="{FF2B5EF4-FFF2-40B4-BE49-F238E27FC236}">
                <a16:creationId xmlns:a16="http://schemas.microsoft.com/office/drawing/2014/main" id="{3E784E2F-41E0-4BC3-8BF7-C9EF2EEC970F}"/>
              </a:ext>
            </a:extLst>
          </p:cNvPr>
          <p:cNvCxnSpPr>
            <a:cxnSpLocks/>
          </p:cNvCxnSpPr>
          <p:nvPr/>
        </p:nvCxnSpPr>
        <p:spPr>
          <a:xfrm flipH="1" flipV="1">
            <a:off x="3336131" y="3311827"/>
            <a:ext cx="894532" cy="544852"/>
          </a:xfrm>
          <a:prstGeom prst="straightConnector1">
            <a:avLst/>
          </a:prstGeom>
          <a:ln w="57150">
            <a:solidFill>
              <a:srgbClr val="FFC00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F410D747-DAC7-F1A6-D97C-5F5B92FBD740}"/>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Opportunity Costs</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pic>
        <p:nvPicPr>
          <p:cNvPr id="4" name="Picture 3" descr="A calculator on a piece of paper&#10;&#10;AI-generated content may be incorrect.">
            <a:extLst>
              <a:ext uri="{FF2B5EF4-FFF2-40B4-BE49-F238E27FC236}">
                <a16:creationId xmlns:a16="http://schemas.microsoft.com/office/drawing/2014/main" id="{625CA2D1-6844-412D-FCEE-780E3F428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3999" y="1867747"/>
            <a:ext cx="982237" cy="982237"/>
          </a:xfrm>
          <a:prstGeom prst="rect">
            <a:avLst/>
          </a:prstGeom>
        </p:spPr>
      </p:pic>
      <p:pic>
        <p:nvPicPr>
          <p:cNvPr id="5" name="Picture 4" descr="A cartoon of a child playing video games&#10;&#10;AI-generated content may be incorrect.">
            <a:extLst>
              <a:ext uri="{FF2B5EF4-FFF2-40B4-BE49-F238E27FC236}">
                <a16:creationId xmlns:a16="http://schemas.microsoft.com/office/drawing/2014/main" id="{92678D5C-6A75-6514-92FC-9AE4B6D30B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00122" y="5836288"/>
            <a:ext cx="982237" cy="982237"/>
          </a:xfrm>
          <a:prstGeom prst="rect">
            <a:avLst/>
          </a:prstGeom>
        </p:spPr>
      </p:pic>
      <p:cxnSp>
        <p:nvCxnSpPr>
          <p:cNvPr id="7" name="Straight Connector 6">
            <a:extLst>
              <a:ext uri="{FF2B5EF4-FFF2-40B4-BE49-F238E27FC236}">
                <a16:creationId xmlns:a16="http://schemas.microsoft.com/office/drawing/2014/main" id="{24203CF9-D146-63AB-EFA4-BA5CA239A964}"/>
              </a:ext>
            </a:extLst>
          </p:cNvPr>
          <p:cNvCxnSpPr>
            <a:cxnSpLocks/>
            <a:endCxn id="18" idx="1"/>
          </p:cNvCxnSpPr>
          <p:nvPr/>
        </p:nvCxnSpPr>
        <p:spPr>
          <a:xfrm flipH="1">
            <a:off x="1743769" y="3429000"/>
            <a:ext cx="1399481" cy="1"/>
          </a:xfrm>
          <a:prstGeom prst="line">
            <a:avLst/>
          </a:prstGeom>
          <a:ln w="3810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EA02DBB-72CC-0CFC-1C8F-B2349D95D24E}"/>
              </a:ext>
            </a:extLst>
          </p:cNvPr>
          <p:cNvCxnSpPr>
            <a:cxnSpLocks/>
          </p:cNvCxnSpPr>
          <p:nvPr/>
        </p:nvCxnSpPr>
        <p:spPr>
          <a:xfrm>
            <a:off x="3143250" y="3429000"/>
            <a:ext cx="0" cy="2009775"/>
          </a:xfrm>
          <a:prstGeom prst="line">
            <a:avLst/>
          </a:prstGeom>
          <a:ln w="3810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664B66E-E353-0AE2-CF92-798D19F05962}"/>
              </a:ext>
            </a:extLst>
          </p:cNvPr>
          <p:cNvCxnSpPr>
            <a:cxnSpLocks/>
          </p:cNvCxnSpPr>
          <p:nvPr/>
        </p:nvCxnSpPr>
        <p:spPr>
          <a:xfrm flipH="1">
            <a:off x="1719263" y="4101574"/>
            <a:ext cx="2511400" cy="0"/>
          </a:xfrm>
          <a:prstGeom prst="line">
            <a:avLst/>
          </a:prstGeom>
          <a:ln w="3810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9C87473-053C-09C1-3D6A-CCE7C7104895}"/>
              </a:ext>
            </a:extLst>
          </p:cNvPr>
          <p:cNvCxnSpPr>
            <a:cxnSpLocks/>
          </p:cNvCxnSpPr>
          <p:nvPr/>
        </p:nvCxnSpPr>
        <p:spPr>
          <a:xfrm flipH="1">
            <a:off x="4217182" y="4101574"/>
            <a:ext cx="13481" cy="1337201"/>
          </a:xfrm>
          <a:prstGeom prst="line">
            <a:avLst/>
          </a:prstGeom>
          <a:ln w="38100">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18" name="Arrow: Right 17">
            <a:extLst>
              <a:ext uri="{FF2B5EF4-FFF2-40B4-BE49-F238E27FC236}">
                <a16:creationId xmlns:a16="http://schemas.microsoft.com/office/drawing/2014/main" id="{8DB3BB25-3397-435A-89FD-668F61FEF317}"/>
              </a:ext>
            </a:extLst>
          </p:cNvPr>
          <p:cNvSpPr/>
          <p:nvPr/>
        </p:nvSpPr>
        <p:spPr>
          <a:xfrm rot="5400000">
            <a:off x="1407480" y="3532270"/>
            <a:ext cx="672577" cy="466038"/>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2D63D20B-7C12-4CB6-96D6-BB83061A9517}"/>
              </a:ext>
            </a:extLst>
          </p:cNvPr>
          <p:cNvSpPr/>
          <p:nvPr/>
        </p:nvSpPr>
        <p:spPr>
          <a:xfrm>
            <a:off x="3143250" y="5153872"/>
            <a:ext cx="1073929" cy="466038"/>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6205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par>
                                <p:cTn id="22" presetID="10" presetClass="entr" presetSubtype="0" fill="hold"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par>
                                <p:cTn id="25" presetID="10" presetClass="entr" presetSubtype="0"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childTnLst>
                                </p:cTn>
                              </p:par>
                              <p:par>
                                <p:cTn id="28" presetID="10"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par>
                                <p:cTn id="31" presetID="10"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par>
                          <p:cTn id="38" fill="hold">
                            <p:stCondLst>
                              <p:cond delay="1000"/>
                            </p:stCondLst>
                            <p:childTnLst>
                              <p:par>
                                <p:cTn id="39" presetID="10" presetClass="entr" presetSubtype="0" fill="hold" grpId="0"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par>
                                <p:cTn id="42" presetID="10" presetClass="entr" presetSubtype="0" fill="hold"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par>
                                <p:cTn id="45" presetID="10" presetClass="entr" presetSubtype="0" fill="hold"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childTnLst>
                                </p:cTn>
                              </p:par>
                              <p:par>
                                <p:cTn id="58" presetID="10" presetClass="entr" presetSubtype="0" fill="hold" nodeType="withEffect">
                                  <p:stCondLst>
                                    <p:cond delay="0"/>
                                  </p:stCondLst>
                                  <p:childTnLst>
                                    <p:set>
                                      <p:cBhvr>
                                        <p:cTn id="59" dur="1" fill="hold">
                                          <p:stCondLst>
                                            <p:cond delay="0"/>
                                          </p:stCondLst>
                                        </p:cTn>
                                        <p:tgtEl>
                                          <p:spTgt spid="21">
                                            <p:txEl>
                                              <p:pRg st="1" end="1"/>
                                            </p:txEl>
                                          </p:spTgt>
                                        </p:tgtEl>
                                        <p:attrNameLst>
                                          <p:attrName>style.visibility</p:attrName>
                                        </p:attrNameLst>
                                      </p:cBhvr>
                                      <p:to>
                                        <p:strVal val="visible"/>
                                      </p:to>
                                    </p:set>
                                    <p:animEffect transition="in" filter="fade">
                                      <p:cBhvr>
                                        <p:cTn id="60" dur="500"/>
                                        <p:tgtEl>
                                          <p:spTgt spid="21">
                                            <p:txEl>
                                              <p:pRg st="1" end="1"/>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fade">
                                      <p:cBhvr>
                                        <p:cTn id="65" dur="500"/>
                                        <p:tgtEl>
                                          <p:spTgt spid="18"/>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21">
                                            <p:txEl>
                                              <p:pRg st="3" end="3"/>
                                            </p:txEl>
                                          </p:spTgt>
                                        </p:tgtEl>
                                        <p:attrNameLst>
                                          <p:attrName>style.visibility</p:attrName>
                                        </p:attrNameLst>
                                      </p:cBhvr>
                                      <p:to>
                                        <p:strVal val="visible"/>
                                      </p:to>
                                    </p:set>
                                    <p:animEffect transition="in" filter="fade">
                                      <p:cBhvr>
                                        <p:cTn id="70" dur="500"/>
                                        <p:tgtEl>
                                          <p:spTgt spid="21">
                                            <p:txEl>
                                              <p:pRg st="3" end="3"/>
                                            </p:tx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21">
                                            <p:txEl>
                                              <p:pRg st="4" end="4"/>
                                            </p:txEl>
                                          </p:spTgt>
                                        </p:tgtEl>
                                        <p:attrNameLst>
                                          <p:attrName>style.visibility</p:attrName>
                                        </p:attrNameLst>
                                      </p:cBhvr>
                                      <p:to>
                                        <p:strVal val="visible"/>
                                      </p:to>
                                    </p:set>
                                    <p:animEffect transition="in" filter="fade">
                                      <p:cBhvr>
                                        <p:cTn id="73" dur="500"/>
                                        <p:tgtEl>
                                          <p:spTgt spid="2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p:bldP spid="16" grpId="0"/>
      <p:bldP spid="17" grpId="0"/>
      <p:bldP spid="18" grpId="0" animBg="1"/>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65A125-5896-44E4-9C76-41095A149D1F}"/>
              </a:ext>
            </a:extLst>
          </p:cNvPr>
          <p:cNvSpPr/>
          <p:nvPr/>
        </p:nvSpPr>
        <p:spPr>
          <a:xfrm>
            <a:off x="3343417" y="1945135"/>
            <a:ext cx="5505165" cy="412659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90B51C7D-7556-4C96-A5D0-6D8A438F2FA1}"/>
              </a:ext>
            </a:extLst>
          </p:cNvPr>
          <p:cNvPicPr>
            <a:picLocks noChangeAspect="1"/>
          </p:cNvPicPr>
          <p:nvPr/>
        </p:nvPicPr>
        <p:blipFill>
          <a:blip r:embed="rId3"/>
          <a:stretch>
            <a:fillRect/>
          </a:stretch>
        </p:blipFill>
        <p:spPr>
          <a:xfrm>
            <a:off x="3343417" y="1945135"/>
            <a:ext cx="5505165" cy="4206605"/>
          </a:xfrm>
          <a:prstGeom prst="rect">
            <a:avLst/>
          </a:prstGeom>
        </p:spPr>
      </p:pic>
      <p:grpSp>
        <p:nvGrpSpPr>
          <p:cNvPr id="32" name="Group 31">
            <a:extLst>
              <a:ext uri="{FF2B5EF4-FFF2-40B4-BE49-F238E27FC236}">
                <a16:creationId xmlns:a16="http://schemas.microsoft.com/office/drawing/2014/main" id="{D684C332-2DC8-4A3E-8106-5F2A72AF3CEA}"/>
              </a:ext>
            </a:extLst>
          </p:cNvPr>
          <p:cNvGrpSpPr/>
          <p:nvPr/>
        </p:nvGrpSpPr>
        <p:grpSpPr>
          <a:xfrm>
            <a:off x="3895583" y="2173623"/>
            <a:ext cx="4952999" cy="3586163"/>
            <a:chOff x="3300497" y="1635918"/>
            <a:chExt cx="4952999" cy="3586163"/>
          </a:xfrm>
        </p:grpSpPr>
        <p:sp>
          <p:nvSpPr>
            <p:cNvPr id="33" name="Rectangle 32">
              <a:extLst>
                <a:ext uri="{FF2B5EF4-FFF2-40B4-BE49-F238E27FC236}">
                  <a16:creationId xmlns:a16="http://schemas.microsoft.com/office/drawing/2014/main" id="{5BA89591-C034-4FA6-A54C-DB2E0EF23EBE}"/>
                </a:ext>
              </a:extLst>
            </p:cNvPr>
            <p:cNvSpPr/>
            <p:nvPr/>
          </p:nvSpPr>
          <p:spPr>
            <a:xfrm>
              <a:off x="3343417" y="1643412"/>
              <a:ext cx="4809983" cy="3578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4" name="Chart 33">
              <a:extLst>
                <a:ext uri="{FF2B5EF4-FFF2-40B4-BE49-F238E27FC236}">
                  <a16:creationId xmlns:a16="http://schemas.microsoft.com/office/drawing/2014/main" id="{4F55666B-D609-4EDB-8CD1-2A8FB95F3E7A}"/>
                </a:ext>
              </a:extLst>
            </p:cNvPr>
            <p:cNvGraphicFramePr>
              <a:graphicFrameLocks/>
            </p:cNvGraphicFramePr>
            <p:nvPr/>
          </p:nvGraphicFramePr>
          <p:xfrm>
            <a:off x="3300497" y="1635918"/>
            <a:ext cx="4952999" cy="3586163"/>
          </p:xfrm>
          <a:graphic>
            <a:graphicData uri="http://schemas.openxmlformats.org/drawingml/2006/chart">
              <c:chart xmlns:c="http://schemas.openxmlformats.org/drawingml/2006/chart" xmlns:r="http://schemas.openxmlformats.org/officeDocument/2006/relationships" r:id="rId4"/>
            </a:graphicData>
          </a:graphic>
        </p:graphicFrame>
      </p:grpSp>
      <p:sp>
        <p:nvSpPr>
          <p:cNvPr id="13" name="TextBox 12">
            <a:extLst>
              <a:ext uri="{FF2B5EF4-FFF2-40B4-BE49-F238E27FC236}">
                <a16:creationId xmlns:a16="http://schemas.microsoft.com/office/drawing/2014/main" id="{110355F8-FFF0-422B-B0EC-F96EA67ED81D}"/>
              </a:ext>
            </a:extLst>
          </p:cNvPr>
          <p:cNvSpPr txBox="1"/>
          <p:nvPr/>
        </p:nvSpPr>
        <p:spPr>
          <a:xfrm>
            <a:off x="7038" y="1180799"/>
            <a:ext cx="12184962" cy="707886"/>
          </a:xfrm>
          <a:prstGeom prst="rect">
            <a:avLst/>
          </a:prstGeom>
          <a:noFill/>
        </p:spPr>
        <p:txBody>
          <a:bodyPr wrap="square">
            <a:spAutoFit/>
          </a:bodyPr>
          <a:lstStyle/>
          <a:p>
            <a:pPr algn="ctr"/>
            <a:r>
              <a:rPr lang="en-US" sz="4000" b="1" dirty="0">
                <a:ln w="15875">
                  <a:solidFill>
                    <a:schemeClr val="bg1"/>
                  </a:solidFill>
                </a:ln>
                <a:latin typeface="Calibri" panose="020F0502020204030204"/>
              </a:rPr>
              <a:t>Concave shape means increasing opportunity costs</a:t>
            </a:r>
            <a:endParaRPr lang="en-US" sz="4000" dirty="0">
              <a:ln w="15875">
                <a:solidFill>
                  <a:schemeClr val="bg1"/>
                </a:solidFill>
              </a:ln>
            </a:endParaRPr>
          </a:p>
        </p:txBody>
      </p:sp>
      <p:sp>
        <p:nvSpPr>
          <p:cNvPr id="15" name="Arrow: Right 14">
            <a:extLst>
              <a:ext uri="{FF2B5EF4-FFF2-40B4-BE49-F238E27FC236}">
                <a16:creationId xmlns:a16="http://schemas.microsoft.com/office/drawing/2014/main" id="{E8A60B34-4A1E-464B-A370-B1D83D6D0DB7}"/>
              </a:ext>
            </a:extLst>
          </p:cNvPr>
          <p:cNvSpPr/>
          <p:nvPr/>
        </p:nvSpPr>
        <p:spPr>
          <a:xfrm rot="16200000">
            <a:off x="4018329" y="4144973"/>
            <a:ext cx="659111" cy="466038"/>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CC476D46-F289-4A30-9F43-6B84962A8058}"/>
              </a:ext>
            </a:extLst>
          </p:cNvPr>
          <p:cNvSpPr/>
          <p:nvPr/>
        </p:nvSpPr>
        <p:spPr>
          <a:xfrm rot="16200000">
            <a:off x="4018330" y="4804084"/>
            <a:ext cx="659111" cy="466038"/>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Right 22">
            <a:extLst>
              <a:ext uri="{FF2B5EF4-FFF2-40B4-BE49-F238E27FC236}">
                <a16:creationId xmlns:a16="http://schemas.microsoft.com/office/drawing/2014/main" id="{AFBA2526-3F11-4329-A741-5FC38FF8BC64}"/>
              </a:ext>
            </a:extLst>
          </p:cNvPr>
          <p:cNvSpPr/>
          <p:nvPr/>
        </p:nvSpPr>
        <p:spPr>
          <a:xfrm rot="16200000">
            <a:off x="4018330" y="3485862"/>
            <a:ext cx="659111" cy="466038"/>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Right 23">
            <a:extLst>
              <a:ext uri="{FF2B5EF4-FFF2-40B4-BE49-F238E27FC236}">
                <a16:creationId xmlns:a16="http://schemas.microsoft.com/office/drawing/2014/main" id="{86457CF3-9587-45E7-88F9-8D8F3915DFFA}"/>
              </a:ext>
            </a:extLst>
          </p:cNvPr>
          <p:cNvSpPr/>
          <p:nvPr/>
        </p:nvSpPr>
        <p:spPr>
          <a:xfrm rot="16200000">
            <a:off x="4018331" y="2826751"/>
            <a:ext cx="659111" cy="466038"/>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Right 24">
            <a:extLst>
              <a:ext uri="{FF2B5EF4-FFF2-40B4-BE49-F238E27FC236}">
                <a16:creationId xmlns:a16="http://schemas.microsoft.com/office/drawing/2014/main" id="{3EDD5E1D-85B0-49B3-AD91-557F52A1E761}"/>
              </a:ext>
            </a:extLst>
          </p:cNvPr>
          <p:cNvSpPr/>
          <p:nvPr/>
        </p:nvSpPr>
        <p:spPr>
          <a:xfrm rot="10800000">
            <a:off x="7557461" y="5108646"/>
            <a:ext cx="323828" cy="466038"/>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rrow: Right 25">
            <a:extLst>
              <a:ext uri="{FF2B5EF4-FFF2-40B4-BE49-F238E27FC236}">
                <a16:creationId xmlns:a16="http://schemas.microsoft.com/office/drawing/2014/main" id="{4194FEA1-E67A-4C7A-94E5-EF7B4D2698FD}"/>
              </a:ext>
            </a:extLst>
          </p:cNvPr>
          <p:cNvSpPr/>
          <p:nvPr/>
        </p:nvSpPr>
        <p:spPr>
          <a:xfrm rot="10800000">
            <a:off x="6845385" y="5116142"/>
            <a:ext cx="690615" cy="466038"/>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row: Right 26">
            <a:extLst>
              <a:ext uri="{FF2B5EF4-FFF2-40B4-BE49-F238E27FC236}">
                <a16:creationId xmlns:a16="http://schemas.microsoft.com/office/drawing/2014/main" id="{2CB02FEB-219B-4313-8F1E-BFD400B5E1AE}"/>
              </a:ext>
            </a:extLst>
          </p:cNvPr>
          <p:cNvSpPr/>
          <p:nvPr/>
        </p:nvSpPr>
        <p:spPr>
          <a:xfrm rot="10800000">
            <a:off x="5771328" y="5108647"/>
            <a:ext cx="1074056" cy="466038"/>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Arrow: Right 27">
            <a:extLst>
              <a:ext uri="{FF2B5EF4-FFF2-40B4-BE49-F238E27FC236}">
                <a16:creationId xmlns:a16="http://schemas.microsoft.com/office/drawing/2014/main" id="{14BFEFB5-15CD-4441-9516-AA8356299B55}"/>
              </a:ext>
            </a:extLst>
          </p:cNvPr>
          <p:cNvSpPr/>
          <p:nvPr/>
        </p:nvSpPr>
        <p:spPr>
          <a:xfrm rot="10800000">
            <a:off x="4286333" y="5116142"/>
            <a:ext cx="1474264" cy="466038"/>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42425C4D-BCE8-6ED7-B4A5-155451D7E1A2}"/>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Opportunity Costs</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pic>
        <p:nvPicPr>
          <p:cNvPr id="4" name="Picture 3" descr="A calculator on a piece of paper&#10;&#10;AI-generated content may be incorrect.">
            <a:extLst>
              <a:ext uri="{FF2B5EF4-FFF2-40B4-BE49-F238E27FC236}">
                <a16:creationId xmlns:a16="http://schemas.microsoft.com/office/drawing/2014/main" id="{9320A2D7-BA68-9D11-7762-8475851262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40305" y="1865125"/>
            <a:ext cx="982237" cy="982237"/>
          </a:xfrm>
          <a:prstGeom prst="rect">
            <a:avLst/>
          </a:prstGeom>
        </p:spPr>
      </p:pic>
      <p:pic>
        <p:nvPicPr>
          <p:cNvPr id="5" name="Picture 4" descr="A cartoon of a child playing video games&#10;&#10;AI-generated content may be incorrect.">
            <a:extLst>
              <a:ext uri="{FF2B5EF4-FFF2-40B4-BE49-F238E27FC236}">
                <a16:creationId xmlns:a16="http://schemas.microsoft.com/office/drawing/2014/main" id="{32B00EFE-5EDD-AD0A-408B-73A1043865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82306" y="5809099"/>
            <a:ext cx="982237" cy="982237"/>
          </a:xfrm>
          <a:prstGeom prst="rect">
            <a:avLst/>
          </a:prstGeom>
        </p:spPr>
      </p:pic>
    </p:spTree>
    <p:extLst>
      <p:ext uri="{BB962C8B-B14F-4D97-AF65-F5344CB8AC3E}">
        <p14:creationId xmlns:p14="http://schemas.microsoft.com/office/powerpoint/2010/main" val="3905565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 grpId="0" animBg="1"/>
      <p:bldP spid="23" grpId="0" animBg="1"/>
      <p:bldP spid="24" grpId="0" animBg="1"/>
      <p:bldP spid="25" grpId="0" animBg="1"/>
      <p:bldP spid="26" grpId="0" animBg="1"/>
      <p:bldP spid="27" grpId="0" animBg="1"/>
      <p:bldP spid="2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65A125-5896-44E4-9C76-41095A149D1F}"/>
              </a:ext>
            </a:extLst>
          </p:cNvPr>
          <p:cNvSpPr/>
          <p:nvPr/>
        </p:nvSpPr>
        <p:spPr>
          <a:xfrm>
            <a:off x="3343416" y="1246495"/>
            <a:ext cx="5505165" cy="412659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90B51C7D-7556-4C96-A5D0-6D8A438F2FA1}"/>
              </a:ext>
            </a:extLst>
          </p:cNvPr>
          <p:cNvPicPr>
            <a:picLocks noChangeAspect="1"/>
          </p:cNvPicPr>
          <p:nvPr/>
        </p:nvPicPr>
        <p:blipFill>
          <a:blip r:embed="rId3"/>
          <a:stretch>
            <a:fillRect/>
          </a:stretch>
        </p:blipFill>
        <p:spPr>
          <a:xfrm>
            <a:off x="3343416" y="1246495"/>
            <a:ext cx="5505165" cy="4206605"/>
          </a:xfrm>
          <a:prstGeom prst="rect">
            <a:avLst/>
          </a:prstGeom>
        </p:spPr>
      </p:pic>
      <p:grpSp>
        <p:nvGrpSpPr>
          <p:cNvPr id="32" name="Group 31">
            <a:extLst>
              <a:ext uri="{FF2B5EF4-FFF2-40B4-BE49-F238E27FC236}">
                <a16:creationId xmlns:a16="http://schemas.microsoft.com/office/drawing/2014/main" id="{D684C332-2DC8-4A3E-8106-5F2A72AF3CEA}"/>
              </a:ext>
            </a:extLst>
          </p:cNvPr>
          <p:cNvGrpSpPr/>
          <p:nvPr/>
        </p:nvGrpSpPr>
        <p:grpSpPr>
          <a:xfrm>
            <a:off x="3895582" y="1474983"/>
            <a:ext cx="4952999" cy="3586163"/>
            <a:chOff x="3300497" y="1635918"/>
            <a:chExt cx="4952999" cy="3586163"/>
          </a:xfrm>
        </p:grpSpPr>
        <p:sp>
          <p:nvSpPr>
            <p:cNvPr id="33" name="Rectangle 32">
              <a:extLst>
                <a:ext uri="{FF2B5EF4-FFF2-40B4-BE49-F238E27FC236}">
                  <a16:creationId xmlns:a16="http://schemas.microsoft.com/office/drawing/2014/main" id="{5BA89591-C034-4FA6-A54C-DB2E0EF23EBE}"/>
                </a:ext>
              </a:extLst>
            </p:cNvPr>
            <p:cNvSpPr/>
            <p:nvPr/>
          </p:nvSpPr>
          <p:spPr>
            <a:xfrm>
              <a:off x="3343417" y="1643412"/>
              <a:ext cx="4809983" cy="3578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4" name="Chart 33">
              <a:extLst>
                <a:ext uri="{FF2B5EF4-FFF2-40B4-BE49-F238E27FC236}">
                  <a16:creationId xmlns:a16="http://schemas.microsoft.com/office/drawing/2014/main" id="{4F55666B-D609-4EDB-8CD1-2A8FB95F3E7A}"/>
                </a:ext>
              </a:extLst>
            </p:cNvPr>
            <p:cNvGraphicFramePr>
              <a:graphicFrameLocks/>
            </p:cNvGraphicFramePr>
            <p:nvPr/>
          </p:nvGraphicFramePr>
          <p:xfrm>
            <a:off x="3300497" y="1635918"/>
            <a:ext cx="4952999" cy="3586163"/>
          </p:xfrm>
          <a:graphic>
            <a:graphicData uri="http://schemas.openxmlformats.org/drawingml/2006/chart">
              <c:chart xmlns:c="http://schemas.openxmlformats.org/drawingml/2006/chart" xmlns:r="http://schemas.openxmlformats.org/officeDocument/2006/relationships" r:id="rId4"/>
            </a:graphicData>
          </a:graphic>
        </p:graphicFrame>
      </p:grpSp>
      <p:sp>
        <p:nvSpPr>
          <p:cNvPr id="13" name="TextBox 12">
            <a:extLst>
              <a:ext uri="{FF2B5EF4-FFF2-40B4-BE49-F238E27FC236}">
                <a16:creationId xmlns:a16="http://schemas.microsoft.com/office/drawing/2014/main" id="{110355F8-FFF0-422B-B0EC-F96EA67ED81D}"/>
              </a:ext>
            </a:extLst>
          </p:cNvPr>
          <p:cNvSpPr txBox="1"/>
          <p:nvPr/>
        </p:nvSpPr>
        <p:spPr>
          <a:xfrm>
            <a:off x="8848581" y="2473639"/>
            <a:ext cx="3343419" cy="1785104"/>
          </a:xfrm>
          <a:prstGeom prst="rect">
            <a:avLst/>
          </a:prstGeom>
          <a:noFill/>
        </p:spPr>
        <p:txBody>
          <a:bodyPr wrap="square">
            <a:spAutoFit/>
          </a:bodyPr>
          <a:lstStyle/>
          <a:p>
            <a:pPr algn="ctr"/>
            <a:r>
              <a:rPr lang="en-US" sz="5500" b="1" dirty="0">
                <a:ln w="15875">
                  <a:solidFill>
                    <a:schemeClr val="bg1"/>
                  </a:solidFill>
                </a:ln>
                <a:latin typeface="Calibri" panose="020F0502020204030204"/>
              </a:rPr>
              <a:t>Business </a:t>
            </a:r>
          </a:p>
          <a:p>
            <a:pPr algn="ctr"/>
            <a:r>
              <a:rPr lang="en-US" sz="5500" b="1" dirty="0">
                <a:ln w="15875">
                  <a:solidFill>
                    <a:schemeClr val="bg1"/>
                  </a:solidFill>
                </a:ln>
                <a:latin typeface="Calibri" panose="020F0502020204030204"/>
              </a:rPr>
              <a:t>Example</a:t>
            </a:r>
            <a:endParaRPr lang="en-US" dirty="0">
              <a:ln w="15875">
                <a:solidFill>
                  <a:schemeClr val="bg1"/>
                </a:solidFill>
              </a:ln>
            </a:endParaRPr>
          </a:p>
        </p:txBody>
      </p:sp>
      <p:sp>
        <p:nvSpPr>
          <p:cNvPr id="2" name="TextBox 1">
            <a:extLst>
              <a:ext uri="{FF2B5EF4-FFF2-40B4-BE49-F238E27FC236}">
                <a16:creationId xmlns:a16="http://schemas.microsoft.com/office/drawing/2014/main" id="{AFA5820F-85E1-4371-AD3F-842711E3865C}"/>
              </a:ext>
            </a:extLst>
          </p:cNvPr>
          <p:cNvSpPr txBox="1"/>
          <p:nvPr/>
        </p:nvSpPr>
        <p:spPr>
          <a:xfrm>
            <a:off x="5118184" y="5003758"/>
            <a:ext cx="2743200" cy="369332"/>
          </a:xfrm>
          <a:prstGeom prst="rect">
            <a:avLst/>
          </a:prstGeom>
          <a:solidFill>
            <a:schemeClr val="bg1"/>
          </a:solidFill>
          <a:ln>
            <a:noFill/>
          </a:ln>
        </p:spPr>
        <p:txBody>
          <a:bodyPr wrap="square" rtlCol="0">
            <a:spAutoFit/>
          </a:bodyPr>
          <a:lstStyle/>
          <a:p>
            <a:pPr algn="ctr"/>
            <a:r>
              <a:rPr lang="en-US" dirty="0"/>
              <a:t>Laptops</a:t>
            </a:r>
          </a:p>
        </p:txBody>
      </p:sp>
      <p:sp>
        <p:nvSpPr>
          <p:cNvPr id="19" name="TextBox 18">
            <a:extLst>
              <a:ext uri="{FF2B5EF4-FFF2-40B4-BE49-F238E27FC236}">
                <a16:creationId xmlns:a16="http://schemas.microsoft.com/office/drawing/2014/main" id="{CFFDCDB7-190E-4AB3-8FEB-A341F1C070A1}"/>
              </a:ext>
            </a:extLst>
          </p:cNvPr>
          <p:cNvSpPr txBox="1"/>
          <p:nvPr/>
        </p:nvSpPr>
        <p:spPr>
          <a:xfrm rot="16200000">
            <a:off x="2382236" y="3083398"/>
            <a:ext cx="2743200" cy="369332"/>
          </a:xfrm>
          <a:prstGeom prst="rect">
            <a:avLst/>
          </a:prstGeom>
          <a:solidFill>
            <a:schemeClr val="bg1"/>
          </a:solidFill>
          <a:ln>
            <a:noFill/>
          </a:ln>
        </p:spPr>
        <p:txBody>
          <a:bodyPr wrap="square" rtlCol="0">
            <a:spAutoFit/>
          </a:bodyPr>
          <a:lstStyle/>
          <a:p>
            <a:pPr algn="ctr"/>
            <a:r>
              <a:rPr lang="en-US" dirty="0"/>
              <a:t>Cellphones</a:t>
            </a:r>
          </a:p>
        </p:txBody>
      </p:sp>
      <p:sp>
        <p:nvSpPr>
          <p:cNvPr id="4" name="TextBox 3">
            <a:extLst>
              <a:ext uri="{FF2B5EF4-FFF2-40B4-BE49-F238E27FC236}">
                <a16:creationId xmlns:a16="http://schemas.microsoft.com/office/drawing/2014/main" id="{6ECFE1E7-8AB0-2881-82A0-7225E98230C9}"/>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Opportunity Costs</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18EDC9EE-C2DC-5D41-4392-33C8E2776E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52832" y="1141739"/>
            <a:ext cx="1266667" cy="23586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430847B4-F32E-1D71-AD71-5C1AE9FE79A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16763" y="4962421"/>
            <a:ext cx="1935685" cy="1935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702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10355F8-FFF0-422B-B0EC-F96EA67ED81D}"/>
              </a:ext>
            </a:extLst>
          </p:cNvPr>
          <p:cNvSpPr txBox="1"/>
          <p:nvPr/>
        </p:nvSpPr>
        <p:spPr>
          <a:xfrm>
            <a:off x="8384450" y="2481133"/>
            <a:ext cx="4271682" cy="1785104"/>
          </a:xfrm>
          <a:prstGeom prst="rect">
            <a:avLst/>
          </a:prstGeom>
          <a:noFill/>
        </p:spPr>
        <p:txBody>
          <a:bodyPr wrap="square">
            <a:spAutoFit/>
          </a:bodyPr>
          <a:lstStyle/>
          <a:p>
            <a:pPr algn="ctr"/>
            <a:r>
              <a:rPr lang="en-US" sz="5500" b="1" dirty="0">
                <a:ln w="15875">
                  <a:solidFill>
                    <a:schemeClr val="bg1"/>
                  </a:solidFill>
                </a:ln>
                <a:latin typeface="Calibri" panose="020F0502020204030204"/>
              </a:rPr>
              <a:t>Economy </a:t>
            </a:r>
          </a:p>
          <a:p>
            <a:pPr algn="ctr"/>
            <a:r>
              <a:rPr lang="en-US" sz="5500" b="1" dirty="0">
                <a:ln w="15875">
                  <a:solidFill>
                    <a:schemeClr val="bg1"/>
                  </a:solidFill>
                </a:ln>
                <a:latin typeface="Calibri" panose="020F0502020204030204"/>
              </a:rPr>
              <a:t>Example</a:t>
            </a:r>
            <a:endParaRPr lang="en-US" dirty="0">
              <a:ln w="15875">
                <a:solidFill>
                  <a:schemeClr val="bg1"/>
                </a:solidFill>
              </a:ln>
            </a:endParaRPr>
          </a:p>
        </p:txBody>
      </p:sp>
      <p:sp>
        <p:nvSpPr>
          <p:cNvPr id="3" name="Rectangle 2">
            <a:extLst>
              <a:ext uri="{FF2B5EF4-FFF2-40B4-BE49-F238E27FC236}">
                <a16:creationId xmlns:a16="http://schemas.microsoft.com/office/drawing/2014/main" id="{7365A125-5896-44E4-9C76-41095A149D1F}"/>
              </a:ext>
            </a:extLst>
          </p:cNvPr>
          <p:cNvSpPr/>
          <p:nvPr/>
        </p:nvSpPr>
        <p:spPr>
          <a:xfrm>
            <a:off x="3343416" y="1246495"/>
            <a:ext cx="5505165" cy="412659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90B51C7D-7556-4C96-A5D0-6D8A438F2FA1}"/>
              </a:ext>
            </a:extLst>
          </p:cNvPr>
          <p:cNvPicPr>
            <a:picLocks noChangeAspect="1"/>
          </p:cNvPicPr>
          <p:nvPr/>
        </p:nvPicPr>
        <p:blipFill>
          <a:blip r:embed="rId3"/>
          <a:stretch>
            <a:fillRect/>
          </a:stretch>
        </p:blipFill>
        <p:spPr>
          <a:xfrm>
            <a:off x="3343416" y="1246495"/>
            <a:ext cx="5505165" cy="4206605"/>
          </a:xfrm>
          <a:prstGeom prst="rect">
            <a:avLst/>
          </a:prstGeom>
        </p:spPr>
      </p:pic>
      <p:grpSp>
        <p:nvGrpSpPr>
          <p:cNvPr id="32" name="Group 31">
            <a:extLst>
              <a:ext uri="{FF2B5EF4-FFF2-40B4-BE49-F238E27FC236}">
                <a16:creationId xmlns:a16="http://schemas.microsoft.com/office/drawing/2014/main" id="{D684C332-2DC8-4A3E-8106-5F2A72AF3CEA}"/>
              </a:ext>
            </a:extLst>
          </p:cNvPr>
          <p:cNvGrpSpPr/>
          <p:nvPr/>
        </p:nvGrpSpPr>
        <p:grpSpPr>
          <a:xfrm>
            <a:off x="3895582" y="1474983"/>
            <a:ext cx="4952999" cy="3586163"/>
            <a:chOff x="3300497" y="1635918"/>
            <a:chExt cx="4952999" cy="3586163"/>
          </a:xfrm>
        </p:grpSpPr>
        <p:sp>
          <p:nvSpPr>
            <p:cNvPr id="33" name="Rectangle 32">
              <a:extLst>
                <a:ext uri="{FF2B5EF4-FFF2-40B4-BE49-F238E27FC236}">
                  <a16:creationId xmlns:a16="http://schemas.microsoft.com/office/drawing/2014/main" id="{5BA89591-C034-4FA6-A54C-DB2E0EF23EBE}"/>
                </a:ext>
              </a:extLst>
            </p:cNvPr>
            <p:cNvSpPr/>
            <p:nvPr/>
          </p:nvSpPr>
          <p:spPr>
            <a:xfrm>
              <a:off x="3343417" y="1643412"/>
              <a:ext cx="4809983" cy="3578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4" name="Chart 33">
              <a:extLst>
                <a:ext uri="{FF2B5EF4-FFF2-40B4-BE49-F238E27FC236}">
                  <a16:creationId xmlns:a16="http://schemas.microsoft.com/office/drawing/2014/main" id="{4F55666B-D609-4EDB-8CD1-2A8FB95F3E7A}"/>
                </a:ext>
              </a:extLst>
            </p:cNvPr>
            <p:cNvGraphicFramePr>
              <a:graphicFrameLocks/>
            </p:cNvGraphicFramePr>
            <p:nvPr/>
          </p:nvGraphicFramePr>
          <p:xfrm>
            <a:off x="3300497" y="1635918"/>
            <a:ext cx="4952999" cy="3586163"/>
          </p:xfrm>
          <a:graphic>
            <a:graphicData uri="http://schemas.openxmlformats.org/drawingml/2006/chart">
              <c:chart xmlns:c="http://schemas.openxmlformats.org/drawingml/2006/chart" xmlns:r="http://schemas.openxmlformats.org/officeDocument/2006/relationships" r:id="rId4"/>
            </a:graphicData>
          </a:graphic>
        </p:graphicFrame>
      </p:grpSp>
      <p:sp>
        <p:nvSpPr>
          <p:cNvPr id="2" name="TextBox 1">
            <a:extLst>
              <a:ext uri="{FF2B5EF4-FFF2-40B4-BE49-F238E27FC236}">
                <a16:creationId xmlns:a16="http://schemas.microsoft.com/office/drawing/2014/main" id="{AFA5820F-85E1-4371-AD3F-842711E3865C}"/>
              </a:ext>
            </a:extLst>
          </p:cNvPr>
          <p:cNvSpPr txBox="1"/>
          <p:nvPr/>
        </p:nvSpPr>
        <p:spPr>
          <a:xfrm>
            <a:off x="5118184" y="5003758"/>
            <a:ext cx="2743200" cy="369332"/>
          </a:xfrm>
          <a:prstGeom prst="rect">
            <a:avLst/>
          </a:prstGeom>
          <a:solidFill>
            <a:schemeClr val="bg1"/>
          </a:solidFill>
          <a:ln>
            <a:noFill/>
          </a:ln>
        </p:spPr>
        <p:txBody>
          <a:bodyPr wrap="square" rtlCol="0">
            <a:spAutoFit/>
          </a:bodyPr>
          <a:lstStyle/>
          <a:p>
            <a:pPr algn="ctr"/>
            <a:r>
              <a:rPr lang="en-US" dirty="0"/>
              <a:t>Capital Goods</a:t>
            </a:r>
          </a:p>
        </p:txBody>
      </p:sp>
      <p:sp>
        <p:nvSpPr>
          <p:cNvPr id="19" name="TextBox 18">
            <a:extLst>
              <a:ext uri="{FF2B5EF4-FFF2-40B4-BE49-F238E27FC236}">
                <a16:creationId xmlns:a16="http://schemas.microsoft.com/office/drawing/2014/main" id="{CFFDCDB7-190E-4AB3-8FEB-A341F1C070A1}"/>
              </a:ext>
            </a:extLst>
          </p:cNvPr>
          <p:cNvSpPr txBox="1"/>
          <p:nvPr/>
        </p:nvSpPr>
        <p:spPr>
          <a:xfrm rot="16200000">
            <a:off x="2382236" y="3083398"/>
            <a:ext cx="2743200" cy="369332"/>
          </a:xfrm>
          <a:prstGeom prst="rect">
            <a:avLst/>
          </a:prstGeom>
          <a:solidFill>
            <a:schemeClr val="bg1"/>
          </a:solidFill>
          <a:ln>
            <a:noFill/>
          </a:ln>
        </p:spPr>
        <p:txBody>
          <a:bodyPr wrap="square" rtlCol="0">
            <a:spAutoFit/>
          </a:bodyPr>
          <a:lstStyle/>
          <a:p>
            <a:pPr algn="ctr"/>
            <a:r>
              <a:rPr lang="en-US" dirty="0"/>
              <a:t>Consumer Goods</a:t>
            </a:r>
          </a:p>
        </p:txBody>
      </p:sp>
      <p:sp>
        <p:nvSpPr>
          <p:cNvPr id="4" name="TextBox 3">
            <a:extLst>
              <a:ext uri="{FF2B5EF4-FFF2-40B4-BE49-F238E27FC236}">
                <a16:creationId xmlns:a16="http://schemas.microsoft.com/office/drawing/2014/main" id="{0A5DC1CC-2FF8-CC64-D73E-7CF1846FF922}"/>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Opportunity Costs</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pic>
        <p:nvPicPr>
          <p:cNvPr id="2050" name="Picture 2">
            <a:extLst>
              <a:ext uri="{FF2B5EF4-FFF2-40B4-BE49-F238E27FC236}">
                <a16:creationId xmlns:a16="http://schemas.microsoft.com/office/drawing/2014/main" id="{C027D436-AC85-E082-C1FD-BB5FF854B7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4267" y="849955"/>
            <a:ext cx="2418108" cy="241810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5526349C-D2C6-3C78-1DA0-8F8AB2B1F44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658" t="28223" r="21121" b="25356"/>
          <a:stretch>
            <a:fillRect/>
          </a:stretch>
        </p:blipFill>
        <p:spPr bwMode="auto">
          <a:xfrm>
            <a:off x="7168711" y="4841909"/>
            <a:ext cx="2703885" cy="2017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0689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65A125-5896-44E4-9C76-41095A149D1F}"/>
              </a:ext>
            </a:extLst>
          </p:cNvPr>
          <p:cNvSpPr/>
          <p:nvPr/>
        </p:nvSpPr>
        <p:spPr>
          <a:xfrm>
            <a:off x="3343416" y="1246495"/>
            <a:ext cx="5505165" cy="412659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90B51C7D-7556-4C96-A5D0-6D8A438F2FA1}"/>
              </a:ext>
            </a:extLst>
          </p:cNvPr>
          <p:cNvPicPr>
            <a:picLocks noChangeAspect="1"/>
          </p:cNvPicPr>
          <p:nvPr/>
        </p:nvPicPr>
        <p:blipFill>
          <a:blip r:embed="rId3"/>
          <a:stretch>
            <a:fillRect/>
          </a:stretch>
        </p:blipFill>
        <p:spPr>
          <a:xfrm>
            <a:off x="3343416" y="1246495"/>
            <a:ext cx="5505165" cy="4206605"/>
          </a:xfrm>
          <a:prstGeom prst="rect">
            <a:avLst/>
          </a:prstGeom>
        </p:spPr>
      </p:pic>
      <p:grpSp>
        <p:nvGrpSpPr>
          <p:cNvPr id="32" name="Group 31">
            <a:extLst>
              <a:ext uri="{FF2B5EF4-FFF2-40B4-BE49-F238E27FC236}">
                <a16:creationId xmlns:a16="http://schemas.microsoft.com/office/drawing/2014/main" id="{D684C332-2DC8-4A3E-8106-5F2A72AF3CEA}"/>
              </a:ext>
            </a:extLst>
          </p:cNvPr>
          <p:cNvGrpSpPr/>
          <p:nvPr/>
        </p:nvGrpSpPr>
        <p:grpSpPr>
          <a:xfrm>
            <a:off x="3895582" y="1474983"/>
            <a:ext cx="4952999" cy="3586163"/>
            <a:chOff x="3300497" y="1635918"/>
            <a:chExt cx="4952999" cy="3586163"/>
          </a:xfrm>
        </p:grpSpPr>
        <p:sp>
          <p:nvSpPr>
            <p:cNvPr id="33" name="Rectangle 32">
              <a:extLst>
                <a:ext uri="{FF2B5EF4-FFF2-40B4-BE49-F238E27FC236}">
                  <a16:creationId xmlns:a16="http://schemas.microsoft.com/office/drawing/2014/main" id="{5BA89591-C034-4FA6-A54C-DB2E0EF23EBE}"/>
                </a:ext>
              </a:extLst>
            </p:cNvPr>
            <p:cNvSpPr/>
            <p:nvPr/>
          </p:nvSpPr>
          <p:spPr>
            <a:xfrm>
              <a:off x="3343417" y="1643412"/>
              <a:ext cx="4809983" cy="3578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4" name="Chart 33">
              <a:extLst>
                <a:ext uri="{FF2B5EF4-FFF2-40B4-BE49-F238E27FC236}">
                  <a16:creationId xmlns:a16="http://schemas.microsoft.com/office/drawing/2014/main" id="{4F55666B-D609-4EDB-8CD1-2A8FB95F3E7A}"/>
                </a:ext>
              </a:extLst>
            </p:cNvPr>
            <p:cNvGraphicFramePr>
              <a:graphicFrameLocks/>
            </p:cNvGraphicFramePr>
            <p:nvPr/>
          </p:nvGraphicFramePr>
          <p:xfrm>
            <a:off x="3300497" y="1635918"/>
            <a:ext cx="4952999" cy="3586163"/>
          </p:xfrm>
          <a:graphic>
            <a:graphicData uri="http://schemas.openxmlformats.org/drawingml/2006/chart">
              <c:chart xmlns:c="http://schemas.openxmlformats.org/drawingml/2006/chart" xmlns:r="http://schemas.openxmlformats.org/officeDocument/2006/relationships" r:id="rId4"/>
            </a:graphicData>
          </a:graphic>
        </p:graphicFrame>
      </p:grpSp>
      <p:sp>
        <p:nvSpPr>
          <p:cNvPr id="2" name="TextBox 1">
            <a:extLst>
              <a:ext uri="{FF2B5EF4-FFF2-40B4-BE49-F238E27FC236}">
                <a16:creationId xmlns:a16="http://schemas.microsoft.com/office/drawing/2014/main" id="{AFA5820F-85E1-4371-AD3F-842711E3865C}"/>
              </a:ext>
            </a:extLst>
          </p:cNvPr>
          <p:cNvSpPr txBox="1"/>
          <p:nvPr/>
        </p:nvSpPr>
        <p:spPr>
          <a:xfrm>
            <a:off x="5118184" y="5003758"/>
            <a:ext cx="2743200" cy="369332"/>
          </a:xfrm>
          <a:prstGeom prst="rect">
            <a:avLst/>
          </a:prstGeom>
          <a:solidFill>
            <a:schemeClr val="bg1"/>
          </a:solidFill>
          <a:ln>
            <a:noFill/>
          </a:ln>
        </p:spPr>
        <p:txBody>
          <a:bodyPr wrap="square" rtlCol="0">
            <a:spAutoFit/>
          </a:bodyPr>
          <a:lstStyle/>
          <a:p>
            <a:pPr algn="ctr"/>
            <a:r>
              <a:rPr lang="en-US" dirty="0"/>
              <a:t>Corn</a:t>
            </a:r>
          </a:p>
        </p:txBody>
      </p:sp>
      <p:sp>
        <p:nvSpPr>
          <p:cNvPr id="19" name="TextBox 18">
            <a:extLst>
              <a:ext uri="{FF2B5EF4-FFF2-40B4-BE49-F238E27FC236}">
                <a16:creationId xmlns:a16="http://schemas.microsoft.com/office/drawing/2014/main" id="{CFFDCDB7-190E-4AB3-8FEB-A341F1C070A1}"/>
              </a:ext>
            </a:extLst>
          </p:cNvPr>
          <p:cNvSpPr txBox="1"/>
          <p:nvPr/>
        </p:nvSpPr>
        <p:spPr>
          <a:xfrm rot="16200000">
            <a:off x="2382236" y="3083398"/>
            <a:ext cx="2743200" cy="369332"/>
          </a:xfrm>
          <a:prstGeom prst="rect">
            <a:avLst/>
          </a:prstGeom>
          <a:solidFill>
            <a:schemeClr val="bg1"/>
          </a:solidFill>
          <a:ln>
            <a:noFill/>
          </a:ln>
        </p:spPr>
        <p:txBody>
          <a:bodyPr wrap="square" rtlCol="0">
            <a:spAutoFit/>
          </a:bodyPr>
          <a:lstStyle/>
          <a:p>
            <a:pPr algn="ctr"/>
            <a:r>
              <a:rPr lang="en-US" dirty="0"/>
              <a:t>Robots</a:t>
            </a:r>
          </a:p>
        </p:txBody>
      </p:sp>
      <p:sp>
        <p:nvSpPr>
          <p:cNvPr id="4" name="TextBox 3">
            <a:extLst>
              <a:ext uri="{FF2B5EF4-FFF2-40B4-BE49-F238E27FC236}">
                <a16:creationId xmlns:a16="http://schemas.microsoft.com/office/drawing/2014/main" id="{A46A3181-1C1C-D508-5030-13B96672E05F}"/>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Opportunity Costs</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960C05C6-2941-12E2-1EC5-2279B2930CB8}"/>
              </a:ext>
            </a:extLst>
          </p:cNvPr>
          <p:cNvSpPr txBox="1"/>
          <p:nvPr/>
        </p:nvSpPr>
        <p:spPr>
          <a:xfrm>
            <a:off x="8384450" y="2481133"/>
            <a:ext cx="4271682" cy="1785104"/>
          </a:xfrm>
          <a:prstGeom prst="rect">
            <a:avLst/>
          </a:prstGeom>
          <a:noFill/>
        </p:spPr>
        <p:txBody>
          <a:bodyPr wrap="square">
            <a:spAutoFit/>
          </a:bodyPr>
          <a:lstStyle/>
          <a:p>
            <a:pPr algn="ctr"/>
            <a:r>
              <a:rPr lang="en-US" sz="5500" b="1" dirty="0">
                <a:ln w="15875">
                  <a:solidFill>
                    <a:schemeClr val="bg1"/>
                  </a:solidFill>
                </a:ln>
                <a:latin typeface="Calibri" panose="020F0502020204030204"/>
              </a:rPr>
              <a:t>Economy </a:t>
            </a:r>
          </a:p>
          <a:p>
            <a:pPr algn="ctr"/>
            <a:r>
              <a:rPr lang="en-US" sz="5500" b="1" dirty="0">
                <a:ln w="15875">
                  <a:solidFill>
                    <a:schemeClr val="bg1"/>
                  </a:solidFill>
                </a:ln>
                <a:latin typeface="Calibri" panose="020F0502020204030204"/>
              </a:rPr>
              <a:t>Example</a:t>
            </a:r>
            <a:endParaRPr lang="en-US" dirty="0">
              <a:ln w="15875">
                <a:solidFill>
                  <a:schemeClr val="bg1"/>
                </a:solidFill>
              </a:ln>
            </a:endParaRPr>
          </a:p>
        </p:txBody>
      </p:sp>
      <p:pic>
        <p:nvPicPr>
          <p:cNvPr id="3074" name="Picture 2">
            <a:extLst>
              <a:ext uri="{FF2B5EF4-FFF2-40B4-BE49-F238E27FC236}">
                <a16:creationId xmlns:a16="http://schemas.microsoft.com/office/drawing/2014/main" id="{99ECEAD4-9786-0F85-118D-23FBF7158C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16354" y="4480007"/>
            <a:ext cx="2630655" cy="263065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6035735D-836F-1515-00DD-7FBA3D48A2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8696" y="1012273"/>
            <a:ext cx="2069710" cy="2069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8210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65A125-5896-44E4-9C76-41095A149D1F}"/>
              </a:ext>
            </a:extLst>
          </p:cNvPr>
          <p:cNvSpPr/>
          <p:nvPr/>
        </p:nvSpPr>
        <p:spPr>
          <a:xfrm>
            <a:off x="781672" y="1764561"/>
            <a:ext cx="5976875" cy="496053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5" name="Straight Connector 94">
            <a:extLst>
              <a:ext uri="{FF2B5EF4-FFF2-40B4-BE49-F238E27FC236}">
                <a16:creationId xmlns:a16="http://schemas.microsoft.com/office/drawing/2014/main" id="{A4882284-C97F-498D-AE60-53488167CF4A}"/>
              </a:ext>
            </a:extLst>
          </p:cNvPr>
          <p:cNvCxnSpPr>
            <a:cxnSpLocks/>
          </p:cNvCxnSpPr>
          <p:nvPr/>
        </p:nvCxnSpPr>
        <p:spPr>
          <a:xfrm flipH="1">
            <a:off x="1749999" y="3024307"/>
            <a:ext cx="1770185" cy="0"/>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CCA9A1A8-133E-4F63-BB2F-6110966F7243}"/>
              </a:ext>
            </a:extLst>
          </p:cNvPr>
          <p:cNvCxnSpPr>
            <a:cxnSpLocks/>
          </p:cNvCxnSpPr>
          <p:nvPr/>
        </p:nvCxnSpPr>
        <p:spPr>
          <a:xfrm flipV="1">
            <a:off x="4449823" y="3420546"/>
            <a:ext cx="0" cy="2461845"/>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759CCBF8-E766-49AF-A4A5-64D968E3B5A9}"/>
              </a:ext>
            </a:extLst>
          </p:cNvPr>
          <p:cNvCxnSpPr>
            <a:cxnSpLocks/>
          </p:cNvCxnSpPr>
          <p:nvPr/>
        </p:nvCxnSpPr>
        <p:spPr>
          <a:xfrm flipV="1">
            <a:off x="3577625" y="3012583"/>
            <a:ext cx="0" cy="2923735"/>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FF4FF4ED-1CDF-4492-B8AC-0DDD13ADD86A}"/>
              </a:ext>
            </a:extLst>
          </p:cNvPr>
          <p:cNvCxnSpPr>
            <a:cxnSpLocks/>
          </p:cNvCxnSpPr>
          <p:nvPr/>
        </p:nvCxnSpPr>
        <p:spPr>
          <a:xfrm flipH="1">
            <a:off x="1735932" y="3429925"/>
            <a:ext cx="2682240" cy="0"/>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10355F8-FFF0-422B-B0EC-F96EA67ED81D}"/>
              </a:ext>
            </a:extLst>
          </p:cNvPr>
          <p:cNvSpPr txBox="1"/>
          <p:nvPr/>
        </p:nvSpPr>
        <p:spPr>
          <a:xfrm>
            <a:off x="1866900" y="946169"/>
            <a:ext cx="8458200" cy="938719"/>
          </a:xfrm>
          <a:prstGeom prst="rect">
            <a:avLst/>
          </a:prstGeom>
          <a:noFill/>
        </p:spPr>
        <p:txBody>
          <a:bodyPr wrap="square">
            <a:spAutoFit/>
          </a:bodyPr>
          <a:lstStyle/>
          <a:p>
            <a:pPr algn="ctr"/>
            <a:r>
              <a:rPr lang="en-US" sz="5500" b="1" dirty="0">
                <a:ln w="15875">
                  <a:solidFill>
                    <a:schemeClr val="bg1"/>
                  </a:solidFill>
                </a:ln>
                <a:latin typeface="Calibri" panose="020F0502020204030204"/>
              </a:rPr>
              <a:t>With no numbers or Points</a:t>
            </a:r>
            <a:endParaRPr lang="en-US" dirty="0">
              <a:ln w="15875">
                <a:solidFill>
                  <a:schemeClr val="bg1"/>
                </a:solidFill>
              </a:ln>
            </a:endParaRPr>
          </a:p>
        </p:txBody>
      </p:sp>
      <p:sp>
        <p:nvSpPr>
          <p:cNvPr id="67" name="Arc 66">
            <a:extLst>
              <a:ext uri="{FF2B5EF4-FFF2-40B4-BE49-F238E27FC236}">
                <a16:creationId xmlns:a16="http://schemas.microsoft.com/office/drawing/2014/main" id="{F3AD9E7F-3F77-4CF5-BAA7-CD454B8E7EBC}"/>
              </a:ext>
            </a:extLst>
          </p:cNvPr>
          <p:cNvSpPr/>
          <p:nvPr/>
        </p:nvSpPr>
        <p:spPr>
          <a:xfrm>
            <a:off x="-2469137" y="2644478"/>
            <a:ext cx="8458200" cy="6553200"/>
          </a:xfrm>
          <a:prstGeom prst="arc">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85" name="TextBox 84">
            <a:extLst>
              <a:ext uri="{FF2B5EF4-FFF2-40B4-BE49-F238E27FC236}">
                <a16:creationId xmlns:a16="http://schemas.microsoft.com/office/drawing/2014/main" id="{FFBF9E99-692C-4432-9343-C4B70AFDA1D5}"/>
              </a:ext>
            </a:extLst>
          </p:cNvPr>
          <p:cNvSpPr txBox="1"/>
          <p:nvPr/>
        </p:nvSpPr>
        <p:spPr>
          <a:xfrm rot="16200000">
            <a:off x="-916506" y="3776671"/>
            <a:ext cx="4104246" cy="707886"/>
          </a:xfrm>
          <a:prstGeom prst="rect">
            <a:avLst/>
          </a:prstGeom>
          <a:noFill/>
        </p:spPr>
        <p:txBody>
          <a:bodyPr wrap="square" rtlCol="0">
            <a:spAutoFit/>
          </a:bodyPr>
          <a:lstStyle/>
          <a:p>
            <a:pPr algn="ctr"/>
            <a:r>
              <a:rPr lang="en-US" sz="4000" b="1" dirty="0">
                <a:latin typeface="+mj-lt"/>
              </a:rPr>
              <a:t>Robots</a:t>
            </a:r>
          </a:p>
        </p:txBody>
      </p:sp>
      <p:cxnSp>
        <p:nvCxnSpPr>
          <p:cNvPr id="90" name="Straight Connector 89">
            <a:extLst>
              <a:ext uri="{FF2B5EF4-FFF2-40B4-BE49-F238E27FC236}">
                <a16:creationId xmlns:a16="http://schemas.microsoft.com/office/drawing/2014/main" id="{4F061971-4B35-4B5E-8B99-C87D213450FE}"/>
              </a:ext>
            </a:extLst>
          </p:cNvPr>
          <p:cNvCxnSpPr/>
          <p:nvPr/>
        </p:nvCxnSpPr>
        <p:spPr>
          <a:xfrm flipH="1">
            <a:off x="1721863" y="5921078"/>
            <a:ext cx="51054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A51735BA-F0A9-4AF3-A290-7CE7742E103C}"/>
              </a:ext>
            </a:extLst>
          </p:cNvPr>
          <p:cNvCxnSpPr/>
          <p:nvPr/>
        </p:nvCxnSpPr>
        <p:spPr>
          <a:xfrm>
            <a:off x="1721863" y="1882478"/>
            <a:ext cx="0" cy="40386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93" name="TextBox 92">
            <a:extLst>
              <a:ext uri="{FF2B5EF4-FFF2-40B4-BE49-F238E27FC236}">
                <a16:creationId xmlns:a16="http://schemas.microsoft.com/office/drawing/2014/main" id="{B5B5F7FA-401A-4D86-9BE1-3B8F91F344F0}"/>
              </a:ext>
            </a:extLst>
          </p:cNvPr>
          <p:cNvSpPr txBox="1"/>
          <p:nvPr/>
        </p:nvSpPr>
        <p:spPr>
          <a:xfrm>
            <a:off x="1311130" y="6017208"/>
            <a:ext cx="5008098" cy="707886"/>
          </a:xfrm>
          <a:prstGeom prst="rect">
            <a:avLst/>
          </a:prstGeom>
          <a:noFill/>
        </p:spPr>
        <p:txBody>
          <a:bodyPr wrap="square" rtlCol="0">
            <a:spAutoFit/>
          </a:bodyPr>
          <a:lstStyle/>
          <a:p>
            <a:pPr algn="ctr"/>
            <a:r>
              <a:rPr lang="en-US" sz="4000" b="1" dirty="0">
                <a:latin typeface="+mj-lt"/>
              </a:rPr>
              <a:t>Corn</a:t>
            </a:r>
          </a:p>
        </p:txBody>
      </p:sp>
      <p:cxnSp>
        <p:nvCxnSpPr>
          <p:cNvPr id="97" name="Straight Arrow Connector 96">
            <a:extLst>
              <a:ext uri="{FF2B5EF4-FFF2-40B4-BE49-F238E27FC236}">
                <a16:creationId xmlns:a16="http://schemas.microsoft.com/office/drawing/2014/main" id="{489E7285-8AD3-4923-9697-46804EBD6777}"/>
              </a:ext>
            </a:extLst>
          </p:cNvPr>
          <p:cNvCxnSpPr>
            <a:cxnSpLocks/>
          </p:cNvCxnSpPr>
          <p:nvPr/>
        </p:nvCxnSpPr>
        <p:spPr>
          <a:xfrm>
            <a:off x="3590524" y="6091063"/>
            <a:ext cx="900332"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0B88F84F-96F2-4392-A6D4-D2C5CABCA261}"/>
              </a:ext>
            </a:extLst>
          </p:cNvPr>
          <p:cNvCxnSpPr>
            <a:cxnSpLocks/>
          </p:cNvCxnSpPr>
          <p:nvPr/>
        </p:nvCxnSpPr>
        <p:spPr>
          <a:xfrm>
            <a:off x="1597173" y="3046260"/>
            <a:ext cx="0" cy="37407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CDD1CF79-90A4-7012-046B-9E2550ED6728}"/>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Opportunity Costs</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86F483ED-CF68-3C9D-19E1-2CA329DDE368}"/>
              </a:ext>
            </a:extLst>
          </p:cNvPr>
          <p:cNvSpPr txBox="1"/>
          <p:nvPr/>
        </p:nvSpPr>
        <p:spPr>
          <a:xfrm>
            <a:off x="6786682" y="2536404"/>
            <a:ext cx="5405318" cy="386259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dirty="0">
                <a:ln w="15875">
                  <a:solidFill>
                    <a:prstClr val="black"/>
                  </a:solidFill>
                </a:ln>
                <a:solidFill>
                  <a:srgbClr val="FF0000"/>
                </a:solidFill>
                <a:latin typeface="Calibri" panose="020F0502020204030204"/>
              </a:rPr>
              <a:t>When you draw a PPC, it will be without any numbers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00" b="1" i="0" u="none" strike="noStrike" kern="1200" cap="none" spc="0" normalizeH="0" baseline="0" noProof="0" dirty="0">
              <a:ln w="15875">
                <a:solidFill>
                  <a:prstClr val="black"/>
                </a:solidFill>
              </a:ln>
              <a:solidFill>
                <a:srgbClr val="FF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dirty="0">
                <a:ln w="15875">
                  <a:solidFill>
                    <a:prstClr val="black"/>
                  </a:solidFill>
                </a:ln>
                <a:solidFill>
                  <a:srgbClr val="FF0000"/>
                </a:solidFill>
                <a:latin typeface="Calibri" panose="020F0502020204030204"/>
              </a:rPr>
              <a:t>We can still see the benefit and opportunity cost of changing production</a:t>
            </a:r>
            <a:endParaRPr kumimoji="0" lang="en-US" sz="3500" b="1" i="0" u="none" strike="noStrike" kern="1200" cap="none" spc="0" normalizeH="0" baseline="0" noProof="0" dirty="0">
              <a:ln w="15875">
                <a:solidFill>
                  <a:prstClr val="black"/>
                </a:solid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8773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8"/>
                                        </p:tgtEl>
                                        <p:attrNameLst>
                                          <p:attrName>style.visibility</p:attrName>
                                        </p:attrNameLst>
                                      </p:cBhvr>
                                      <p:to>
                                        <p:strVal val="visible"/>
                                      </p:to>
                                    </p:set>
                                    <p:animEffect transition="in" filter="wipe(down)">
                                      <p:cBhvr>
                                        <p:cTn id="12" dur="500"/>
                                        <p:tgtEl>
                                          <p:spTgt spid="98"/>
                                        </p:tgtEl>
                                      </p:cBhvr>
                                    </p:animEffect>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95"/>
                                        </p:tgtEl>
                                        <p:attrNameLst>
                                          <p:attrName>style.visibility</p:attrName>
                                        </p:attrNameLst>
                                      </p:cBhvr>
                                      <p:to>
                                        <p:strVal val="visible"/>
                                      </p:to>
                                    </p:set>
                                    <p:animEffect transition="in" filter="wipe(right)">
                                      <p:cBhvr>
                                        <p:cTn id="16" dur="500"/>
                                        <p:tgtEl>
                                          <p:spTgt spid="95"/>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97"/>
                                        </p:tgtEl>
                                        <p:attrNameLst>
                                          <p:attrName>style.visibility</p:attrName>
                                        </p:attrNameLst>
                                      </p:cBhvr>
                                      <p:to>
                                        <p:strVal val="visible"/>
                                      </p:to>
                                    </p:set>
                                    <p:animEffect transition="in" filter="fade">
                                      <p:cBhvr>
                                        <p:cTn id="20" dur="500"/>
                                        <p:tgtEl>
                                          <p:spTgt spid="97"/>
                                        </p:tgtEl>
                                      </p:cBhvr>
                                    </p:animEffect>
                                  </p:childTnLst>
                                </p:cTn>
                              </p:par>
                            </p:childTnLst>
                          </p:cTn>
                        </p:par>
                        <p:par>
                          <p:cTn id="21" fill="hold">
                            <p:stCondLst>
                              <p:cond delay="1500"/>
                            </p:stCondLst>
                            <p:childTnLst>
                              <p:par>
                                <p:cTn id="22" presetID="22" presetClass="entr" presetSubtype="4" fill="hold" nodeType="afterEffect">
                                  <p:stCondLst>
                                    <p:cond delay="0"/>
                                  </p:stCondLst>
                                  <p:childTnLst>
                                    <p:set>
                                      <p:cBhvr>
                                        <p:cTn id="23" dur="1" fill="hold">
                                          <p:stCondLst>
                                            <p:cond delay="0"/>
                                          </p:stCondLst>
                                        </p:cTn>
                                        <p:tgtEl>
                                          <p:spTgt spid="96"/>
                                        </p:tgtEl>
                                        <p:attrNameLst>
                                          <p:attrName>style.visibility</p:attrName>
                                        </p:attrNameLst>
                                      </p:cBhvr>
                                      <p:to>
                                        <p:strVal val="visible"/>
                                      </p:to>
                                    </p:set>
                                    <p:animEffect transition="in" filter="wipe(down)">
                                      <p:cBhvr>
                                        <p:cTn id="24" dur="500"/>
                                        <p:tgtEl>
                                          <p:spTgt spid="96"/>
                                        </p:tgtEl>
                                      </p:cBhvr>
                                    </p:animEffect>
                                  </p:childTnLst>
                                </p:cTn>
                              </p:par>
                            </p:childTnLst>
                          </p:cTn>
                        </p:par>
                        <p:par>
                          <p:cTn id="25" fill="hold">
                            <p:stCondLst>
                              <p:cond delay="2000"/>
                            </p:stCondLst>
                            <p:childTnLst>
                              <p:par>
                                <p:cTn id="26" presetID="22" presetClass="entr" presetSubtype="2" fill="hold" nodeType="afterEffect">
                                  <p:stCondLst>
                                    <p:cond delay="0"/>
                                  </p:stCondLst>
                                  <p:childTnLst>
                                    <p:set>
                                      <p:cBhvr>
                                        <p:cTn id="27" dur="1" fill="hold">
                                          <p:stCondLst>
                                            <p:cond delay="0"/>
                                          </p:stCondLst>
                                        </p:cTn>
                                        <p:tgtEl>
                                          <p:spTgt spid="99"/>
                                        </p:tgtEl>
                                        <p:attrNameLst>
                                          <p:attrName>style.visibility</p:attrName>
                                        </p:attrNameLst>
                                      </p:cBhvr>
                                      <p:to>
                                        <p:strVal val="visible"/>
                                      </p:to>
                                    </p:set>
                                    <p:animEffect transition="in" filter="wipe(right)">
                                      <p:cBhvr>
                                        <p:cTn id="28" dur="500"/>
                                        <p:tgtEl>
                                          <p:spTgt spid="99"/>
                                        </p:tgtEl>
                                      </p:cBhvr>
                                    </p:animEffect>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00"/>
                                        </p:tgtEl>
                                        <p:attrNameLst>
                                          <p:attrName>style.visibility</p:attrName>
                                        </p:attrNameLst>
                                      </p:cBhvr>
                                      <p:to>
                                        <p:strVal val="visible"/>
                                      </p:to>
                                    </p:set>
                                    <p:animEffect transition="in" filter="fade">
                                      <p:cBhvr>
                                        <p:cTn id="32" dur="500"/>
                                        <p:tgtEl>
                                          <p:spTgt spid="100"/>
                                        </p:tgtEl>
                                      </p:cBhvr>
                                    </p:animEffect>
                                  </p:childTnLst>
                                </p:cTn>
                              </p:par>
                            </p:childTnLst>
                          </p:cTn>
                        </p:par>
                        <p:par>
                          <p:cTn id="33" fill="hold">
                            <p:stCondLst>
                              <p:cond delay="3000"/>
                            </p:stCondLst>
                            <p:childTnLst>
                              <p:par>
                                <p:cTn id="34" presetID="10" presetClass="entr" presetSubtype="0" fill="hold" nodeType="afterEffect">
                                  <p:stCondLst>
                                    <p:cond delay="0"/>
                                  </p:stCondLst>
                                  <p:childTnLst>
                                    <p:set>
                                      <p:cBhvr>
                                        <p:cTn id="35" dur="1" fill="hold">
                                          <p:stCondLst>
                                            <p:cond delay="0"/>
                                          </p:stCondLst>
                                        </p:cTn>
                                        <p:tgtEl>
                                          <p:spTgt spid="7">
                                            <p:txEl>
                                              <p:pRg st="2" end="2"/>
                                            </p:txEl>
                                          </p:spTgt>
                                        </p:tgtEl>
                                        <p:attrNameLst>
                                          <p:attrName>style.visibility</p:attrName>
                                        </p:attrNameLst>
                                      </p:cBhvr>
                                      <p:to>
                                        <p:strVal val="visible"/>
                                      </p:to>
                                    </p:set>
                                    <p:animEffect transition="in" filter="fade">
                                      <p:cBhvr>
                                        <p:cTn id="36"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65A125-5896-44E4-9C76-41095A149D1F}"/>
              </a:ext>
            </a:extLst>
          </p:cNvPr>
          <p:cNvSpPr/>
          <p:nvPr/>
        </p:nvSpPr>
        <p:spPr>
          <a:xfrm>
            <a:off x="447097" y="1335113"/>
            <a:ext cx="5976875" cy="496053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10355F8-FFF0-422B-B0EC-F96EA67ED81D}"/>
              </a:ext>
            </a:extLst>
          </p:cNvPr>
          <p:cNvSpPr txBox="1"/>
          <p:nvPr/>
        </p:nvSpPr>
        <p:spPr>
          <a:xfrm>
            <a:off x="6171445" y="1881310"/>
            <a:ext cx="6005009" cy="938719"/>
          </a:xfrm>
          <a:prstGeom prst="rect">
            <a:avLst/>
          </a:prstGeom>
          <a:noFill/>
        </p:spPr>
        <p:txBody>
          <a:bodyPr wrap="square">
            <a:spAutoFit/>
          </a:bodyPr>
          <a:lstStyle/>
          <a:p>
            <a:pPr algn="ctr"/>
            <a:r>
              <a:rPr lang="en-US" sz="5500" b="1" dirty="0">
                <a:ln w="15875">
                  <a:solidFill>
                    <a:schemeClr val="bg1"/>
                  </a:solidFill>
                </a:ln>
                <a:latin typeface="Calibri" panose="020F0502020204030204"/>
              </a:rPr>
              <a:t>Linear PPC</a:t>
            </a:r>
            <a:endParaRPr lang="en-US" dirty="0">
              <a:ln w="15875">
                <a:solidFill>
                  <a:schemeClr val="bg1"/>
                </a:solidFill>
              </a:ln>
            </a:endParaRPr>
          </a:p>
        </p:txBody>
      </p:sp>
      <p:sp>
        <p:nvSpPr>
          <p:cNvPr id="92" name="Rectangle 91">
            <a:extLst>
              <a:ext uri="{FF2B5EF4-FFF2-40B4-BE49-F238E27FC236}">
                <a16:creationId xmlns:a16="http://schemas.microsoft.com/office/drawing/2014/main" id="{333750E1-77B2-492C-A0CC-491A93912941}"/>
              </a:ext>
            </a:extLst>
          </p:cNvPr>
          <p:cNvSpPr/>
          <p:nvPr/>
        </p:nvSpPr>
        <p:spPr>
          <a:xfrm>
            <a:off x="6423972" y="3003868"/>
            <a:ext cx="5768028" cy="170816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noProof="0" dirty="0">
                <a:ln w="15875">
                  <a:solidFill>
                    <a:schemeClr val="tx1"/>
                  </a:solidFill>
                </a:ln>
                <a:solidFill>
                  <a:srgbClr val="FF0000"/>
                </a:solidFill>
                <a:latin typeface="Calibri" panose="020F0502020204030204"/>
              </a:rPr>
              <a:t>Constant opportunity Costs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500" b="1" noProof="0" dirty="0">
              <a:ln w="15875">
                <a:solidFill>
                  <a:schemeClr val="tx1"/>
                </a:solidFill>
              </a:ln>
              <a:solidFill>
                <a:srgbClr val="FF0000"/>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noProof="0" dirty="0">
                <a:ln w="15875">
                  <a:solidFill>
                    <a:schemeClr val="tx1"/>
                  </a:solidFill>
                </a:ln>
                <a:solidFill>
                  <a:srgbClr val="FF0000"/>
                </a:solidFill>
                <a:latin typeface="Calibri" panose="020F0502020204030204"/>
              </a:rPr>
              <a:t>Resources perfectly adaptable</a:t>
            </a:r>
            <a:endParaRPr kumimoji="0" lang="en-US" sz="3500" b="1" i="0" u="none" strike="noStrike" kern="1200" cap="none" spc="0" normalizeH="0" baseline="0" noProof="0" dirty="0">
              <a:ln w="15875">
                <a:solidFill>
                  <a:schemeClr val="tx1"/>
                </a:solidFill>
              </a:ln>
              <a:solidFill>
                <a:srgbClr val="FF0000"/>
              </a:solidFill>
              <a:effectLst/>
              <a:uLnTx/>
              <a:uFillTx/>
              <a:latin typeface="Calibri" panose="020F0502020204030204"/>
            </a:endParaRPr>
          </a:p>
        </p:txBody>
      </p:sp>
      <p:cxnSp>
        <p:nvCxnSpPr>
          <p:cNvPr id="33" name="Straight Connector 32">
            <a:extLst>
              <a:ext uri="{FF2B5EF4-FFF2-40B4-BE49-F238E27FC236}">
                <a16:creationId xmlns:a16="http://schemas.microsoft.com/office/drawing/2014/main" id="{58E9F70C-4E29-40E7-A4A8-E7FD4EA45A3D}"/>
              </a:ext>
            </a:extLst>
          </p:cNvPr>
          <p:cNvCxnSpPr>
            <a:cxnSpLocks/>
          </p:cNvCxnSpPr>
          <p:nvPr/>
        </p:nvCxnSpPr>
        <p:spPr>
          <a:xfrm flipH="1">
            <a:off x="1293088" y="4524537"/>
            <a:ext cx="3664634" cy="0"/>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3A8E818-5342-4290-BF7F-A27C9BDB624D}"/>
              </a:ext>
            </a:extLst>
          </p:cNvPr>
          <p:cNvCxnSpPr>
            <a:cxnSpLocks/>
          </p:cNvCxnSpPr>
          <p:nvPr/>
        </p:nvCxnSpPr>
        <p:spPr>
          <a:xfrm flipH="1" flipV="1">
            <a:off x="1307156" y="1816506"/>
            <a:ext cx="4881490" cy="3615397"/>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1B01A90-7515-48E3-9AF2-F98773C28DF7}"/>
              </a:ext>
            </a:extLst>
          </p:cNvPr>
          <p:cNvCxnSpPr>
            <a:cxnSpLocks/>
          </p:cNvCxnSpPr>
          <p:nvPr/>
        </p:nvCxnSpPr>
        <p:spPr>
          <a:xfrm flipH="1">
            <a:off x="1279020" y="2519892"/>
            <a:ext cx="984738" cy="0"/>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966AF1F-2DAA-4F40-8682-047211F078F4}"/>
              </a:ext>
            </a:extLst>
          </p:cNvPr>
          <p:cNvCxnSpPr>
            <a:cxnSpLocks/>
            <a:endCxn id="42" idx="4"/>
          </p:cNvCxnSpPr>
          <p:nvPr/>
        </p:nvCxnSpPr>
        <p:spPr>
          <a:xfrm flipV="1">
            <a:off x="2194592" y="2667603"/>
            <a:ext cx="28135" cy="2722098"/>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91C760D-A310-46B3-9BA5-170F54EEEB24}"/>
              </a:ext>
            </a:extLst>
          </p:cNvPr>
          <p:cNvCxnSpPr>
            <a:cxnSpLocks/>
          </p:cNvCxnSpPr>
          <p:nvPr/>
        </p:nvCxnSpPr>
        <p:spPr>
          <a:xfrm flipH="1">
            <a:off x="1349359" y="3150593"/>
            <a:ext cx="1770185" cy="0"/>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72B522D-2721-4B03-808C-55413BF5AC2D}"/>
              </a:ext>
            </a:extLst>
          </p:cNvPr>
          <p:cNvCxnSpPr>
            <a:cxnSpLocks/>
            <a:endCxn id="51" idx="4"/>
          </p:cNvCxnSpPr>
          <p:nvPr/>
        </p:nvCxnSpPr>
        <p:spPr>
          <a:xfrm flipH="1" flipV="1">
            <a:off x="3995256" y="3933695"/>
            <a:ext cx="11724" cy="1498208"/>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ADE66879-2B7A-4FC7-928E-44D1B0A38B02}"/>
              </a:ext>
            </a:extLst>
          </p:cNvPr>
          <p:cNvCxnSpPr/>
          <p:nvPr/>
        </p:nvCxnSpPr>
        <p:spPr>
          <a:xfrm>
            <a:off x="1279020" y="1431989"/>
            <a:ext cx="0" cy="40386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D6C2E462-33DA-4112-A0F3-C7DD209F1804}"/>
              </a:ext>
            </a:extLst>
          </p:cNvPr>
          <p:cNvSpPr txBox="1"/>
          <p:nvPr/>
        </p:nvSpPr>
        <p:spPr>
          <a:xfrm>
            <a:off x="1055006" y="5654429"/>
            <a:ext cx="5008098" cy="707886"/>
          </a:xfrm>
          <a:prstGeom prst="rect">
            <a:avLst/>
          </a:prstGeom>
          <a:noFill/>
        </p:spPr>
        <p:txBody>
          <a:bodyPr wrap="square" rtlCol="0">
            <a:spAutoFit/>
          </a:bodyPr>
          <a:lstStyle/>
          <a:p>
            <a:pPr algn="ctr"/>
            <a:r>
              <a:rPr lang="en-US" sz="4000" b="1" dirty="0">
                <a:latin typeface="+mj-lt"/>
              </a:rPr>
              <a:t>Cakes</a:t>
            </a:r>
          </a:p>
        </p:txBody>
      </p:sp>
      <p:sp>
        <p:nvSpPr>
          <p:cNvPr id="41" name="TextBox 40">
            <a:extLst>
              <a:ext uri="{FF2B5EF4-FFF2-40B4-BE49-F238E27FC236}">
                <a16:creationId xmlns:a16="http://schemas.microsoft.com/office/drawing/2014/main" id="{E392F0EF-81FB-45B9-AF1C-99E90B03AF69}"/>
              </a:ext>
            </a:extLst>
          </p:cNvPr>
          <p:cNvSpPr txBox="1"/>
          <p:nvPr/>
        </p:nvSpPr>
        <p:spPr>
          <a:xfrm rot="16200000">
            <a:off x="-1265151" y="3107149"/>
            <a:ext cx="4104246" cy="707886"/>
          </a:xfrm>
          <a:prstGeom prst="rect">
            <a:avLst/>
          </a:prstGeom>
          <a:noFill/>
        </p:spPr>
        <p:txBody>
          <a:bodyPr wrap="square" rtlCol="0">
            <a:spAutoFit/>
          </a:bodyPr>
          <a:lstStyle/>
          <a:p>
            <a:pPr algn="ctr"/>
            <a:r>
              <a:rPr lang="en-US" sz="4000" b="1" dirty="0">
                <a:latin typeface="+mj-lt"/>
              </a:rPr>
              <a:t>Cookies</a:t>
            </a:r>
          </a:p>
        </p:txBody>
      </p:sp>
      <p:sp>
        <p:nvSpPr>
          <p:cNvPr id="42" name="Oval 41">
            <a:extLst>
              <a:ext uri="{FF2B5EF4-FFF2-40B4-BE49-F238E27FC236}">
                <a16:creationId xmlns:a16="http://schemas.microsoft.com/office/drawing/2014/main" id="{70312EC2-F02B-4D74-BA8B-D280048FC505}"/>
              </a:ext>
            </a:extLst>
          </p:cNvPr>
          <p:cNvSpPr/>
          <p:nvPr/>
        </p:nvSpPr>
        <p:spPr>
          <a:xfrm>
            <a:off x="2070327" y="2362803"/>
            <a:ext cx="304800" cy="3048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Arrow Connector 42">
            <a:extLst>
              <a:ext uri="{FF2B5EF4-FFF2-40B4-BE49-F238E27FC236}">
                <a16:creationId xmlns:a16="http://schemas.microsoft.com/office/drawing/2014/main" id="{3A113542-53E1-4269-8C75-2F16EFC5FBF7}"/>
              </a:ext>
            </a:extLst>
          </p:cNvPr>
          <p:cNvCxnSpPr>
            <a:cxnSpLocks/>
          </p:cNvCxnSpPr>
          <p:nvPr/>
        </p:nvCxnSpPr>
        <p:spPr>
          <a:xfrm>
            <a:off x="1321225" y="5628851"/>
            <a:ext cx="900332"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537C2264-3D0E-4B6D-BDBA-4CFDCA5D58E4}"/>
              </a:ext>
            </a:extLst>
          </p:cNvPr>
          <p:cNvCxnSpPr>
            <a:cxnSpLocks/>
          </p:cNvCxnSpPr>
          <p:nvPr/>
        </p:nvCxnSpPr>
        <p:spPr>
          <a:xfrm>
            <a:off x="2233281" y="5640574"/>
            <a:ext cx="900332"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F5B9D481-03F5-4FCA-B320-08B507FC84F5}"/>
              </a:ext>
            </a:extLst>
          </p:cNvPr>
          <p:cNvCxnSpPr>
            <a:cxnSpLocks/>
          </p:cNvCxnSpPr>
          <p:nvPr/>
        </p:nvCxnSpPr>
        <p:spPr>
          <a:xfrm>
            <a:off x="3147681" y="5640574"/>
            <a:ext cx="900332"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794CF5AD-F17F-4CD0-BF25-AD9703D00CAE}"/>
              </a:ext>
            </a:extLst>
          </p:cNvPr>
          <p:cNvCxnSpPr>
            <a:cxnSpLocks/>
          </p:cNvCxnSpPr>
          <p:nvPr/>
        </p:nvCxnSpPr>
        <p:spPr>
          <a:xfrm flipV="1">
            <a:off x="3134782" y="3195140"/>
            <a:ext cx="0" cy="2290690"/>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47" name="Oval 46">
            <a:extLst>
              <a:ext uri="{FF2B5EF4-FFF2-40B4-BE49-F238E27FC236}">
                <a16:creationId xmlns:a16="http://schemas.microsoft.com/office/drawing/2014/main" id="{80ECB26D-9EB4-485F-A663-C5E242466801}"/>
              </a:ext>
            </a:extLst>
          </p:cNvPr>
          <p:cNvSpPr/>
          <p:nvPr/>
        </p:nvSpPr>
        <p:spPr>
          <a:xfrm>
            <a:off x="3001139" y="3026329"/>
            <a:ext cx="304800" cy="3048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Arrow Connector 47">
            <a:extLst>
              <a:ext uri="{FF2B5EF4-FFF2-40B4-BE49-F238E27FC236}">
                <a16:creationId xmlns:a16="http://schemas.microsoft.com/office/drawing/2014/main" id="{7D3A9D62-3296-4D58-933B-6E4801C08269}"/>
              </a:ext>
            </a:extLst>
          </p:cNvPr>
          <p:cNvCxnSpPr>
            <a:cxnSpLocks/>
          </p:cNvCxnSpPr>
          <p:nvPr/>
        </p:nvCxnSpPr>
        <p:spPr>
          <a:xfrm>
            <a:off x="4059737" y="5610094"/>
            <a:ext cx="900332"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EB03A378-5F52-47EB-B703-131F3077EBF5}"/>
              </a:ext>
            </a:extLst>
          </p:cNvPr>
          <p:cNvCxnSpPr>
            <a:cxnSpLocks/>
          </p:cNvCxnSpPr>
          <p:nvPr/>
        </p:nvCxnSpPr>
        <p:spPr>
          <a:xfrm flipV="1">
            <a:off x="4961238" y="4517503"/>
            <a:ext cx="0" cy="940192"/>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86137A01-848D-478A-A380-C3FC9C193ACF}"/>
              </a:ext>
            </a:extLst>
          </p:cNvPr>
          <p:cNvCxnSpPr>
            <a:cxnSpLocks/>
          </p:cNvCxnSpPr>
          <p:nvPr/>
        </p:nvCxnSpPr>
        <p:spPr>
          <a:xfrm flipH="1">
            <a:off x="1335292" y="3781295"/>
            <a:ext cx="2682240" cy="0"/>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51" name="Oval 50">
            <a:extLst>
              <a:ext uri="{FF2B5EF4-FFF2-40B4-BE49-F238E27FC236}">
                <a16:creationId xmlns:a16="http://schemas.microsoft.com/office/drawing/2014/main" id="{87D65A08-D414-4F52-B032-AE5BFD4383EF}"/>
              </a:ext>
            </a:extLst>
          </p:cNvPr>
          <p:cNvSpPr/>
          <p:nvPr/>
        </p:nvSpPr>
        <p:spPr>
          <a:xfrm>
            <a:off x="3842856" y="3628895"/>
            <a:ext cx="304800" cy="3048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647B74F7-DF53-4142-83C6-D09580D0C819}"/>
              </a:ext>
            </a:extLst>
          </p:cNvPr>
          <p:cNvSpPr/>
          <p:nvPr/>
        </p:nvSpPr>
        <p:spPr>
          <a:xfrm>
            <a:off x="4825250" y="4358070"/>
            <a:ext cx="304800" cy="3048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3" name="Straight Connector 52">
            <a:extLst>
              <a:ext uri="{FF2B5EF4-FFF2-40B4-BE49-F238E27FC236}">
                <a16:creationId xmlns:a16="http://schemas.microsoft.com/office/drawing/2014/main" id="{E6DF8172-559A-4C7B-820F-6B11C81EB064}"/>
              </a:ext>
            </a:extLst>
          </p:cNvPr>
          <p:cNvCxnSpPr/>
          <p:nvPr/>
        </p:nvCxnSpPr>
        <p:spPr>
          <a:xfrm flipH="1">
            <a:off x="1279020" y="5470589"/>
            <a:ext cx="51054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49318748-0ED1-413D-99A7-D07377BEE771}"/>
              </a:ext>
            </a:extLst>
          </p:cNvPr>
          <p:cNvCxnSpPr>
            <a:cxnSpLocks/>
          </p:cNvCxnSpPr>
          <p:nvPr/>
        </p:nvCxnSpPr>
        <p:spPr>
          <a:xfrm>
            <a:off x="1140476" y="1847625"/>
            <a:ext cx="0" cy="62345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1EB284D6-E0F8-4833-8AE9-BCC22AFD1F88}"/>
              </a:ext>
            </a:extLst>
          </p:cNvPr>
          <p:cNvCxnSpPr>
            <a:cxnSpLocks/>
          </p:cNvCxnSpPr>
          <p:nvPr/>
        </p:nvCxnSpPr>
        <p:spPr>
          <a:xfrm>
            <a:off x="1140476" y="2526498"/>
            <a:ext cx="0" cy="62345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A65EDE6F-37CB-41D1-B0BA-E21697F6BBBB}"/>
              </a:ext>
            </a:extLst>
          </p:cNvPr>
          <p:cNvCxnSpPr>
            <a:cxnSpLocks/>
          </p:cNvCxnSpPr>
          <p:nvPr/>
        </p:nvCxnSpPr>
        <p:spPr>
          <a:xfrm>
            <a:off x="1140476" y="3177662"/>
            <a:ext cx="0" cy="62345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6FD3460A-B866-4133-91EB-A6E882C80C3E}"/>
              </a:ext>
            </a:extLst>
          </p:cNvPr>
          <p:cNvCxnSpPr>
            <a:cxnSpLocks/>
          </p:cNvCxnSpPr>
          <p:nvPr/>
        </p:nvCxnSpPr>
        <p:spPr>
          <a:xfrm>
            <a:off x="1140476" y="3856534"/>
            <a:ext cx="0" cy="62345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CB9C41E-8A0D-0927-65B6-F16C035615A2}"/>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Opportunity Costs</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2989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left)">
                                      <p:cBhvr>
                                        <p:cTn id="7" dur="500"/>
                                        <p:tgtEl>
                                          <p:spTgt spid="4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4"/>
                                        </p:tgtEl>
                                        <p:attrNameLst>
                                          <p:attrName>style.visibility</p:attrName>
                                        </p:attrNameLst>
                                      </p:cBhvr>
                                      <p:to>
                                        <p:strVal val="visible"/>
                                      </p:to>
                                    </p:set>
                                    <p:animEffect transition="in" filter="wipe(left)">
                                      <p:cBhvr>
                                        <p:cTn id="11" dur="500"/>
                                        <p:tgtEl>
                                          <p:spTgt spid="4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wipe(left)">
                                      <p:cBhvr>
                                        <p:cTn id="15" dur="500"/>
                                        <p:tgtEl>
                                          <p:spTgt spid="45"/>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wipe(left)">
                                      <p:cBhvr>
                                        <p:cTn id="19" dur="500"/>
                                        <p:tgtEl>
                                          <p:spTgt spid="48"/>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54"/>
                                        </p:tgtEl>
                                        <p:attrNameLst>
                                          <p:attrName>style.visibility</p:attrName>
                                        </p:attrNameLst>
                                      </p:cBhvr>
                                      <p:to>
                                        <p:strVal val="visible"/>
                                      </p:to>
                                    </p:set>
                                    <p:animEffect transition="in" filter="wipe(up)">
                                      <p:cBhvr>
                                        <p:cTn id="23" dur="500"/>
                                        <p:tgtEl>
                                          <p:spTgt spid="54"/>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55"/>
                                        </p:tgtEl>
                                        <p:attrNameLst>
                                          <p:attrName>style.visibility</p:attrName>
                                        </p:attrNameLst>
                                      </p:cBhvr>
                                      <p:to>
                                        <p:strVal val="visible"/>
                                      </p:to>
                                    </p:set>
                                    <p:animEffect transition="in" filter="wipe(up)">
                                      <p:cBhvr>
                                        <p:cTn id="27" dur="500"/>
                                        <p:tgtEl>
                                          <p:spTgt spid="55"/>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56"/>
                                        </p:tgtEl>
                                        <p:attrNameLst>
                                          <p:attrName>style.visibility</p:attrName>
                                        </p:attrNameLst>
                                      </p:cBhvr>
                                      <p:to>
                                        <p:strVal val="visible"/>
                                      </p:to>
                                    </p:set>
                                    <p:animEffect transition="in" filter="wipe(up)">
                                      <p:cBhvr>
                                        <p:cTn id="31" dur="500"/>
                                        <p:tgtEl>
                                          <p:spTgt spid="56"/>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57"/>
                                        </p:tgtEl>
                                        <p:attrNameLst>
                                          <p:attrName>style.visibility</p:attrName>
                                        </p:attrNameLst>
                                      </p:cBhvr>
                                      <p:to>
                                        <p:strVal val="visible"/>
                                      </p:to>
                                    </p:set>
                                    <p:animEffect transition="in" filter="wipe(up)">
                                      <p:cBhvr>
                                        <p:cTn id="35" dur="500"/>
                                        <p:tgtEl>
                                          <p:spTgt spid="5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92">
                                            <p:txEl>
                                              <p:pRg st="0" end="0"/>
                                            </p:txEl>
                                          </p:spTgt>
                                        </p:tgtEl>
                                        <p:attrNameLst>
                                          <p:attrName>style.visibility</p:attrName>
                                        </p:attrNameLst>
                                      </p:cBhvr>
                                      <p:to>
                                        <p:strVal val="visible"/>
                                      </p:to>
                                    </p:set>
                                    <p:animEffect transition="in" filter="fade">
                                      <p:cBhvr>
                                        <p:cTn id="40" dur="500"/>
                                        <p:tgtEl>
                                          <p:spTgt spid="92">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92">
                                            <p:txEl>
                                              <p:pRg st="2" end="2"/>
                                            </p:txEl>
                                          </p:spTgt>
                                        </p:tgtEl>
                                        <p:attrNameLst>
                                          <p:attrName>style.visibility</p:attrName>
                                        </p:attrNameLst>
                                      </p:cBhvr>
                                      <p:to>
                                        <p:strVal val="visible"/>
                                      </p:to>
                                    </p:set>
                                    <p:animEffect transition="in" filter="fade">
                                      <p:cBhvr>
                                        <p:cTn id="45" dur="500"/>
                                        <p:tgtEl>
                                          <p:spTgt spid="9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10355F8-FFF0-422B-B0EC-F96EA67ED81D}"/>
              </a:ext>
            </a:extLst>
          </p:cNvPr>
          <p:cNvSpPr txBox="1"/>
          <p:nvPr/>
        </p:nvSpPr>
        <p:spPr>
          <a:xfrm>
            <a:off x="6171445" y="1881223"/>
            <a:ext cx="5976876" cy="938719"/>
          </a:xfrm>
          <a:prstGeom prst="rect">
            <a:avLst/>
          </a:prstGeom>
          <a:noFill/>
        </p:spPr>
        <p:txBody>
          <a:bodyPr wrap="square">
            <a:spAutoFit/>
          </a:bodyPr>
          <a:lstStyle/>
          <a:p>
            <a:pPr algn="ctr"/>
            <a:r>
              <a:rPr lang="en-US" sz="5500" b="1" dirty="0">
                <a:ln w="15875">
                  <a:solidFill>
                    <a:schemeClr val="bg1"/>
                  </a:solidFill>
                </a:ln>
                <a:latin typeface="Calibri" panose="020F0502020204030204"/>
              </a:rPr>
              <a:t>Concave PPC</a:t>
            </a:r>
            <a:endParaRPr lang="en-US" dirty="0">
              <a:ln w="15875">
                <a:solidFill>
                  <a:schemeClr val="bg1"/>
                </a:solidFill>
              </a:ln>
            </a:endParaRPr>
          </a:p>
        </p:txBody>
      </p:sp>
      <p:sp>
        <p:nvSpPr>
          <p:cNvPr id="92" name="Rectangle 91">
            <a:extLst>
              <a:ext uri="{FF2B5EF4-FFF2-40B4-BE49-F238E27FC236}">
                <a16:creationId xmlns:a16="http://schemas.microsoft.com/office/drawing/2014/main" id="{333750E1-77B2-492C-A0CC-491A93912941}"/>
              </a:ext>
            </a:extLst>
          </p:cNvPr>
          <p:cNvSpPr/>
          <p:nvPr/>
        </p:nvSpPr>
        <p:spPr>
          <a:xfrm>
            <a:off x="6269951" y="3000477"/>
            <a:ext cx="5922049" cy="224676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noProof="0" dirty="0">
                <a:ln w="15875">
                  <a:solidFill>
                    <a:schemeClr val="tx1"/>
                  </a:solidFill>
                </a:ln>
                <a:solidFill>
                  <a:srgbClr val="FF0000"/>
                </a:solidFill>
                <a:latin typeface="Calibri" panose="020F0502020204030204"/>
              </a:rPr>
              <a:t>Increasing Opportunity Costs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500" b="1" noProof="0" dirty="0">
              <a:ln w="15875">
                <a:solidFill>
                  <a:schemeClr val="tx1"/>
                </a:solidFill>
              </a:ln>
              <a:solidFill>
                <a:srgbClr val="FF0000"/>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noProof="0" dirty="0">
                <a:ln w="15875">
                  <a:solidFill>
                    <a:schemeClr val="tx1"/>
                  </a:solidFill>
                </a:ln>
                <a:solidFill>
                  <a:srgbClr val="FF0000"/>
                </a:solidFill>
                <a:latin typeface="Calibri" panose="020F0502020204030204"/>
              </a:rPr>
              <a:t>Resources </a:t>
            </a:r>
            <a:r>
              <a:rPr lang="en-US" sz="3500" b="1" noProof="0">
                <a:ln w="15875">
                  <a:solidFill>
                    <a:schemeClr val="tx1"/>
                  </a:solidFill>
                </a:ln>
                <a:solidFill>
                  <a:srgbClr val="FF0000"/>
                </a:solidFill>
                <a:latin typeface="Calibri" panose="020F0502020204030204"/>
              </a:rPr>
              <a:t>are not perfectly </a:t>
            </a:r>
            <a:r>
              <a:rPr lang="en-US" sz="3500" b="1" noProof="0" dirty="0">
                <a:ln w="15875">
                  <a:solidFill>
                    <a:schemeClr val="tx1"/>
                  </a:solidFill>
                </a:ln>
                <a:solidFill>
                  <a:srgbClr val="FF0000"/>
                </a:solidFill>
                <a:latin typeface="Calibri" panose="020F0502020204030204"/>
              </a:rPr>
              <a:t>adaptable</a:t>
            </a:r>
            <a:endParaRPr kumimoji="0" lang="en-US" sz="3500" b="1" i="0" u="none" strike="noStrike" kern="1200" cap="none" spc="0" normalizeH="0" baseline="0" noProof="0" dirty="0">
              <a:ln w="15875">
                <a:solidFill>
                  <a:schemeClr val="tx1"/>
                </a:solidFill>
              </a:ln>
              <a:solidFill>
                <a:srgbClr val="FF0000"/>
              </a:solidFill>
              <a:effectLst/>
              <a:uLnTx/>
              <a:uFillTx/>
              <a:latin typeface="Calibri" panose="020F0502020204030204"/>
            </a:endParaRPr>
          </a:p>
        </p:txBody>
      </p:sp>
      <p:sp>
        <p:nvSpPr>
          <p:cNvPr id="3" name="Rectangle 2">
            <a:extLst>
              <a:ext uri="{FF2B5EF4-FFF2-40B4-BE49-F238E27FC236}">
                <a16:creationId xmlns:a16="http://schemas.microsoft.com/office/drawing/2014/main" id="{7365A125-5896-44E4-9C76-41095A149D1F}"/>
              </a:ext>
            </a:extLst>
          </p:cNvPr>
          <p:cNvSpPr/>
          <p:nvPr/>
        </p:nvSpPr>
        <p:spPr>
          <a:xfrm>
            <a:off x="447097" y="1335113"/>
            <a:ext cx="5976875" cy="496053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extBox 83">
            <a:extLst>
              <a:ext uri="{FF2B5EF4-FFF2-40B4-BE49-F238E27FC236}">
                <a16:creationId xmlns:a16="http://schemas.microsoft.com/office/drawing/2014/main" id="{56680991-A72C-422A-B3BB-D5964500E8EA}"/>
              </a:ext>
            </a:extLst>
          </p:cNvPr>
          <p:cNvSpPr txBox="1"/>
          <p:nvPr/>
        </p:nvSpPr>
        <p:spPr>
          <a:xfrm>
            <a:off x="976555" y="5587760"/>
            <a:ext cx="5008098" cy="707886"/>
          </a:xfrm>
          <a:prstGeom prst="rect">
            <a:avLst/>
          </a:prstGeom>
          <a:noFill/>
        </p:spPr>
        <p:txBody>
          <a:bodyPr wrap="square" rtlCol="0">
            <a:spAutoFit/>
          </a:bodyPr>
          <a:lstStyle/>
          <a:p>
            <a:pPr algn="ctr"/>
            <a:r>
              <a:rPr lang="en-US" sz="4000" b="1" dirty="0">
                <a:latin typeface="+mj-lt"/>
              </a:rPr>
              <a:t>Corn</a:t>
            </a:r>
          </a:p>
        </p:txBody>
      </p:sp>
      <p:sp>
        <p:nvSpPr>
          <p:cNvPr id="67" name="Arc 66">
            <a:extLst>
              <a:ext uri="{FF2B5EF4-FFF2-40B4-BE49-F238E27FC236}">
                <a16:creationId xmlns:a16="http://schemas.microsoft.com/office/drawing/2014/main" id="{F3AD9E7F-3F77-4CF5-BAA7-CD454B8E7EBC}"/>
              </a:ext>
            </a:extLst>
          </p:cNvPr>
          <p:cNvSpPr/>
          <p:nvPr/>
        </p:nvSpPr>
        <p:spPr>
          <a:xfrm>
            <a:off x="-2803712" y="2215030"/>
            <a:ext cx="8458200" cy="6553200"/>
          </a:xfrm>
          <a:prstGeom prst="arc">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68" name="Straight Connector 67">
            <a:extLst>
              <a:ext uri="{FF2B5EF4-FFF2-40B4-BE49-F238E27FC236}">
                <a16:creationId xmlns:a16="http://schemas.microsoft.com/office/drawing/2014/main" id="{47E29B97-D5C0-4FB3-865D-CB1A3FE6060C}"/>
              </a:ext>
            </a:extLst>
          </p:cNvPr>
          <p:cNvCxnSpPr>
            <a:cxnSpLocks/>
          </p:cNvCxnSpPr>
          <p:nvPr/>
        </p:nvCxnSpPr>
        <p:spPr>
          <a:xfrm flipH="1">
            <a:off x="1415212" y="2301355"/>
            <a:ext cx="984738" cy="0"/>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52C65896-055A-4AD5-B1CE-B1793640B8B5}"/>
              </a:ext>
            </a:extLst>
          </p:cNvPr>
          <p:cNvCxnSpPr>
            <a:cxnSpLocks/>
          </p:cNvCxnSpPr>
          <p:nvPr/>
        </p:nvCxnSpPr>
        <p:spPr>
          <a:xfrm flipV="1">
            <a:off x="2302860" y="2301781"/>
            <a:ext cx="0" cy="3108959"/>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1A8B4E-7B27-4655-BBF5-71A1C6359CFB}"/>
              </a:ext>
            </a:extLst>
          </p:cNvPr>
          <p:cNvCxnSpPr>
            <a:cxnSpLocks/>
          </p:cNvCxnSpPr>
          <p:nvPr/>
        </p:nvCxnSpPr>
        <p:spPr>
          <a:xfrm flipH="1">
            <a:off x="1415424" y="2594859"/>
            <a:ext cx="1770185" cy="0"/>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BD0117F0-5FF9-4A31-B5B4-754706DE1FC8}"/>
              </a:ext>
            </a:extLst>
          </p:cNvPr>
          <p:cNvCxnSpPr>
            <a:cxnSpLocks/>
          </p:cNvCxnSpPr>
          <p:nvPr/>
        </p:nvCxnSpPr>
        <p:spPr>
          <a:xfrm flipV="1">
            <a:off x="4115248" y="2991098"/>
            <a:ext cx="0" cy="2461845"/>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72" name="Oval 71">
            <a:extLst>
              <a:ext uri="{FF2B5EF4-FFF2-40B4-BE49-F238E27FC236}">
                <a16:creationId xmlns:a16="http://schemas.microsoft.com/office/drawing/2014/main" id="{D272B4B6-7A0A-4EB7-AD97-3650DA3BF655}"/>
              </a:ext>
            </a:extLst>
          </p:cNvPr>
          <p:cNvSpPr/>
          <p:nvPr/>
        </p:nvSpPr>
        <p:spPr>
          <a:xfrm>
            <a:off x="2164528" y="2088422"/>
            <a:ext cx="304800" cy="3048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Arrow Connector 72">
            <a:extLst>
              <a:ext uri="{FF2B5EF4-FFF2-40B4-BE49-F238E27FC236}">
                <a16:creationId xmlns:a16="http://schemas.microsoft.com/office/drawing/2014/main" id="{CF829DB8-2AFB-4094-AFF7-DF62017DEB1B}"/>
              </a:ext>
            </a:extLst>
          </p:cNvPr>
          <p:cNvCxnSpPr>
            <a:cxnSpLocks/>
          </p:cNvCxnSpPr>
          <p:nvPr/>
        </p:nvCxnSpPr>
        <p:spPr>
          <a:xfrm>
            <a:off x="1429493" y="5649892"/>
            <a:ext cx="900332"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76C2B257-63AE-41A6-B5C7-FE787F724ECA}"/>
              </a:ext>
            </a:extLst>
          </p:cNvPr>
          <p:cNvCxnSpPr>
            <a:cxnSpLocks/>
          </p:cNvCxnSpPr>
          <p:nvPr/>
        </p:nvCxnSpPr>
        <p:spPr>
          <a:xfrm>
            <a:off x="2341549" y="5661615"/>
            <a:ext cx="900332"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89702CF9-3FDC-4452-9DC8-7CAFD2EF3EAD}"/>
              </a:ext>
            </a:extLst>
          </p:cNvPr>
          <p:cNvCxnSpPr>
            <a:cxnSpLocks/>
          </p:cNvCxnSpPr>
          <p:nvPr/>
        </p:nvCxnSpPr>
        <p:spPr>
          <a:xfrm>
            <a:off x="3255949" y="5661615"/>
            <a:ext cx="900332"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63C3B998-9442-4B61-BEFC-FE33E631573A}"/>
              </a:ext>
            </a:extLst>
          </p:cNvPr>
          <p:cNvCxnSpPr>
            <a:cxnSpLocks/>
          </p:cNvCxnSpPr>
          <p:nvPr/>
        </p:nvCxnSpPr>
        <p:spPr>
          <a:xfrm flipV="1">
            <a:off x="3243050" y="2583135"/>
            <a:ext cx="0" cy="2923735"/>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77" name="Oval 76">
            <a:extLst>
              <a:ext uri="{FF2B5EF4-FFF2-40B4-BE49-F238E27FC236}">
                <a16:creationId xmlns:a16="http://schemas.microsoft.com/office/drawing/2014/main" id="{D131DB56-5313-472C-8011-4621FD6EAA71}"/>
              </a:ext>
            </a:extLst>
          </p:cNvPr>
          <p:cNvSpPr/>
          <p:nvPr/>
        </p:nvSpPr>
        <p:spPr>
          <a:xfrm>
            <a:off x="3081272" y="2400256"/>
            <a:ext cx="304800" cy="3048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8" name="Straight Arrow Connector 77">
            <a:extLst>
              <a:ext uri="{FF2B5EF4-FFF2-40B4-BE49-F238E27FC236}">
                <a16:creationId xmlns:a16="http://schemas.microsoft.com/office/drawing/2014/main" id="{C295A235-C014-41A4-8E05-28DC92A7FFB9}"/>
              </a:ext>
            </a:extLst>
          </p:cNvPr>
          <p:cNvCxnSpPr>
            <a:cxnSpLocks/>
          </p:cNvCxnSpPr>
          <p:nvPr/>
        </p:nvCxnSpPr>
        <p:spPr>
          <a:xfrm>
            <a:off x="4168005" y="5631135"/>
            <a:ext cx="900332"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79895E1B-0899-428F-A2DF-42B9A7027ACD}"/>
              </a:ext>
            </a:extLst>
          </p:cNvPr>
          <p:cNvCxnSpPr>
            <a:cxnSpLocks/>
          </p:cNvCxnSpPr>
          <p:nvPr/>
        </p:nvCxnSpPr>
        <p:spPr>
          <a:xfrm flipV="1">
            <a:off x="5069506" y="3905498"/>
            <a:ext cx="0" cy="1573237"/>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A87F4D79-D20D-4D50-99EB-EA198497D8AB}"/>
              </a:ext>
            </a:extLst>
          </p:cNvPr>
          <p:cNvCxnSpPr>
            <a:cxnSpLocks/>
          </p:cNvCxnSpPr>
          <p:nvPr/>
        </p:nvCxnSpPr>
        <p:spPr>
          <a:xfrm flipH="1">
            <a:off x="1401357" y="3000477"/>
            <a:ext cx="2682240" cy="0"/>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B2592546-BCCC-4040-98BA-D7EACD1410B0}"/>
              </a:ext>
            </a:extLst>
          </p:cNvPr>
          <p:cNvCxnSpPr>
            <a:cxnSpLocks/>
          </p:cNvCxnSpPr>
          <p:nvPr/>
        </p:nvCxnSpPr>
        <p:spPr>
          <a:xfrm flipH="1">
            <a:off x="1415424" y="3870329"/>
            <a:ext cx="3664634" cy="0"/>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82" name="Oval 81">
            <a:extLst>
              <a:ext uri="{FF2B5EF4-FFF2-40B4-BE49-F238E27FC236}">
                <a16:creationId xmlns:a16="http://schemas.microsoft.com/office/drawing/2014/main" id="{815849D6-892E-46D0-93D3-F77691CFDEFA}"/>
              </a:ext>
            </a:extLst>
          </p:cNvPr>
          <p:cNvSpPr/>
          <p:nvPr/>
        </p:nvSpPr>
        <p:spPr>
          <a:xfrm>
            <a:off x="3965192" y="2819942"/>
            <a:ext cx="304800" cy="3048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8498A4F5-A32C-4798-BFDC-8325F2F95374}"/>
              </a:ext>
            </a:extLst>
          </p:cNvPr>
          <p:cNvSpPr/>
          <p:nvPr/>
        </p:nvSpPr>
        <p:spPr>
          <a:xfrm>
            <a:off x="4933518" y="3717929"/>
            <a:ext cx="304800" cy="3048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a:extLst>
              <a:ext uri="{FF2B5EF4-FFF2-40B4-BE49-F238E27FC236}">
                <a16:creationId xmlns:a16="http://schemas.microsoft.com/office/drawing/2014/main" id="{FFBF9E99-692C-4432-9343-C4B70AFDA1D5}"/>
              </a:ext>
            </a:extLst>
          </p:cNvPr>
          <p:cNvSpPr txBox="1"/>
          <p:nvPr/>
        </p:nvSpPr>
        <p:spPr>
          <a:xfrm rot="16200000">
            <a:off x="-1251081" y="3347223"/>
            <a:ext cx="4104246" cy="707886"/>
          </a:xfrm>
          <a:prstGeom prst="rect">
            <a:avLst/>
          </a:prstGeom>
          <a:noFill/>
        </p:spPr>
        <p:txBody>
          <a:bodyPr wrap="square" rtlCol="0">
            <a:spAutoFit/>
          </a:bodyPr>
          <a:lstStyle/>
          <a:p>
            <a:pPr algn="ctr"/>
            <a:r>
              <a:rPr lang="en-US" sz="4000" b="1" dirty="0">
                <a:latin typeface="+mj-lt"/>
              </a:rPr>
              <a:t>Robots</a:t>
            </a:r>
          </a:p>
        </p:txBody>
      </p:sp>
      <p:cxnSp>
        <p:nvCxnSpPr>
          <p:cNvPr id="86" name="Straight Arrow Connector 85">
            <a:extLst>
              <a:ext uri="{FF2B5EF4-FFF2-40B4-BE49-F238E27FC236}">
                <a16:creationId xmlns:a16="http://schemas.microsoft.com/office/drawing/2014/main" id="{E0BA200B-8203-409F-9D05-68CF6E721745}"/>
              </a:ext>
            </a:extLst>
          </p:cNvPr>
          <p:cNvCxnSpPr>
            <a:cxnSpLocks/>
          </p:cNvCxnSpPr>
          <p:nvPr/>
        </p:nvCxnSpPr>
        <p:spPr>
          <a:xfrm>
            <a:off x="1262598" y="2284303"/>
            <a:ext cx="0" cy="31865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524D0611-63BB-4DE8-8985-0DD15C57CEBA}"/>
              </a:ext>
            </a:extLst>
          </p:cNvPr>
          <p:cNvCxnSpPr>
            <a:cxnSpLocks/>
          </p:cNvCxnSpPr>
          <p:nvPr/>
        </p:nvCxnSpPr>
        <p:spPr>
          <a:xfrm>
            <a:off x="1262598" y="2616812"/>
            <a:ext cx="0" cy="37407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3B9B1BA0-89B0-4006-AC33-7CD1FA3E3271}"/>
              </a:ext>
            </a:extLst>
          </p:cNvPr>
          <p:cNvCxnSpPr>
            <a:cxnSpLocks/>
          </p:cNvCxnSpPr>
          <p:nvPr/>
        </p:nvCxnSpPr>
        <p:spPr>
          <a:xfrm>
            <a:off x="1262598" y="3004739"/>
            <a:ext cx="0" cy="85898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4C67505E-4611-45A2-B550-9425ABB4CF5A}"/>
              </a:ext>
            </a:extLst>
          </p:cNvPr>
          <p:cNvCxnSpPr>
            <a:cxnSpLocks/>
          </p:cNvCxnSpPr>
          <p:nvPr/>
        </p:nvCxnSpPr>
        <p:spPr>
          <a:xfrm>
            <a:off x="1262598" y="2173466"/>
            <a:ext cx="0" cy="12469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4F061971-4B35-4B5E-8B99-C87D213450FE}"/>
              </a:ext>
            </a:extLst>
          </p:cNvPr>
          <p:cNvCxnSpPr>
            <a:cxnSpLocks/>
          </p:cNvCxnSpPr>
          <p:nvPr/>
        </p:nvCxnSpPr>
        <p:spPr>
          <a:xfrm flipH="1">
            <a:off x="1387288" y="5478735"/>
            <a:ext cx="4937312" cy="1289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A51735BA-F0A9-4AF3-A290-7CE7742E103C}"/>
              </a:ext>
            </a:extLst>
          </p:cNvPr>
          <p:cNvCxnSpPr/>
          <p:nvPr/>
        </p:nvCxnSpPr>
        <p:spPr>
          <a:xfrm>
            <a:off x="1387288" y="1453030"/>
            <a:ext cx="0" cy="40386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757FFF72-D734-9949-1729-0A322B61EEBA}"/>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Opportunity Costs</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2737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wipe(left)">
                                      <p:cBhvr>
                                        <p:cTn id="7" dur="500"/>
                                        <p:tgtEl>
                                          <p:spTgt spid="7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74"/>
                                        </p:tgtEl>
                                        <p:attrNameLst>
                                          <p:attrName>style.visibility</p:attrName>
                                        </p:attrNameLst>
                                      </p:cBhvr>
                                      <p:to>
                                        <p:strVal val="visible"/>
                                      </p:to>
                                    </p:set>
                                    <p:animEffect transition="in" filter="wipe(left)">
                                      <p:cBhvr>
                                        <p:cTn id="11" dur="500"/>
                                        <p:tgtEl>
                                          <p:spTgt spid="7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75"/>
                                        </p:tgtEl>
                                        <p:attrNameLst>
                                          <p:attrName>style.visibility</p:attrName>
                                        </p:attrNameLst>
                                      </p:cBhvr>
                                      <p:to>
                                        <p:strVal val="visible"/>
                                      </p:to>
                                    </p:set>
                                    <p:animEffect transition="in" filter="wipe(left)">
                                      <p:cBhvr>
                                        <p:cTn id="15" dur="500"/>
                                        <p:tgtEl>
                                          <p:spTgt spid="75"/>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78"/>
                                        </p:tgtEl>
                                        <p:attrNameLst>
                                          <p:attrName>style.visibility</p:attrName>
                                        </p:attrNameLst>
                                      </p:cBhvr>
                                      <p:to>
                                        <p:strVal val="visible"/>
                                      </p:to>
                                    </p:set>
                                    <p:animEffect transition="in" filter="wipe(left)">
                                      <p:cBhvr>
                                        <p:cTn id="19" dur="500"/>
                                        <p:tgtEl>
                                          <p:spTgt spid="78"/>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89"/>
                                        </p:tgtEl>
                                        <p:attrNameLst>
                                          <p:attrName>style.visibility</p:attrName>
                                        </p:attrNameLst>
                                      </p:cBhvr>
                                      <p:to>
                                        <p:strVal val="visible"/>
                                      </p:to>
                                    </p:set>
                                    <p:animEffect transition="in" filter="wipe(up)">
                                      <p:cBhvr>
                                        <p:cTn id="23" dur="500"/>
                                        <p:tgtEl>
                                          <p:spTgt spid="89"/>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86"/>
                                        </p:tgtEl>
                                        <p:attrNameLst>
                                          <p:attrName>style.visibility</p:attrName>
                                        </p:attrNameLst>
                                      </p:cBhvr>
                                      <p:to>
                                        <p:strVal val="visible"/>
                                      </p:to>
                                    </p:set>
                                    <p:animEffect transition="in" filter="wipe(up)">
                                      <p:cBhvr>
                                        <p:cTn id="27" dur="500"/>
                                        <p:tgtEl>
                                          <p:spTgt spid="86"/>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87"/>
                                        </p:tgtEl>
                                        <p:attrNameLst>
                                          <p:attrName>style.visibility</p:attrName>
                                        </p:attrNameLst>
                                      </p:cBhvr>
                                      <p:to>
                                        <p:strVal val="visible"/>
                                      </p:to>
                                    </p:set>
                                    <p:animEffect transition="in" filter="wipe(up)">
                                      <p:cBhvr>
                                        <p:cTn id="31" dur="500"/>
                                        <p:tgtEl>
                                          <p:spTgt spid="87"/>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88"/>
                                        </p:tgtEl>
                                        <p:attrNameLst>
                                          <p:attrName>style.visibility</p:attrName>
                                        </p:attrNameLst>
                                      </p:cBhvr>
                                      <p:to>
                                        <p:strVal val="visible"/>
                                      </p:to>
                                    </p:set>
                                    <p:animEffect transition="in" filter="wipe(up)">
                                      <p:cBhvr>
                                        <p:cTn id="35" dur="500"/>
                                        <p:tgtEl>
                                          <p:spTgt spid="8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92">
                                            <p:txEl>
                                              <p:pRg st="0" end="0"/>
                                            </p:txEl>
                                          </p:spTgt>
                                        </p:tgtEl>
                                        <p:attrNameLst>
                                          <p:attrName>style.visibility</p:attrName>
                                        </p:attrNameLst>
                                      </p:cBhvr>
                                      <p:to>
                                        <p:strVal val="visible"/>
                                      </p:to>
                                    </p:set>
                                    <p:animEffect transition="in" filter="fade">
                                      <p:cBhvr>
                                        <p:cTn id="40" dur="500"/>
                                        <p:tgtEl>
                                          <p:spTgt spid="92">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92">
                                            <p:txEl>
                                              <p:pRg st="2" end="2"/>
                                            </p:txEl>
                                          </p:spTgt>
                                        </p:tgtEl>
                                        <p:attrNameLst>
                                          <p:attrName>style.visibility</p:attrName>
                                        </p:attrNameLst>
                                      </p:cBhvr>
                                      <p:to>
                                        <p:strVal val="visible"/>
                                      </p:to>
                                    </p:set>
                                    <p:animEffect transition="in" filter="fade">
                                      <p:cBhvr>
                                        <p:cTn id="45" dur="500"/>
                                        <p:tgtEl>
                                          <p:spTgt spid="9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31DA13-C9EB-46CA-82FF-877D452F6EB1}"/>
              </a:ext>
            </a:extLst>
          </p:cNvPr>
          <p:cNvSpPr/>
          <p:nvPr/>
        </p:nvSpPr>
        <p:spPr>
          <a:xfrm>
            <a:off x="318654" y="1524000"/>
            <a:ext cx="7342909" cy="50707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82D11AF-C42D-42AE-BBE8-E363652DF787}"/>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Important Points</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80" name="Rectangle 79">
            <a:extLst>
              <a:ext uri="{FF2B5EF4-FFF2-40B4-BE49-F238E27FC236}">
                <a16:creationId xmlns:a16="http://schemas.microsoft.com/office/drawing/2014/main" id="{E7113A56-E405-403D-84B3-6C11F0FCC414}"/>
              </a:ext>
            </a:extLst>
          </p:cNvPr>
          <p:cNvSpPr/>
          <p:nvPr/>
        </p:nvSpPr>
        <p:spPr>
          <a:xfrm>
            <a:off x="7646776" y="1047299"/>
            <a:ext cx="4530437" cy="224676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noProof="0" dirty="0">
                <a:ln w="15875">
                  <a:solidFill>
                    <a:schemeClr val="bg1"/>
                  </a:solidFill>
                </a:ln>
                <a:latin typeface="Calibri" panose="020F0502020204030204"/>
              </a:rPr>
              <a:t>Any point of production on the curve is an efficient use of resources</a:t>
            </a:r>
            <a:endParaRPr kumimoji="0" lang="en-US" sz="3500" b="1" i="0" u="none" strike="noStrike" kern="1200" cap="none" spc="0" normalizeH="0" baseline="0" noProof="0" dirty="0">
              <a:ln w="15875">
                <a:solidFill>
                  <a:schemeClr val="bg1"/>
                </a:solidFill>
              </a:ln>
              <a:effectLst/>
              <a:uLnTx/>
              <a:uFillTx/>
              <a:latin typeface="Calibri" panose="020F0502020204030204"/>
            </a:endParaRPr>
          </a:p>
        </p:txBody>
      </p:sp>
      <p:sp>
        <p:nvSpPr>
          <p:cNvPr id="18" name="Freeform: Shape 17">
            <a:extLst>
              <a:ext uri="{FF2B5EF4-FFF2-40B4-BE49-F238E27FC236}">
                <a16:creationId xmlns:a16="http://schemas.microsoft.com/office/drawing/2014/main" id="{DC0C2CE7-E16C-45CA-AD66-429CBEF8E154}"/>
              </a:ext>
            </a:extLst>
          </p:cNvPr>
          <p:cNvSpPr/>
          <p:nvPr/>
        </p:nvSpPr>
        <p:spPr>
          <a:xfrm>
            <a:off x="1043834" y="2069738"/>
            <a:ext cx="4591050" cy="3876675"/>
          </a:xfrm>
          <a:custGeom>
            <a:avLst/>
            <a:gdLst>
              <a:gd name="connsiteX0" fmla="*/ 0 w 4591050"/>
              <a:gd name="connsiteY0" fmla="*/ 0 h 3876675"/>
              <a:gd name="connsiteX1" fmla="*/ 1838325 w 4591050"/>
              <a:gd name="connsiteY1" fmla="*/ 400050 h 3876675"/>
              <a:gd name="connsiteX2" fmla="*/ 3190875 w 4591050"/>
              <a:gd name="connsiteY2" fmla="*/ 1238250 h 3876675"/>
              <a:gd name="connsiteX3" fmla="*/ 4124325 w 4591050"/>
              <a:gd name="connsiteY3" fmla="*/ 2457450 h 3876675"/>
              <a:gd name="connsiteX4" fmla="*/ 4591050 w 4591050"/>
              <a:gd name="connsiteY4" fmla="*/ 3876675 h 387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1050" h="3876675">
                <a:moveTo>
                  <a:pt x="0" y="0"/>
                </a:moveTo>
                <a:cubicBezTo>
                  <a:pt x="653256" y="96837"/>
                  <a:pt x="1306513" y="193675"/>
                  <a:pt x="1838325" y="400050"/>
                </a:cubicBezTo>
                <a:cubicBezTo>
                  <a:pt x="2370137" y="606425"/>
                  <a:pt x="2809875" y="895350"/>
                  <a:pt x="3190875" y="1238250"/>
                </a:cubicBezTo>
                <a:cubicBezTo>
                  <a:pt x="3571875" y="1581150"/>
                  <a:pt x="3890963" y="2017713"/>
                  <a:pt x="4124325" y="2457450"/>
                </a:cubicBezTo>
                <a:cubicBezTo>
                  <a:pt x="4357688" y="2897188"/>
                  <a:pt x="4533900" y="3646488"/>
                  <a:pt x="4591050" y="3876675"/>
                </a:cubicBezTo>
              </a:path>
            </a:pathLst>
          </a:custGeom>
          <a:noFill/>
          <a:ln w="762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19" name="Straight Connector 18">
            <a:extLst>
              <a:ext uri="{FF2B5EF4-FFF2-40B4-BE49-F238E27FC236}">
                <a16:creationId xmlns:a16="http://schemas.microsoft.com/office/drawing/2014/main" id="{B8163E7E-2324-410B-8904-17D5A7F18AEB}"/>
              </a:ext>
            </a:extLst>
          </p:cNvPr>
          <p:cNvCxnSpPr>
            <a:cxnSpLocks/>
          </p:cNvCxnSpPr>
          <p:nvPr/>
        </p:nvCxnSpPr>
        <p:spPr>
          <a:xfrm>
            <a:off x="1043833" y="1857013"/>
            <a:ext cx="0" cy="4089400"/>
          </a:xfrm>
          <a:prstGeom prst="line">
            <a:avLst/>
          </a:prstGeom>
          <a:noFill/>
          <a:ln w="76200" cap="flat" cmpd="sng" algn="ctr">
            <a:solidFill>
              <a:sysClr val="windowText" lastClr="000000"/>
            </a:solidFill>
            <a:prstDash val="solid"/>
          </a:ln>
          <a:effectLst/>
        </p:spPr>
      </p:cxnSp>
      <p:cxnSp>
        <p:nvCxnSpPr>
          <p:cNvPr id="20" name="Straight Connector 19">
            <a:extLst>
              <a:ext uri="{FF2B5EF4-FFF2-40B4-BE49-F238E27FC236}">
                <a16:creationId xmlns:a16="http://schemas.microsoft.com/office/drawing/2014/main" id="{A91FF0BD-7040-49D5-84EB-7060C00EC56F}"/>
              </a:ext>
            </a:extLst>
          </p:cNvPr>
          <p:cNvCxnSpPr/>
          <p:nvPr/>
        </p:nvCxnSpPr>
        <p:spPr>
          <a:xfrm flipH="1">
            <a:off x="1043833" y="5946413"/>
            <a:ext cx="5105400" cy="0"/>
          </a:xfrm>
          <a:prstGeom prst="line">
            <a:avLst/>
          </a:prstGeom>
          <a:noFill/>
          <a:ln w="76200" cap="flat" cmpd="sng" algn="ctr">
            <a:solidFill>
              <a:sysClr val="windowText" lastClr="000000"/>
            </a:solidFill>
            <a:prstDash val="solid"/>
          </a:ln>
          <a:effectLst/>
        </p:spPr>
      </p:cxnSp>
      <p:sp>
        <p:nvSpPr>
          <p:cNvPr id="21" name="TextBox 20">
            <a:extLst>
              <a:ext uri="{FF2B5EF4-FFF2-40B4-BE49-F238E27FC236}">
                <a16:creationId xmlns:a16="http://schemas.microsoft.com/office/drawing/2014/main" id="{2CFDB18C-780E-4580-B49E-98B2F8A374EE}"/>
              </a:ext>
            </a:extLst>
          </p:cNvPr>
          <p:cNvSpPr txBox="1"/>
          <p:nvPr/>
        </p:nvSpPr>
        <p:spPr>
          <a:xfrm>
            <a:off x="788795" y="5886878"/>
            <a:ext cx="5008098" cy="7078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rPr>
              <a:t>Corn</a:t>
            </a:r>
          </a:p>
        </p:txBody>
      </p:sp>
      <p:sp>
        <p:nvSpPr>
          <p:cNvPr id="22" name="TextBox 21">
            <a:extLst>
              <a:ext uri="{FF2B5EF4-FFF2-40B4-BE49-F238E27FC236}">
                <a16:creationId xmlns:a16="http://schemas.microsoft.com/office/drawing/2014/main" id="{2C85BBAF-6360-4FD1-8059-463AE4F1E814}"/>
              </a:ext>
            </a:extLst>
          </p:cNvPr>
          <p:cNvSpPr txBox="1"/>
          <p:nvPr/>
        </p:nvSpPr>
        <p:spPr>
          <a:xfrm rot="16200000">
            <a:off x="-1354964" y="3610682"/>
            <a:ext cx="4104246" cy="7078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rPr>
              <a:t>Robots</a:t>
            </a:r>
          </a:p>
        </p:txBody>
      </p:sp>
      <p:sp>
        <p:nvSpPr>
          <p:cNvPr id="23" name="Oval 22">
            <a:extLst>
              <a:ext uri="{FF2B5EF4-FFF2-40B4-BE49-F238E27FC236}">
                <a16:creationId xmlns:a16="http://schemas.microsoft.com/office/drawing/2014/main" id="{63C1A6C7-2F24-437A-8ABA-47F7EF10D152}"/>
              </a:ext>
            </a:extLst>
          </p:cNvPr>
          <p:cNvSpPr/>
          <p:nvPr/>
        </p:nvSpPr>
        <p:spPr>
          <a:xfrm>
            <a:off x="900665" y="1911038"/>
            <a:ext cx="304800" cy="304800"/>
          </a:xfrm>
          <a:prstGeom prst="ellipse">
            <a:avLst/>
          </a:prstGeom>
          <a:solidFill>
            <a:sysClr val="windowText" lastClr="000000"/>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4" name="Oval 23">
            <a:extLst>
              <a:ext uri="{FF2B5EF4-FFF2-40B4-BE49-F238E27FC236}">
                <a16:creationId xmlns:a16="http://schemas.microsoft.com/office/drawing/2014/main" id="{C3A94F01-7240-4D25-A946-F4BE615CF079}"/>
              </a:ext>
            </a:extLst>
          </p:cNvPr>
          <p:cNvSpPr/>
          <p:nvPr/>
        </p:nvSpPr>
        <p:spPr>
          <a:xfrm>
            <a:off x="4057250" y="3141668"/>
            <a:ext cx="304800" cy="304800"/>
          </a:xfrm>
          <a:prstGeom prst="ellipse">
            <a:avLst/>
          </a:prstGeom>
          <a:solidFill>
            <a:sysClr val="windowText" lastClr="000000"/>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5" name="Oval 24">
            <a:extLst>
              <a:ext uri="{FF2B5EF4-FFF2-40B4-BE49-F238E27FC236}">
                <a16:creationId xmlns:a16="http://schemas.microsoft.com/office/drawing/2014/main" id="{05A16371-A96C-4C2A-BC0A-770365699E56}"/>
              </a:ext>
            </a:extLst>
          </p:cNvPr>
          <p:cNvSpPr/>
          <p:nvPr/>
        </p:nvSpPr>
        <p:spPr>
          <a:xfrm>
            <a:off x="5469490" y="5765488"/>
            <a:ext cx="304800" cy="304800"/>
          </a:xfrm>
          <a:prstGeom prst="ellipse">
            <a:avLst/>
          </a:prstGeom>
          <a:solidFill>
            <a:sysClr val="windowText" lastClr="000000"/>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26" name="Straight Arrow Connector 25">
            <a:extLst>
              <a:ext uri="{FF2B5EF4-FFF2-40B4-BE49-F238E27FC236}">
                <a16:creationId xmlns:a16="http://schemas.microsoft.com/office/drawing/2014/main" id="{15078E44-68F2-4281-967C-D058B3CF7A87}"/>
              </a:ext>
            </a:extLst>
          </p:cNvPr>
          <p:cNvCxnSpPr>
            <a:cxnSpLocks/>
            <a:stCxn id="23" idx="7"/>
          </p:cNvCxnSpPr>
          <p:nvPr/>
        </p:nvCxnSpPr>
        <p:spPr>
          <a:xfrm>
            <a:off x="1160828" y="1955675"/>
            <a:ext cx="4023206" cy="523638"/>
          </a:xfrm>
          <a:prstGeom prst="straightConnector1">
            <a:avLst/>
          </a:prstGeom>
          <a:noFill/>
          <a:ln w="50800" cap="flat" cmpd="sng" algn="ctr">
            <a:solidFill>
              <a:srgbClr val="9BBB59"/>
            </a:solidFill>
            <a:prstDash val="solid"/>
            <a:headEnd type="arrow"/>
            <a:tailEnd type="none"/>
          </a:ln>
          <a:effectLst/>
        </p:spPr>
      </p:cxnSp>
      <p:cxnSp>
        <p:nvCxnSpPr>
          <p:cNvPr id="27" name="Straight Arrow Connector 26">
            <a:extLst>
              <a:ext uri="{FF2B5EF4-FFF2-40B4-BE49-F238E27FC236}">
                <a16:creationId xmlns:a16="http://schemas.microsoft.com/office/drawing/2014/main" id="{5BEDC66A-5441-4BCF-B111-19CCA2F9C1CB}"/>
              </a:ext>
            </a:extLst>
          </p:cNvPr>
          <p:cNvCxnSpPr>
            <a:cxnSpLocks/>
          </p:cNvCxnSpPr>
          <p:nvPr/>
        </p:nvCxnSpPr>
        <p:spPr>
          <a:xfrm flipV="1">
            <a:off x="4335828" y="2860313"/>
            <a:ext cx="1013306" cy="390762"/>
          </a:xfrm>
          <a:prstGeom prst="straightConnector1">
            <a:avLst/>
          </a:prstGeom>
          <a:noFill/>
          <a:ln w="50800" cap="flat" cmpd="sng" algn="ctr">
            <a:solidFill>
              <a:srgbClr val="9BBB59"/>
            </a:solidFill>
            <a:prstDash val="solid"/>
            <a:headEnd type="arrow"/>
            <a:tailEnd type="none"/>
          </a:ln>
          <a:effectLst/>
        </p:spPr>
      </p:cxnSp>
      <p:cxnSp>
        <p:nvCxnSpPr>
          <p:cNvPr id="28" name="Straight Arrow Connector 27">
            <a:extLst>
              <a:ext uri="{FF2B5EF4-FFF2-40B4-BE49-F238E27FC236}">
                <a16:creationId xmlns:a16="http://schemas.microsoft.com/office/drawing/2014/main" id="{294B7153-FD16-4D37-AA76-0669E5DE15B5}"/>
              </a:ext>
            </a:extLst>
          </p:cNvPr>
          <p:cNvCxnSpPr>
            <a:cxnSpLocks/>
            <a:stCxn id="25" idx="6"/>
          </p:cNvCxnSpPr>
          <p:nvPr/>
        </p:nvCxnSpPr>
        <p:spPr>
          <a:xfrm flipH="1" flipV="1">
            <a:off x="5501534" y="3050813"/>
            <a:ext cx="272756" cy="2867075"/>
          </a:xfrm>
          <a:prstGeom prst="straightConnector1">
            <a:avLst/>
          </a:prstGeom>
          <a:noFill/>
          <a:ln w="50800" cap="flat" cmpd="sng" algn="ctr">
            <a:solidFill>
              <a:srgbClr val="9BBB59"/>
            </a:solidFill>
            <a:prstDash val="solid"/>
            <a:headEnd type="arrow"/>
            <a:tailEnd type="none"/>
          </a:ln>
          <a:effectLst/>
        </p:spPr>
      </p:cxnSp>
      <p:sp>
        <p:nvSpPr>
          <p:cNvPr id="29" name="TextBox 28">
            <a:extLst>
              <a:ext uri="{FF2B5EF4-FFF2-40B4-BE49-F238E27FC236}">
                <a16:creationId xmlns:a16="http://schemas.microsoft.com/office/drawing/2014/main" id="{EBA320F4-011A-4262-8777-AB260FCE7BBD}"/>
              </a:ext>
            </a:extLst>
          </p:cNvPr>
          <p:cNvSpPr txBox="1"/>
          <p:nvPr/>
        </p:nvSpPr>
        <p:spPr>
          <a:xfrm>
            <a:off x="3884336" y="1759378"/>
            <a:ext cx="5008098" cy="132343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rPr>
              <a:t>Productive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rPr>
              <a:t>Efficiency</a:t>
            </a:r>
          </a:p>
        </p:txBody>
      </p:sp>
      <p:sp>
        <p:nvSpPr>
          <p:cNvPr id="7" name="TextBox 6">
            <a:extLst>
              <a:ext uri="{FF2B5EF4-FFF2-40B4-BE49-F238E27FC236}">
                <a16:creationId xmlns:a16="http://schemas.microsoft.com/office/drawing/2014/main" id="{F59B40EC-B068-6184-7964-F8AA09E181CB}"/>
              </a:ext>
            </a:extLst>
          </p:cNvPr>
          <p:cNvSpPr txBox="1"/>
          <p:nvPr/>
        </p:nvSpPr>
        <p:spPr>
          <a:xfrm>
            <a:off x="7684166" y="3354147"/>
            <a:ext cx="4530437" cy="332398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dirty="0">
                <a:ln w="15875">
                  <a:solidFill>
                    <a:prstClr val="black"/>
                  </a:solidFill>
                </a:ln>
                <a:solidFill>
                  <a:srgbClr val="FF0000"/>
                </a:solidFill>
                <a:latin typeface="Calibri" panose="020F0502020204030204"/>
              </a:rPr>
              <a:t>Any of these points are a point of maximum possible production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500" b="1" dirty="0">
              <a:ln w="15875">
                <a:solidFill>
                  <a:prstClr val="black"/>
                </a:solidFill>
              </a:ln>
              <a:solidFill>
                <a:srgbClr val="FF0000"/>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dirty="0">
                <a:ln w="15875">
                  <a:solidFill>
                    <a:prstClr val="black"/>
                  </a:solidFill>
                </a:ln>
                <a:solidFill>
                  <a:srgbClr val="FF0000"/>
                </a:solidFill>
                <a:latin typeface="Calibri" panose="020F0502020204030204"/>
              </a:rPr>
              <a:t>Long-run equilibrium in Macroeconomics </a:t>
            </a:r>
            <a:endParaRPr kumimoji="0" lang="en-US" sz="3500" b="1" i="0" u="none" strike="noStrike" kern="1200" cap="none" spc="0" normalizeH="0" baseline="0" noProof="0" dirty="0">
              <a:ln w="15875">
                <a:solidFill>
                  <a:prstClr val="black"/>
                </a:solid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5147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500"/>
                                        <p:tgtEl>
                                          <p:spTgt spid="2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500"/>
                                        <p:tgtEl>
                                          <p:spTgt spid="29"/>
                                        </p:tgtEl>
                                      </p:cBhvr>
                                    </p:animEffect>
                                  </p:childTnLst>
                                </p:cTn>
                              </p:par>
                              <p:par>
                                <p:cTn id="24" presetID="10" presetClass="entr" presetSubtype="0" fill="hold"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500"/>
                                        <p:tgtEl>
                                          <p:spTgt spid="27"/>
                                        </p:tgtEl>
                                      </p:cBhvr>
                                    </p:animEffect>
                                  </p:childTnLst>
                                </p:cTn>
                              </p:par>
                              <p:par>
                                <p:cTn id="27" presetID="10" presetClass="entr" presetSubtype="0" fill="hold" nodeType="with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500"/>
                                        <p:tgtEl>
                                          <p:spTgt spid="2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80">
                                            <p:txEl>
                                              <p:pRg st="0" end="0"/>
                                            </p:txEl>
                                          </p:spTgt>
                                        </p:tgtEl>
                                        <p:attrNameLst>
                                          <p:attrName>style.visibility</p:attrName>
                                        </p:attrNameLst>
                                      </p:cBhvr>
                                      <p:to>
                                        <p:strVal val="visible"/>
                                      </p:to>
                                    </p:set>
                                    <p:animEffect transition="in" filter="fade">
                                      <p:cBhvr>
                                        <p:cTn id="34" dur="500"/>
                                        <p:tgtEl>
                                          <p:spTgt spid="80">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7">
                                            <p:txEl>
                                              <p:pRg st="0" end="0"/>
                                            </p:txEl>
                                          </p:spTgt>
                                        </p:tgtEl>
                                        <p:attrNameLst>
                                          <p:attrName>style.visibility</p:attrName>
                                        </p:attrNameLst>
                                      </p:cBhvr>
                                      <p:to>
                                        <p:strVal val="visible"/>
                                      </p:to>
                                    </p:set>
                                    <p:animEffect transition="in" filter="fade">
                                      <p:cBhvr>
                                        <p:cTn id="39" dur="500"/>
                                        <p:tgtEl>
                                          <p:spTgt spid="7">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7">
                                            <p:txEl>
                                              <p:pRg st="2" end="2"/>
                                            </p:txEl>
                                          </p:spTgt>
                                        </p:tgtEl>
                                        <p:attrNameLst>
                                          <p:attrName>style.visibility</p:attrName>
                                        </p:attrNameLst>
                                      </p:cBhvr>
                                      <p:to>
                                        <p:strVal val="visible"/>
                                      </p:to>
                                    </p:set>
                                    <p:animEffect transition="in" filter="fade">
                                      <p:cBhvr>
                                        <p:cTn id="44"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31DA13-C9EB-46CA-82FF-877D452F6EB1}"/>
              </a:ext>
            </a:extLst>
          </p:cNvPr>
          <p:cNvSpPr/>
          <p:nvPr/>
        </p:nvSpPr>
        <p:spPr>
          <a:xfrm>
            <a:off x="318655" y="1524000"/>
            <a:ext cx="7426036" cy="50707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a:extLst>
              <a:ext uri="{FF2B5EF4-FFF2-40B4-BE49-F238E27FC236}">
                <a16:creationId xmlns:a16="http://schemas.microsoft.com/office/drawing/2014/main" id="{E7113A56-E405-403D-84B3-6C11F0FCC414}"/>
              </a:ext>
            </a:extLst>
          </p:cNvPr>
          <p:cNvSpPr/>
          <p:nvPr/>
        </p:nvSpPr>
        <p:spPr>
          <a:xfrm>
            <a:off x="7747866" y="968625"/>
            <a:ext cx="4447309" cy="224676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noProof="0" dirty="0">
                <a:ln w="15875">
                  <a:solidFill>
                    <a:prstClr val="white"/>
                  </a:solidFill>
                </a:ln>
                <a:latin typeface="Calibri" panose="020F0502020204030204"/>
              </a:rPr>
              <a:t>Any point of production </a:t>
            </a:r>
            <a:r>
              <a:rPr lang="en-US" sz="3500" b="1" dirty="0">
                <a:ln w="15875">
                  <a:solidFill>
                    <a:prstClr val="white"/>
                  </a:solidFill>
                </a:ln>
                <a:latin typeface="Calibri" panose="020F0502020204030204"/>
              </a:rPr>
              <a:t>inside</a:t>
            </a:r>
            <a:r>
              <a:rPr lang="en-US" sz="3500" b="1" noProof="0" dirty="0">
                <a:ln w="15875">
                  <a:solidFill>
                    <a:prstClr val="white"/>
                  </a:solidFill>
                </a:ln>
                <a:latin typeface="Calibri" panose="020F0502020204030204"/>
              </a:rPr>
              <a:t> the curve is an inefficient use of resources</a:t>
            </a:r>
            <a:endParaRPr kumimoji="0" lang="en-US" sz="3500" b="1" i="0" u="none" strike="noStrike" kern="1200" cap="none" spc="0" normalizeH="0" baseline="0" noProof="0" dirty="0">
              <a:ln w="15875">
                <a:solidFill>
                  <a:prstClr val="white"/>
                </a:solidFill>
              </a:ln>
              <a:effectLst/>
              <a:uLnTx/>
              <a:uFillTx/>
              <a:latin typeface="Calibri" panose="020F0502020204030204"/>
            </a:endParaRPr>
          </a:p>
        </p:txBody>
      </p:sp>
      <p:sp>
        <p:nvSpPr>
          <p:cNvPr id="29" name="Freeform: Shape 28">
            <a:extLst>
              <a:ext uri="{FF2B5EF4-FFF2-40B4-BE49-F238E27FC236}">
                <a16:creationId xmlns:a16="http://schemas.microsoft.com/office/drawing/2014/main" id="{5301CD02-25B1-4DD8-AB26-B5CE2C87D756}"/>
              </a:ext>
            </a:extLst>
          </p:cNvPr>
          <p:cNvSpPr/>
          <p:nvPr/>
        </p:nvSpPr>
        <p:spPr>
          <a:xfrm>
            <a:off x="1071542" y="1902350"/>
            <a:ext cx="4591050" cy="3876675"/>
          </a:xfrm>
          <a:custGeom>
            <a:avLst/>
            <a:gdLst>
              <a:gd name="connsiteX0" fmla="*/ 0 w 4591050"/>
              <a:gd name="connsiteY0" fmla="*/ 0 h 3876675"/>
              <a:gd name="connsiteX1" fmla="*/ 1838325 w 4591050"/>
              <a:gd name="connsiteY1" fmla="*/ 400050 h 3876675"/>
              <a:gd name="connsiteX2" fmla="*/ 3190875 w 4591050"/>
              <a:gd name="connsiteY2" fmla="*/ 1238250 h 3876675"/>
              <a:gd name="connsiteX3" fmla="*/ 4124325 w 4591050"/>
              <a:gd name="connsiteY3" fmla="*/ 2457450 h 3876675"/>
              <a:gd name="connsiteX4" fmla="*/ 4591050 w 4591050"/>
              <a:gd name="connsiteY4" fmla="*/ 3876675 h 387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1050" h="3876675">
                <a:moveTo>
                  <a:pt x="0" y="0"/>
                </a:moveTo>
                <a:cubicBezTo>
                  <a:pt x="653256" y="96837"/>
                  <a:pt x="1306513" y="193675"/>
                  <a:pt x="1838325" y="400050"/>
                </a:cubicBezTo>
                <a:cubicBezTo>
                  <a:pt x="2370137" y="606425"/>
                  <a:pt x="2809875" y="895350"/>
                  <a:pt x="3190875" y="1238250"/>
                </a:cubicBezTo>
                <a:cubicBezTo>
                  <a:pt x="3571875" y="1581150"/>
                  <a:pt x="3890963" y="2017713"/>
                  <a:pt x="4124325" y="2457450"/>
                </a:cubicBezTo>
                <a:cubicBezTo>
                  <a:pt x="4357688" y="2897188"/>
                  <a:pt x="4533900" y="3646488"/>
                  <a:pt x="4591050" y="3876675"/>
                </a:cubicBezTo>
              </a:path>
            </a:pathLst>
          </a:custGeom>
          <a:noFill/>
          <a:ln w="762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0" name="Straight Connector 29">
            <a:extLst>
              <a:ext uri="{FF2B5EF4-FFF2-40B4-BE49-F238E27FC236}">
                <a16:creationId xmlns:a16="http://schemas.microsoft.com/office/drawing/2014/main" id="{A46EA1B7-A99F-4014-962B-825C07E8A731}"/>
              </a:ext>
            </a:extLst>
          </p:cNvPr>
          <p:cNvCxnSpPr>
            <a:cxnSpLocks/>
          </p:cNvCxnSpPr>
          <p:nvPr/>
        </p:nvCxnSpPr>
        <p:spPr>
          <a:xfrm>
            <a:off x="1071541" y="1689625"/>
            <a:ext cx="0" cy="4089400"/>
          </a:xfrm>
          <a:prstGeom prst="line">
            <a:avLst/>
          </a:prstGeom>
          <a:noFill/>
          <a:ln w="76200" cap="flat" cmpd="sng" algn="ctr">
            <a:solidFill>
              <a:sysClr val="windowText" lastClr="000000"/>
            </a:solidFill>
            <a:prstDash val="solid"/>
          </a:ln>
          <a:effectLst/>
        </p:spPr>
      </p:cxnSp>
      <p:cxnSp>
        <p:nvCxnSpPr>
          <p:cNvPr id="31" name="Straight Connector 30">
            <a:extLst>
              <a:ext uri="{FF2B5EF4-FFF2-40B4-BE49-F238E27FC236}">
                <a16:creationId xmlns:a16="http://schemas.microsoft.com/office/drawing/2014/main" id="{296F3203-2F39-4F6A-80C2-9DFF836B7F62}"/>
              </a:ext>
            </a:extLst>
          </p:cNvPr>
          <p:cNvCxnSpPr/>
          <p:nvPr/>
        </p:nvCxnSpPr>
        <p:spPr>
          <a:xfrm flipH="1">
            <a:off x="1071541" y="5779025"/>
            <a:ext cx="5105400" cy="0"/>
          </a:xfrm>
          <a:prstGeom prst="line">
            <a:avLst/>
          </a:prstGeom>
          <a:noFill/>
          <a:ln w="76200" cap="flat" cmpd="sng" algn="ctr">
            <a:solidFill>
              <a:sysClr val="windowText" lastClr="000000"/>
            </a:solidFill>
            <a:prstDash val="solid"/>
          </a:ln>
          <a:effectLst/>
        </p:spPr>
      </p:cxnSp>
      <p:sp>
        <p:nvSpPr>
          <p:cNvPr id="32" name="TextBox 31">
            <a:extLst>
              <a:ext uri="{FF2B5EF4-FFF2-40B4-BE49-F238E27FC236}">
                <a16:creationId xmlns:a16="http://schemas.microsoft.com/office/drawing/2014/main" id="{EA041699-0C5E-4D9D-B133-32D040C14742}"/>
              </a:ext>
            </a:extLst>
          </p:cNvPr>
          <p:cNvSpPr txBox="1"/>
          <p:nvPr/>
        </p:nvSpPr>
        <p:spPr>
          <a:xfrm>
            <a:off x="816503" y="5719490"/>
            <a:ext cx="5008098" cy="7078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rPr>
              <a:t>Corn</a:t>
            </a:r>
          </a:p>
        </p:txBody>
      </p:sp>
      <p:sp>
        <p:nvSpPr>
          <p:cNvPr id="33" name="TextBox 32">
            <a:extLst>
              <a:ext uri="{FF2B5EF4-FFF2-40B4-BE49-F238E27FC236}">
                <a16:creationId xmlns:a16="http://schemas.microsoft.com/office/drawing/2014/main" id="{552F8524-3234-40DB-A87D-D2E9A20F148A}"/>
              </a:ext>
            </a:extLst>
          </p:cNvPr>
          <p:cNvSpPr txBox="1"/>
          <p:nvPr/>
        </p:nvSpPr>
        <p:spPr>
          <a:xfrm rot="16200000">
            <a:off x="-1327256" y="3443294"/>
            <a:ext cx="4104246" cy="7078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rPr>
              <a:t>Robots</a:t>
            </a:r>
          </a:p>
        </p:txBody>
      </p:sp>
      <p:sp>
        <p:nvSpPr>
          <p:cNvPr id="34" name="Oval 33">
            <a:extLst>
              <a:ext uri="{FF2B5EF4-FFF2-40B4-BE49-F238E27FC236}">
                <a16:creationId xmlns:a16="http://schemas.microsoft.com/office/drawing/2014/main" id="{1B3D2FD5-BB3C-4203-92EC-459D49BD5C1B}"/>
              </a:ext>
            </a:extLst>
          </p:cNvPr>
          <p:cNvSpPr/>
          <p:nvPr/>
        </p:nvSpPr>
        <p:spPr>
          <a:xfrm>
            <a:off x="1880873" y="2988250"/>
            <a:ext cx="304800" cy="304800"/>
          </a:xfrm>
          <a:prstGeom prst="ellipse">
            <a:avLst/>
          </a:prstGeom>
          <a:solidFill>
            <a:sysClr val="windowText" lastClr="000000"/>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5" name="Oval 34">
            <a:extLst>
              <a:ext uri="{FF2B5EF4-FFF2-40B4-BE49-F238E27FC236}">
                <a16:creationId xmlns:a16="http://schemas.microsoft.com/office/drawing/2014/main" id="{91749784-F90C-4B08-9C76-87C6CCA1C2CD}"/>
              </a:ext>
            </a:extLst>
          </p:cNvPr>
          <p:cNvSpPr/>
          <p:nvPr/>
        </p:nvSpPr>
        <p:spPr>
          <a:xfrm>
            <a:off x="3005458" y="3952180"/>
            <a:ext cx="304800" cy="304800"/>
          </a:xfrm>
          <a:prstGeom prst="ellipse">
            <a:avLst/>
          </a:prstGeom>
          <a:solidFill>
            <a:sysClr val="windowText" lastClr="000000"/>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6" name="Oval 35">
            <a:extLst>
              <a:ext uri="{FF2B5EF4-FFF2-40B4-BE49-F238E27FC236}">
                <a16:creationId xmlns:a16="http://schemas.microsoft.com/office/drawing/2014/main" id="{0E638DC6-9A65-4C25-9322-07712E6FC641}"/>
              </a:ext>
            </a:extLst>
          </p:cNvPr>
          <p:cNvSpPr/>
          <p:nvPr/>
        </p:nvSpPr>
        <p:spPr>
          <a:xfrm>
            <a:off x="4214498" y="4391600"/>
            <a:ext cx="304800" cy="304800"/>
          </a:xfrm>
          <a:prstGeom prst="ellipse">
            <a:avLst/>
          </a:prstGeom>
          <a:solidFill>
            <a:sysClr val="windowText" lastClr="000000"/>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7" name="Straight Arrow Connector 36">
            <a:extLst>
              <a:ext uri="{FF2B5EF4-FFF2-40B4-BE49-F238E27FC236}">
                <a16:creationId xmlns:a16="http://schemas.microsoft.com/office/drawing/2014/main" id="{F3744539-E022-4DDE-9020-D2BA6B8774A8}"/>
              </a:ext>
            </a:extLst>
          </p:cNvPr>
          <p:cNvCxnSpPr>
            <a:cxnSpLocks/>
            <a:stCxn id="34" idx="7"/>
          </p:cNvCxnSpPr>
          <p:nvPr/>
        </p:nvCxnSpPr>
        <p:spPr>
          <a:xfrm flipV="1">
            <a:off x="2141036" y="2527825"/>
            <a:ext cx="3083406" cy="505062"/>
          </a:xfrm>
          <a:prstGeom prst="straightConnector1">
            <a:avLst/>
          </a:prstGeom>
          <a:noFill/>
          <a:ln w="50800" cap="flat" cmpd="sng" algn="ctr">
            <a:solidFill>
              <a:srgbClr val="9BBB59"/>
            </a:solidFill>
            <a:prstDash val="solid"/>
            <a:headEnd type="arrow"/>
            <a:tailEnd type="none"/>
          </a:ln>
          <a:effectLst/>
        </p:spPr>
      </p:cxnSp>
      <p:cxnSp>
        <p:nvCxnSpPr>
          <p:cNvPr id="38" name="Straight Arrow Connector 37">
            <a:extLst>
              <a:ext uri="{FF2B5EF4-FFF2-40B4-BE49-F238E27FC236}">
                <a16:creationId xmlns:a16="http://schemas.microsoft.com/office/drawing/2014/main" id="{55A6A15B-1856-4CAE-9AA8-095272C23741}"/>
              </a:ext>
            </a:extLst>
          </p:cNvPr>
          <p:cNvCxnSpPr>
            <a:cxnSpLocks/>
            <a:stCxn id="35" idx="7"/>
          </p:cNvCxnSpPr>
          <p:nvPr/>
        </p:nvCxnSpPr>
        <p:spPr>
          <a:xfrm flipV="1">
            <a:off x="3265621" y="2692925"/>
            <a:ext cx="2111221" cy="1303892"/>
          </a:xfrm>
          <a:prstGeom prst="straightConnector1">
            <a:avLst/>
          </a:prstGeom>
          <a:noFill/>
          <a:ln w="50800" cap="flat" cmpd="sng" algn="ctr">
            <a:solidFill>
              <a:srgbClr val="9BBB59"/>
            </a:solidFill>
            <a:prstDash val="solid"/>
            <a:headEnd type="arrow"/>
            <a:tailEnd type="none"/>
          </a:ln>
          <a:effectLst/>
        </p:spPr>
      </p:cxnSp>
      <p:cxnSp>
        <p:nvCxnSpPr>
          <p:cNvPr id="39" name="Straight Arrow Connector 38">
            <a:extLst>
              <a:ext uri="{FF2B5EF4-FFF2-40B4-BE49-F238E27FC236}">
                <a16:creationId xmlns:a16="http://schemas.microsoft.com/office/drawing/2014/main" id="{A256BB20-649B-42DE-950F-71A20C38E4FF}"/>
              </a:ext>
            </a:extLst>
          </p:cNvPr>
          <p:cNvCxnSpPr>
            <a:cxnSpLocks/>
            <a:stCxn id="36" idx="6"/>
          </p:cNvCxnSpPr>
          <p:nvPr/>
        </p:nvCxnSpPr>
        <p:spPr>
          <a:xfrm flipV="1">
            <a:off x="4519298" y="2756425"/>
            <a:ext cx="1136944" cy="1787575"/>
          </a:xfrm>
          <a:prstGeom prst="straightConnector1">
            <a:avLst/>
          </a:prstGeom>
          <a:noFill/>
          <a:ln w="50800" cap="flat" cmpd="sng" algn="ctr">
            <a:solidFill>
              <a:srgbClr val="9BBB59"/>
            </a:solidFill>
            <a:prstDash val="solid"/>
            <a:headEnd type="arrow"/>
            <a:tailEnd type="none"/>
          </a:ln>
          <a:effectLst/>
        </p:spPr>
      </p:cxnSp>
      <p:sp>
        <p:nvSpPr>
          <p:cNvPr id="40" name="TextBox 39">
            <a:extLst>
              <a:ext uri="{FF2B5EF4-FFF2-40B4-BE49-F238E27FC236}">
                <a16:creationId xmlns:a16="http://schemas.microsoft.com/office/drawing/2014/main" id="{73AC5736-ECC5-409D-B545-FB191A57AC88}"/>
              </a:ext>
            </a:extLst>
          </p:cNvPr>
          <p:cNvSpPr txBox="1"/>
          <p:nvPr/>
        </p:nvSpPr>
        <p:spPr>
          <a:xfrm>
            <a:off x="3988244" y="2099990"/>
            <a:ext cx="5008098" cy="7078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rPr>
              <a:t>Inefficient</a:t>
            </a:r>
          </a:p>
        </p:txBody>
      </p:sp>
      <p:sp>
        <p:nvSpPr>
          <p:cNvPr id="3" name="TextBox 2">
            <a:extLst>
              <a:ext uri="{FF2B5EF4-FFF2-40B4-BE49-F238E27FC236}">
                <a16:creationId xmlns:a16="http://schemas.microsoft.com/office/drawing/2014/main" id="{840AC951-7DE6-1A49-9ECA-25887BAD2D7D}"/>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Important Points</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7C0D246-38E5-46EA-7A91-AA9C59A0DAB1}"/>
              </a:ext>
            </a:extLst>
          </p:cNvPr>
          <p:cNvSpPr txBox="1"/>
          <p:nvPr/>
        </p:nvSpPr>
        <p:spPr>
          <a:xfrm>
            <a:off x="7684166" y="3354147"/>
            <a:ext cx="4530437" cy="332398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dirty="0">
                <a:ln w="15875">
                  <a:solidFill>
                    <a:prstClr val="black"/>
                  </a:solidFill>
                </a:ln>
                <a:solidFill>
                  <a:srgbClr val="FF0000"/>
                </a:solidFill>
                <a:latin typeface="Calibri" panose="020F0502020204030204"/>
              </a:rPr>
              <a:t>Some resources are sitting idle or not being used to their potential</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500" b="1" dirty="0">
              <a:ln w="15875">
                <a:solidFill>
                  <a:prstClr val="black"/>
                </a:solidFill>
              </a:ln>
              <a:solidFill>
                <a:srgbClr val="FF0000"/>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dirty="0">
                <a:ln w="15875">
                  <a:solidFill>
                    <a:prstClr val="black"/>
                  </a:solidFill>
                </a:ln>
                <a:solidFill>
                  <a:srgbClr val="FF0000"/>
                </a:solidFill>
                <a:latin typeface="Calibri" panose="020F0502020204030204"/>
              </a:rPr>
              <a:t>A Recession in Macroeconomics </a:t>
            </a:r>
            <a:endParaRPr kumimoji="0" lang="en-US" sz="3500" b="1" i="0" u="none" strike="noStrike" kern="1200" cap="none" spc="0" normalizeH="0" baseline="0" noProof="0" dirty="0">
              <a:ln w="15875">
                <a:solidFill>
                  <a:prstClr val="black"/>
                </a:solid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0997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fade">
                                      <p:cBhvr>
                                        <p:cTn id="11" dur="500"/>
                                        <p:tgtEl>
                                          <p:spTgt spid="3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5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9"/>
                                        </p:tgtEl>
                                        <p:attrNameLst>
                                          <p:attrName>style.visibility</p:attrName>
                                        </p:attrNameLst>
                                      </p:cBhvr>
                                      <p:to>
                                        <p:strVal val="visible"/>
                                      </p:to>
                                    </p:set>
                                    <p:animEffect transition="in" filter="fade">
                                      <p:cBhvr>
                                        <p:cTn id="20" dur="500"/>
                                        <p:tgtEl>
                                          <p:spTgt spid="39"/>
                                        </p:tgtEl>
                                      </p:cBhvr>
                                    </p:animEffect>
                                  </p:childTnLst>
                                </p:cTn>
                              </p:par>
                              <p:par>
                                <p:cTn id="21" presetID="10" presetClass="entr" presetSubtype="0" fill="hold" nodeType="with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fade">
                                      <p:cBhvr>
                                        <p:cTn id="23" dur="500"/>
                                        <p:tgtEl>
                                          <p:spTgt spid="3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fade">
                                      <p:cBhvr>
                                        <p:cTn id="26" dur="500"/>
                                        <p:tgtEl>
                                          <p:spTgt spid="40"/>
                                        </p:tgtEl>
                                      </p:cBhvr>
                                    </p:animEffect>
                                  </p:childTnLst>
                                </p:cTn>
                              </p:par>
                              <p:par>
                                <p:cTn id="27" presetID="10" presetClass="entr" presetSubtype="0" fill="hold" nodeType="with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fade">
                                      <p:cBhvr>
                                        <p:cTn id="29" dur="500"/>
                                        <p:tgtEl>
                                          <p:spTgt spid="3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0"/>
                                        </p:tgtEl>
                                        <p:attrNameLst>
                                          <p:attrName>style.visibility</p:attrName>
                                        </p:attrNameLst>
                                      </p:cBhvr>
                                      <p:to>
                                        <p:strVal val="visible"/>
                                      </p:to>
                                    </p:set>
                                    <p:animEffect transition="in" filter="fade">
                                      <p:cBhvr>
                                        <p:cTn id="34" dur="500"/>
                                        <p:tgtEl>
                                          <p:spTgt spid="8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Effect transition="in" filter="fade">
                                      <p:cBhvr>
                                        <p:cTn id="39" dur="500"/>
                                        <p:tgtEl>
                                          <p:spTgt spid="4">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4">
                                            <p:txEl>
                                              <p:pRg st="2" end="2"/>
                                            </p:txEl>
                                          </p:spTgt>
                                        </p:tgtEl>
                                        <p:attrNameLst>
                                          <p:attrName>style.visibility</p:attrName>
                                        </p:attrNameLst>
                                      </p:cBhvr>
                                      <p:to>
                                        <p:strVal val="visible"/>
                                      </p:to>
                                    </p:set>
                                    <p:animEffect transition="in" filter="fade">
                                      <p:cBhvr>
                                        <p:cTn id="44"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P spid="34" grpId="0" animBg="1"/>
      <p:bldP spid="35" grpId="0" animBg="1"/>
      <p:bldP spid="36" grpId="0" animBg="1"/>
      <p:bldP spid="4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82D11AF-C42D-42AE-BBE8-E363652DF787}"/>
              </a:ext>
            </a:extLst>
          </p:cNvPr>
          <p:cNvSpPr txBox="1"/>
          <p:nvPr/>
        </p:nvSpPr>
        <p:spPr>
          <a:xfrm>
            <a:off x="1828800" y="1118333"/>
            <a:ext cx="8534400" cy="5170646"/>
          </a:xfrm>
          <a:prstGeom prst="rect">
            <a:avLst/>
          </a:prstGeom>
          <a:noFill/>
        </p:spPr>
        <p:txBody>
          <a:bodyPr wrap="square" rtlCol="0">
            <a:spAutoFit/>
          </a:bodyPr>
          <a:lstStyle/>
          <a:p>
            <a:pPr algn="ctr">
              <a:defRPr/>
            </a:pPr>
            <a:r>
              <a:rPr kumimoji="0" lang="en-US" sz="5500" b="1" i="0" u="none" strike="noStrike" kern="1200" cap="none" spc="0" normalizeH="0" baseline="0" noProof="0" dirty="0">
                <a:ln w="15875">
                  <a:solidFill>
                    <a:schemeClr val="bg1"/>
                  </a:solidFill>
                </a:ln>
                <a:effectLst/>
                <a:uLnTx/>
                <a:uFillTx/>
                <a:latin typeface="Calibri" panose="020F0502020204030204"/>
              </a:rPr>
              <a:t>The production</a:t>
            </a:r>
            <a:r>
              <a:rPr kumimoji="0" lang="en-US" sz="5500" b="1" i="0" u="none" strike="noStrike" kern="1200" cap="none" spc="0" normalizeH="0" noProof="0" dirty="0">
                <a:ln w="15875">
                  <a:solidFill>
                    <a:schemeClr val="bg1"/>
                  </a:solidFill>
                </a:ln>
                <a:effectLst/>
                <a:uLnTx/>
                <a:uFillTx/>
                <a:latin typeface="Calibri" panose="020F0502020204030204"/>
              </a:rPr>
              <a:t> possibilities curve is a graph that shows all combinations of two goods or categories of goods that can be produced with fixed resources.</a:t>
            </a:r>
            <a:endParaRPr kumimoji="0" lang="en-US" sz="5500" b="1" i="0" u="none" strike="noStrike" kern="1200" cap="none" spc="0" normalizeH="0" baseline="0" noProof="0" dirty="0">
              <a:ln w="15875">
                <a:solidFill>
                  <a:schemeClr val="bg1"/>
                </a:solidFill>
              </a:ln>
              <a:effectLst/>
              <a:uLnTx/>
              <a:uFillTx/>
              <a:latin typeface="Calibri" panose="020F0502020204030204"/>
            </a:endParaRPr>
          </a:p>
        </p:txBody>
      </p:sp>
      <p:sp>
        <p:nvSpPr>
          <p:cNvPr id="8" name="TextBox 7">
            <a:extLst>
              <a:ext uri="{FF2B5EF4-FFF2-40B4-BE49-F238E27FC236}">
                <a16:creationId xmlns:a16="http://schemas.microsoft.com/office/drawing/2014/main" id="{682D11AF-C42D-42AE-BBE8-E363652DF787}"/>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What is it?</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0559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31DA13-C9EB-46CA-82FF-877D452F6EB1}"/>
              </a:ext>
            </a:extLst>
          </p:cNvPr>
          <p:cNvSpPr/>
          <p:nvPr/>
        </p:nvSpPr>
        <p:spPr>
          <a:xfrm>
            <a:off x="318655" y="1524000"/>
            <a:ext cx="7423852" cy="50707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E7113A56-E405-403D-84B3-6C11F0FCC414}"/>
              </a:ext>
            </a:extLst>
          </p:cNvPr>
          <p:cNvSpPr/>
          <p:nvPr/>
        </p:nvSpPr>
        <p:spPr>
          <a:xfrm>
            <a:off x="7742507" y="1792539"/>
            <a:ext cx="4449493" cy="170816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noProof="0" dirty="0">
                <a:ln w="15875">
                  <a:solidFill>
                    <a:prstClr val="white"/>
                  </a:solidFill>
                </a:ln>
                <a:latin typeface="Calibri" panose="020F0502020204030204"/>
              </a:rPr>
              <a:t>Scarcity prevents any point of production outside the PPC</a:t>
            </a:r>
            <a:endParaRPr kumimoji="0" lang="en-US" sz="3500" b="1" i="0" u="none" strike="noStrike" kern="1200" cap="none" spc="0" normalizeH="0" baseline="0" noProof="0" dirty="0">
              <a:ln w="15875">
                <a:solidFill>
                  <a:prstClr val="white"/>
                </a:solidFill>
              </a:ln>
              <a:effectLst/>
              <a:uLnTx/>
              <a:uFillTx/>
              <a:latin typeface="Calibri" panose="020F0502020204030204"/>
            </a:endParaRPr>
          </a:p>
        </p:txBody>
      </p:sp>
      <p:sp>
        <p:nvSpPr>
          <p:cNvPr id="18" name="Freeform: Shape 17">
            <a:extLst>
              <a:ext uri="{FF2B5EF4-FFF2-40B4-BE49-F238E27FC236}">
                <a16:creationId xmlns:a16="http://schemas.microsoft.com/office/drawing/2014/main" id="{F103CFA4-7A96-47CB-8A5D-DFD0CC158BDD}"/>
              </a:ext>
            </a:extLst>
          </p:cNvPr>
          <p:cNvSpPr/>
          <p:nvPr/>
        </p:nvSpPr>
        <p:spPr>
          <a:xfrm>
            <a:off x="960707" y="2163237"/>
            <a:ext cx="4591050" cy="3876675"/>
          </a:xfrm>
          <a:custGeom>
            <a:avLst/>
            <a:gdLst>
              <a:gd name="connsiteX0" fmla="*/ 0 w 4591050"/>
              <a:gd name="connsiteY0" fmla="*/ 0 h 3876675"/>
              <a:gd name="connsiteX1" fmla="*/ 1838325 w 4591050"/>
              <a:gd name="connsiteY1" fmla="*/ 400050 h 3876675"/>
              <a:gd name="connsiteX2" fmla="*/ 3190875 w 4591050"/>
              <a:gd name="connsiteY2" fmla="*/ 1238250 h 3876675"/>
              <a:gd name="connsiteX3" fmla="*/ 4124325 w 4591050"/>
              <a:gd name="connsiteY3" fmla="*/ 2457450 h 3876675"/>
              <a:gd name="connsiteX4" fmla="*/ 4591050 w 4591050"/>
              <a:gd name="connsiteY4" fmla="*/ 3876675 h 387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1050" h="3876675">
                <a:moveTo>
                  <a:pt x="0" y="0"/>
                </a:moveTo>
                <a:cubicBezTo>
                  <a:pt x="653256" y="96837"/>
                  <a:pt x="1306513" y="193675"/>
                  <a:pt x="1838325" y="400050"/>
                </a:cubicBezTo>
                <a:cubicBezTo>
                  <a:pt x="2370137" y="606425"/>
                  <a:pt x="2809875" y="895350"/>
                  <a:pt x="3190875" y="1238250"/>
                </a:cubicBezTo>
                <a:cubicBezTo>
                  <a:pt x="3571875" y="1581150"/>
                  <a:pt x="3890963" y="2017713"/>
                  <a:pt x="4124325" y="2457450"/>
                </a:cubicBezTo>
                <a:cubicBezTo>
                  <a:pt x="4357688" y="2897188"/>
                  <a:pt x="4533900" y="3646488"/>
                  <a:pt x="4591050" y="3876675"/>
                </a:cubicBezTo>
              </a:path>
            </a:pathLst>
          </a:custGeom>
          <a:noFill/>
          <a:ln w="762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19" name="Straight Connector 18">
            <a:extLst>
              <a:ext uri="{FF2B5EF4-FFF2-40B4-BE49-F238E27FC236}">
                <a16:creationId xmlns:a16="http://schemas.microsoft.com/office/drawing/2014/main" id="{5AAC0391-F447-42AC-BA0F-60D9F67EA2EA}"/>
              </a:ext>
            </a:extLst>
          </p:cNvPr>
          <p:cNvCxnSpPr>
            <a:cxnSpLocks/>
          </p:cNvCxnSpPr>
          <p:nvPr/>
        </p:nvCxnSpPr>
        <p:spPr>
          <a:xfrm>
            <a:off x="960706" y="1950512"/>
            <a:ext cx="0" cy="4089400"/>
          </a:xfrm>
          <a:prstGeom prst="line">
            <a:avLst/>
          </a:prstGeom>
          <a:noFill/>
          <a:ln w="76200" cap="flat" cmpd="sng" algn="ctr">
            <a:solidFill>
              <a:sysClr val="windowText" lastClr="000000"/>
            </a:solidFill>
            <a:prstDash val="solid"/>
          </a:ln>
          <a:effectLst/>
        </p:spPr>
      </p:cxnSp>
      <p:cxnSp>
        <p:nvCxnSpPr>
          <p:cNvPr id="20" name="Straight Connector 19">
            <a:extLst>
              <a:ext uri="{FF2B5EF4-FFF2-40B4-BE49-F238E27FC236}">
                <a16:creationId xmlns:a16="http://schemas.microsoft.com/office/drawing/2014/main" id="{7A6E4D4B-F107-4E84-B86E-DB714CD51507}"/>
              </a:ext>
            </a:extLst>
          </p:cNvPr>
          <p:cNvCxnSpPr/>
          <p:nvPr/>
        </p:nvCxnSpPr>
        <p:spPr>
          <a:xfrm flipH="1">
            <a:off x="960706" y="6039912"/>
            <a:ext cx="5105400" cy="0"/>
          </a:xfrm>
          <a:prstGeom prst="line">
            <a:avLst/>
          </a:prstGeom>
          <a:noFill/>
          <a:ln w="76200" cap="flat" cmpd="sng" algn="ctr">
            <a:solidFill>
              <a:sysClr val="windowText" lastClr="000000"/>
            </a:solidFill>
            <a:prstDash val="solid"/>
          </a:ln>
          <a:effectLst/>
        </p:spPr>
      </p:cxnSp>
      <p:sp>
        <p:nvSpPr>
          <p:cNvPr id="21" name="TextBox 20">
            <a:extLst>
              <a:ext uri="{FF2B5EF4-FFF2-40B4-BE49-F238E27FC236}">
                <a16:creationId xmlns:a16="http://schemas.microsoft.com/office/drawing/2014/main" id="{A27A9F39-D420-43F8-9BA6-B222D7662048}"/>
              </a:ext>
            </a:extLst>
          </p:cNvPr>
          <p:cNvSpPr txBox="1"/>
          <p:nvPr/>
        </p:nvSpPr>
        <p:spPr>
          <a:xfrm>
            <a:off x="705668" y="5980377"/>
            <a:ext cx="5008098" cy="7078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rPr>
              <a:t>Corn</a:t>
            </a:r>
          </a:p>
        </p:txBody>
      </p:sp>
      <p:sp>
        <p:nvSpPr>
          <p:cNvPr id="22" name="TextBox 21">
            <a:extLst>
              <a:ext uri="{FF2B5EF4-FFF2-40B4-BE49-F238E27FC236}">
                <a16:creationId xmlns:a16="http://schemas.microsoft.com/office/drawing/2014/main" id="{DF19066E-D108-41AF-9A6C-4604C3426647}"/>
              </a:ext>
            </a:extLst>
          </p:cNvPr>
          <p:cNvSpPr txBox="1"/>
          <p:nvPr/>
        </p:nvSpPr>
        <p:spPr>
          <a:xfrm rot="16200000">
            <a:off x="-1438091" y="3704181"/>
            <a:ext cx="4104246" cy="7078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rPr>
              <a:t>Robots</a:t>
            </a:r>
          </a:p>
        </p:txBody>
      </p:sp>
      <p:sp>
        <p:nvSpPr>
          <p:cNvPr id="23" name="Oval 22">
            <a:extLst>
              <a:ext uri="{FF2B5EF4-FFF2-40B4-BE49-F238E27FC236}">
                <a16:creationId xmlns:a16="http://schemas.microsoft.com/office/drawing/2014/main" id="{AEB0CDDA-8AFF-4F73-83E9-0C989337585D}"/>
              </a:ext>
            </a:extLst>
          </p:cNvPr>
          <p:cNvSpPr/>
          <p:nvPr/>
        </p:nvSpPr>
        <p:spPr>
          <a:xfrm>
            <a:off x="1808138" y="1712437"/>
            <a:ext cx="304800" cy="304800"/>
          </a:xfrm>
          <a:prstGeom prst="ellipse">
            <a:avLst/>
          </a:prstGeom>
          <a:solidFill>
            <a:sysClr val="windowText" lastClr="000000"/>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4" name="Oval 23">
            <a:extLst>
              <a:ext uri="{FF2B5EF4-FFF2-40B4-BE49-F238E27FC236}">
                <a16:creationId xmlns:a16="http://schemas.microsoft.com/office/drawing/2014/main" id="{BC169E23-BD25-4B61-8B0C-A91C6E481CC0}"/>
              </a:ext>
            </a:extLst>
          </p:cNvPr>
          <p:cNvSpPr/>
          <p:nvPr/>
        </p:nvSpPr>
        <p:spPr>
          <a:xfrm>
            <a:off x="4151923" y="2689067"/>
            <a:ext cx="304800" cy="304800"/>
          </a:xfrm>
          <a:prstGeom prst="ellipse">
            <a:avLst/>
          </a:prstGeom>
          <a:solidFill>
            <a:sysClr val="windowText" lastClr="000000"/>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5" name="Oval 24">
            <a:extLst>
              <a:ext uri="{FF2B5EF4-FFF2-40B4-BE49-F238E27FC236}">
                <a16:creationId xmlns:a16="http://schemas.microsoft.com/office/drawing/2014/main" id="{FD43756F-B7E8-4DCD-9A7C-7A48AE6CD794}"/>
              </a:ext>
            </a:extLst>
          </p:cNvPr>
          <p:cNvSpPr/>
          <p:nvPr/>
        </p:nvSpPr>
        <p:spPr>
          <a:xfrm>
            <a:off x="5462563" y="3788887"/>
            <a:ext cx="304800" cy="304800"/>
          </a:xfrm>
          <a:prstGeom prst="ellipse">
            <a:avLst/>
          </a:prstGeom>
          <a:solidFill>
            <a:sysClr val="windowText" lastClr="000000"/>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26" name="Straight Arrow Connector 25">
            <a:extLst>
              <a:ext uri="{FF2B5EF4-FFF2-40B4-BE49-F238E27FC236}">
                <a16:creationId xmlns:a16="http://schemas.microsoft.com/office/drawing/2014/main" id="{88E785C0-C91E-4520-882E-7D6234AA21B7}"/>
              </a:ext>
            </a:extLst>
          </p:cNvPr>
          <p:cNvCxnSpPr>
            <a:cxnSpLocks/>
            <a:stCxn id="23" idx="7"/>
          </p:cNvCxnSpPr>
          <p:nvPr/>
        </p:nvCxnSpPr>
        <p:spPr>
          <a:xfrm>
            <a:off x="2068301" y="1757074"/>
            <a:ext cx="3058006" cy="790338"/>
          </a:xfrm>
          <a:prstGeom prst="straightConnector1">
            <a:avLst/>
          </a:prstGeom>
          <a:noFill/>
          <a:ln w="50800" cap="flat" cmpd="sng" algn="ctr">
            <a:solidFill>
              <a:srgbClr val="9BBB59"/>
            </a:solidFill>
            <a:prstDash val="solid"/>
            <a:headEnd type="arrow"/>
            <a:tailEnd type="none"/>
          </a:ln>
          <a:effectLst/>
        </p:spPr>
      </p:cxnSp>
      <p:cxnSp>
        <p:nvCxnSpPr>
          <p:cNvPr id="27" name="Straight Arrow Connector 26">
            <a:extLst>
              <a:ext uri="{FF2B5EF4-FFF2-40B4-BE49-F238E27FC236}">
                <a16:creationId xmlns:a16="http://schemas.microsoft.com/office/drawing/2014/main" id="{51F55348-8D68-4D48-B8C5-9D5DD7FACC80}"/>
              </a:ext>
            </a:extLst>
          </p:cNvPr>
          <p:cNvCxnSpPr>
            <a:cxnSpLocks/>
            <a:stCxn id="24" idx="7"/>
          </p:cNvCxnSpPr>
          <p:nvPr/>
        </p:nvCxnSpPr>
        <p:spPr>
          <a:xfrm>
            <a:off x="4412086" y="2733704"/>
            <a:ext cx="688821" cy="0"/>
          </a:xfrm>
          <a:prstGeom prst="straightConnector1">
            <a:avLst/>
          </a:prstGeom>
          <a:noFill/>
          <a:ln w="50800" cap="flat" cmpd="sng" algn="ctr">
            <a:solidFill>
              <a:srgbClr val="9BBB59"/>
            </a:solidFill>
            <a:prstDash val="solid"/>
            <a:headEnd type="arrow"/>
            <a:tailEnd type="none"/>
          </a:ln>
          <a:effectLst/>
        </p:spPr>
      </p:cxnSp>
      <p:cxnSp>
        <p:nvCxnSpPr>
          <p:cNvPr id="28" name="Straight Arrow Connector 27">
            <a:extLst>
              <a:ext uri="{FF2B5EF4-FFF2-40B4-BE49-F238E27FC236}">
                <a16:creationId xmlns:a16="http://schemas.microsoft.com/office/drawing/2014/main" id="{7E59BE23-41D2-4D6A-AACA-02B766F55F49}"/>
              </a:ext>
            </a:extLst>
          </p:cNvPr>
          <p:cNvCxnSpPr>
            <a:cxnSpLocks/>
            <a:stCxn id="25" idx="6"/>
          </p:cNvCxnSpPr>
          <p:nvPr/>
        </p:nvCxnSpPr>
        <p:spPr>
          <a:xfrm flipV="1">
            <a:off x="5767363" y="3118912"/>
            <a:ext cx="324144" cy="822375"/>
          </a:xfrm>
          <a:prstGeom prst="straightConnector1">
            <a:avLst/>
          </a:prstGeom>
          <a:noFill/>
          <a:ln w="50800" cap="flat" cmpd="sng" algn="ctr">
            <a:solidFill>
              <a:srgbClr val="9BBB59"/>
            </a:solidFill>
            <a:prstDash val="solid"/>
            <a:headEnd type="arrow"/>
            <a:tailEnd type="none"/>
          </a:ln>
          <a:effectLst/>
        </p:spPr>
      </p:cxnSp>
      <p:sp>
        <p:nvSpPr>
          <p:cNvPr id="29" name="TextBox 28">
            <a:extLst>
              <a:ext uri="{FF2B5EF4-FFF2-40B4-BE49-F238E27FC236}">
                <a16:creationId xmlns:a16="http://schemas.microsoft.com/office/drawing/2014/main" id="{4CDAF224-68C7-4BD2-BBE5-D3C16E701B61}"/>
              </a:ext>
            </a:extLst>
          </p:cNvPr>
          <p:cNvSpPr txBox="1"/>
          <p:nvPr/>
        </p:nvSpPr>
        <p:spPr>
          <a:xfrm>
            <a:off x="5139007" y="2386277"/>
            <a:ext cx="2603500" cy="7078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rPr>
              <a:t>Impossible</a:t>
            </a:r>
          </a:p>
        </p:txBody>
      </p:sp>
      <p:sp>
        <p:nvSpPr>
          <p:cNvPr id="3" name="TextBox 2">
            <a:extLst>
              <a:ext uri="{FF2B5EF4-FFF2-40B4-BE49-F238E27FC236}">
                <a16:creationId xmlns:a16="http://schemas.microsoft.com/office/drawing/2014/main" id="{817FACFF-0C2B-01CC-841E-B518FBDAF59F}"/>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Important Points</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7295EA7-792A-7A7D-379F-56FB83FE6901}"/>
              </a:ext>
            </a:extLst>
          </p:cNvPr>
          <p:cNvSpPr txBox="1"/>
          <p:nvPr/>
        </p:nvSpPr>
        <p:spPr>
          <a:xfrm>
            <a:off x="7702034" y="3863478"/>
            <a:ext cx="4530437" cy="17081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dirty="0">
                <a:ln w="15875">
                  <a:solidFill>
                    <a:prstClr val="black"/>
                  </a:solidFill>
                </a:ln>
                <a:solidFill>
                  <a:srgbClr val="FF0000"/>
                </a:solidFill>
                <a:latin typeface="Calibri" panose="020F0502020204030204"/>
              </a:rPr>
              <a:t>Resources are insufficient to produce at this level of output</a:t>
            </a:r>
            <a:endParaRPr kumimoji="0" lang="en-US" sz="3500" b="1" i="0" u="none" strike="noStrike" kern="1200" cap="none" spc="0" normalizeH="0" baseline="0" noProof="0" dirty="0">
              <a:ln w="15875">
                <a:solidFill>
                  <a:prstClr val="black"/>
                </a:solid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0491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par>
                                <p:cTn id="19" presetID="10"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500"/>
                                        <p:tgtEl>
                                          <p:spTgt spid="27"/>
                                        </p:tgtEl>
                                      </p:cBhvr>
                                    </p:animEffect>
                                  </p:childTnLst>
                                </p:cTn>
                              </p:par>
                              <p:par>
                                <p:cTn id="22" presetID="10" presetClass="entr" presetSubtype="0"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0">
                                            <p:txEl>
                                              <p:pRg st="0" end="0"/>
                                            </p:txEl>
                                          </p:spTgt>
                                        </p:tgtEl>
                                        <p:attrNameLst>
                                          <p:attrName>style.visibility</p:attrName>
                                        </p:attrNameLst>
                                      </p:cBhvr>
                                      <p:to>
                                        <p:strVal val="visible"/>
                                      </p:to>
                                    </p:set>
                                    <p:animEffect transition="in" filter="fade">
                                      <p:cBhvr>
                                        <p:cTn id="32" dur="500"/>
                                        <p:tgtEl>
                                          <p:spTgt spid="8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animEffect transition="in" filter="fade">
                                      <p:cBhvr>
                                        <p:cTn id="3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EA161F64-08F5-4ED7-97B9-EBE844A3071A}"/>
              </a:ext>
            </a:extLst>
          </p:cNvPr>
          <p:cNvSpPr/>
          <p:nvPr/>
        </p:nvSpPr>
        <p:spPr>
          <a:xfrm>
            <a:off x="220456" y="1925782"/>
            <a:ext cx="6220960" cy="48511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82D11AF-C42D-42AE-BBE8-E363652DF787}"/>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Changes in the PPC</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907D4694-5816-452B-B60C-620C58018B5E}"/>
              </a:ext>
            </a:extLst>
          </p:cNvPr>
          <p:cNvSpPr/>
          <p:nvPr/>
        </p:nvSpPr>
        <p:spPr>
          <a:xfrm>
            <a:off x="984827" y="3199749"/>
            <a:ext cx="3594100" cy="3022600"/>
          </a:xfrm>
          <a:custGeom>
            <a:avLst/>
            <a:gdLst>
              <a:gd name="connsiteX0" fmla="*/ 0 w 4591050"/>
              <a:gd name="connsiteY0" fmla="*/ 0 h 3876675"/>
              <a:gd name="connsiteX1" fmla="*/ 1838325 w 4591050"/>
              <a:gd name="connsiteY1" fmla="*/ 400050 h 3876675"/>
              <a:gd name="connsiteX2" fmla="*/ 3190875 w 4591050"/>
              <a:gd name="connsiteY2" fmla="*/ 1238250 h 3876675"/>
              <a:gd name="connsiteX3" fmla="*/ 4124325 w 4591050"/>
              <a:gd name="connsiteY3" fmla="*/ 2457450 h 3876675"/>
              <a:gd name="connsiteX4" fmla="*/ 4591050 w 4591050"/>
              <a:gd name="connsiteY4" fmla="*/ 3876675 h 387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1050" h="3876675">
                <a:moveTo>
                  <a:pt x="0" y="0"/>
                </a:moveTo>
                <a:cubicBezTo>
                  <a:pt x="653256" y="96837"/>
                  <a:pt x="1306513" y="193675"/>
                  <a:pt x="1838325" y="400050"/>
                </a:cubicBezTo>
                <a:cubicBezTo>
                  <a:pt x="2370137" y="606425"/>
                  <a:pt x="2809875" y="895350"/>
                  <a:pt x="3190875" y="1238250"/>
                </a:cubicBezTo>
                <a:cubicBezTo>
                  <a:pt x="3571875" y="1581150"/>
                  <a:pt x="3890963" y="2017713"/>
                  <a:pt x="4124325" y="2457450"/>
                </a:cubicBezTo>
                <a:cubicBezTo>
                  <a:pt x="4357688" y="2897188"/>
                  <a:pt x="4533900" y="3646488"/>
                  <a:pt x="4591050" y="3876675"/>
                </a:cubicBezTo>
              </a:path>
            </a:pathLst>
          </a:custGeom>
          <a:noFill/>
          <a:ln w="76200" cap="flat" cmpd="sng" algn="ctr">
            <a:solidFill>
              <a:srgbClr val="0070C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0" name="Freeform: Shape 39">
            <a:extLst>
              <a:ext uri="{FF2B5EF4-FFF2-40B4-BE49-F238E27FC236}">
                <a16:creationId xmlns:a16="http://schemas.microsoft.com/office/drawing/2014/main" id="{C3137B58-0427-4050-8F54-5162A948BC87}"/>
              </a:ext>
            </a:extLst>
          </p:cNvPr>
          <p:cNvSpPr/>
          <p:nvPr/>
        </p:nvSpPr>
        <p:spPr>
          <a:xfrm>
            <a:off x="997527" y="2332974"/>
            <a:ext cx="4591050" cy="3876675"/>
          </a:xfrm>
          <a:custGeom>
            <a:avLst/>
            <a:gdLst>
              <a:gd name="connsiteX0" fmla="*/ 0 w 4591050"/>
              <a:gd name="connsiteY0" fmla="*/ 0 h 3876675"/>
              <a:gd name="connsiteX1" fmla="*/ 1838325 w 4591050"/>
              <a:gd name="connsiteY1" fmla="*/ 400050 h 3876675"/>
              <a:gd name="connsiteX2" fmla="*/ 3190875 w 4591050"/>
              <a:gd name="connsiteY2" fmla="*/ 1238250 h 3876675"/>
              <a:gd name="connsiteX3" fmla="*/ 4124325 w 4591050"/>
              <a:gd name="connsiteY3" fmla="*/ 2457450 h 3876675"/>
              <a:gd name="connsiteX4" fmla="*/ 4591050 w 4591050"/>
              <a:gd name="connsiteY4" fmla="*/ 3876675 h 387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1050" h="3876675">
                <a:moveTo>
                  <a:pt x="0" y="0"/>
                </a:moveTo>
                <a:cubicBezTo>
                  <a:pt x="653256" y="96837"/>
                  <a:pt x="1306513" y="193675"/>
                  <a:pt x="1838325" y="400050"/>
                </a:cubicBezTo>
                <a:cubicBezTo>
                  <a:pt x="2370137" y="606425"/>
                  <a:pt x="2809875" y="895350"/>
                  <a:pt x="3190875" y="1238250"/>
                </a:cubicBezTo>
                <a:cubicBezTo>
                  <a:pt x="3571875" y="1581150"/>
                  <a:pt x="3890963" y="2017713"/>
                  <a:pt x="4124325" y="2457450"/>
                </a:cubicBezTo>
                <a:cubicBezTo>
                  <a:pt x="4357688" y="2897188"/>
                  <a:pt x="4533900" y="3646488"/>
                  <a:pt x="4591050" y="3876675"/>
                </a:cubicBezTo>
              </a:path>
            </a:pathLst>
          </a:custGeom>
          <a:noFill/>
          <a:ln w="76200" cap="flat" cmpd="sng" algn="ctr">
            <a:solidFill>
              <a:srgbClr val="0070C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41" name="Straight Connector 40">
            <a:extLst>
              <a:ext uri="{FF2B5EF4-FFF2-40B4-BE49-F238E27FC236}">
                <a16:creationId xmlns:a16="http://schemas.microsoft.com/office/drawing/2014/main" id="{B5C9E2B7-AFDC-43B2-A487-83283A9F3DEE}"/>
              </a:ext>
            </a:extLst>
          </p:cNvPr>
          <p:cNvCxnSpPr>
            <a:cxnSpLocks/>
          </p:cNvCxnSpPr>
          <p:nvPr/>
        </p:nvCxnSpPr>
        <p:spPr>
          <a:xfrm>
            <a:off x="997526" y="2120249"/>
            <a:ext cx="0" cy="4089400"/>
          </a:xfrm>
          <a:prstGeom prst="line">
            <a:avLst/>
          </a:prstGeom>
          <a:noFill/>
          <a:ln w="76200" cap="flat" cmpd="sng" algn="ctr">
            <a:solidFill>
              <a:sysClr val="windowText" lastClr="000000"/>
            </a:solidFill>
            <a:prstDash val="solid"/>
          </a:ln>
          <a:effectLst/>
        </p:spPr>
      </p:cxnSp>
      <p:cxnSp>
        <p:nvCxnSpPr>
          <p:cNvPr id="42" name="Straight Connector 41">
            <a:extLst>
              <a:ext uri="{FF2B5EF4-FFF2-40B4-BE49-F238E27FC236}">
                <a16:creationId xmlns:a16="http://schemas.microsoft.com/office/drawing/2014/main" id="{9C272390-E2E4-4282-8DDC-1E5494091AA1}"/>
              </a:ext>
            </a:extLst>
          </p:cNvPr>
          <p:cNvCxnSpPr/>
          <p:nvPr/>
        </p:nvCxnSpPr>
        <p:spPr>
          <a:xfrm flipH="1">
            <a:off x="997526" y="6209649"/>
            <a:ext cx="5105400" cy="0"/>
          </a:xfrm>
          <a:prstGeom prst="line">
            <a:avLst/>
          </a:prstGeom>
          <a:noFill/>
          <a:ln w="76200" cap="flat" cmpd="sng" algn="ctr">
            <a:solidFill>
              <a:sysClr val="windowText" lastClr="000000"/>
            </a:solidFill>
            <a:prstDash val="solid"/>
          </a:ln>
          <a:effectLst/>
        </p:spPr>
      </p:cxnSp>
      <p:cxnSp>
        <p:nvCxnSpPr>
          <p:cNvPr id="43" name="Straight Arrow Connector 42">
            <a:extLst>
              <a:ext uri="{FF2B5EF4-FFF2-40B4-BE49-F238E27FC236}">
                <a16:creationId xmlns:a16="http://schemas.microsoft.com/office/drawing/2014/main" id="{F65C4782-6B01-421B-8E85-5E78ACCDA261}"/>
              </a:ext>
            </a:extLst>
          </p:cNvPr>
          <p:cNvCxnSpPr>
            <a:cxnSpLocks/>
          </p:cNvCxnSpPr>
          <p:nvPr/>
        </p:nvCxnSpPr>
        <p:spPr>
          <a:xfrm flipV="1">
            <a:off x="1683327" y="2669813"/>
            <a:ext cx="0" cy="517236"/>
          </a:xfrm>
          <a:prstGeom prst="straightConnector1">
            <a:avLst/>
          </a:prstGeom>
          <a:noFill/>
          <a:ln w="50800" cap="flat" cmpd="sng" algn="ctr">
            <a:solidFill>
              <a:srgbClr val="00B050"/>
            </a:solidFill>
            <a:prstDash val="solid"/>
            <a:headEnd type="triangle"/>
            <a:tailEnd type="none"/>
          </a:ln>
          <a:effectLst/>
        </p:spPr>
      </p:cxnSp>
      <p:cxnSp>
        <p:nvCxnSpPr>
          <p:cNvPr id="44" name="Straight Arrow Connector 43">
            <a:extLst>
              <a:ext uri="{FF2B5EF4-FFF2-40B4-BE49-F238E27FC236}">
                <a16:creationId xmlns:a16="http://schemas.microsoft.com/office/drawing/2014/main" id="{1268AE8F-4B0B-423E-A389-FEE0838EFE99}"/>
              </a:ext>
            </a:extLst>
          </p:cNvPr>
          <p:cNvCxnSpPr>
            <a:cxnSpLocks/>
          </p:cNvCxnSpPr>
          <p:nvPr/>
        </p:nvCxnSpPr>
        <p:spPr>
          <a:xfrm flipV="1">
            <a:off x="2685473" y="2988467"/>
            <a:ext cx="334818" cy="472209"/>
          </a:xfrm>
          <a:prstGeom prst="straightConnector1">
            <a:avLst/>
          </a:prstGeom>
          <a:noFill/>
          <a:ln w="50800" cap="flat" cmpd="sng" algn="ctr">
            <a:solidFill>
              <a:srgbClr val="00B050"/>
            </a:solidFill>
            <a:prstDash val="solid"/>
            <a:headEnd type="triangle"/>
            <a:tailEnd type="none"/>
          </a:ln>
          <a:effectLst/>
        </p:spPr>
      </p:cxnSp>
      <p:cxnSp>
        <p:nvCxnSpPr>
          <p:cNvPr id="45" name="Straight Arrow Connector 44">
            <a:extLst>
              <a:ext uri="{FF2B5EF4-FFF2-40B4-BE49-F238E27FC236}">
                <a16:creationId xmlns:a16="http://schemas.microsoft.com/office/drawing/2014/main" id="{3AB3DD76-0CEB-4720-8F9D-730ACEBDFDAB}"/>
              </a:ext>
            </a:extLst>
          </p:cNvPr>
          <p:cNvCxnSpPr>
            <a:cxnSpLocks/>
          </p:cNvCxnSpPr>
          <p:nvPr/>
        </p:nvCxnSpPr>
        <p:spPr>
          <a:xfrm>
            <a:off x="4543579" y="5581986"/>
            <a:ext cx="735003" cy="0"/>
          </a:xfrm>
          <a:prstGeom prst="straightConnector1">
            <a:avLst/>
          </a:prstGeom>
          <a:noFill/>
          <a:ln w="50800" cap="flat" cmpd="sng" algn="ctr">
            <a:solidFill>
              <a:srgbClr val="00B050"/>
            </a:solidFill>
            <a:prstDash val="solid"/>
            <a:headEnd type="triangle"/>
            <a:tailEnd type="none"/>
          </a:ln>
          <a:effectLst/>
        </p:spPr>
      </p:cxnSp>
      <p:cxnSp>
        <p:nvCxnSpPr>
          <p:cNvPr id="46" name="Straight Arrow Connector 45">
            <a:extLst>
              <a:ext uri="{FF2B5EF4-FFF2-40B4-BE49-F238E27FC236}">
                <a16:creationId xmlns:a16="http://schemas.microsoft.com/office/drawing/2014/main" id="{CCEFD2B7-5307-4F64-A0A8-4C632B30DDBA}"/>
              </a:ext>
            </a:extLst>
          </p:cNvPr>
          <p:cNvCxnSpPr>
            <a:cxnSpLocks/>
          </p:cNvCxnSpPr>
          <p:nvPr/>
        </p:nvCxnSpPr>
        <p:spPr>
          <a:xfrm flipV="1">
            <a:off x="3932382" y="4027558"/>
            <a:ext cx="473363" cy="416792"/>
          </a:xfrm>
          <a:prstGeom prst="straightConnector1">
            <a:avLst/>
          </a:prstGeom>
          <a:noFill/>
          <a:ln w="50800" cap="flat" cmpd="sng" algn="ctr">
            <a:solidFill>
              <a:srgbClr val="00B050"/>
            </a:solidFill>
            <a:prstDash val="solid"/>
            <a:headEnd type="triangle"/>
            <a:tailEnd type="none"/>
          </a:ln>
          <a:effectLst/>
        </p:spPr>
      </p:cxnSp>
      <p:sp>
        <p:nvSpPr>
          <p:cNvPr id="47" name="TextBox 46">
            <a:extLst>
              <a:ext uri="{FF2B5EF4-FFF2-40B4-BE49-F238E27FC236}">
                <a16:creationId xmlns:a16="http://schemas.microsoft.com/office/drawing/2014/main" id="{3C3C40A2-6BE7-4586-B1BE-A9176F154487}"/>
              </a:ext>
            </a:extLst>
          </p:cNvPr>
          <p:cNvSpPr txBox="1"/>
          <p:nvPr/>
        </p:nvSpPr>
        <p:spPr>
          <a:xfrm>
            <a:off x="742488" y="6150114"/>
            <a:ext cx="5008098" cy="7078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rPr>
              <a:t>Corn</a:t>
            </a:r>
          </a:p>
        </p:txBody>
      </p:sp>
      <p:sp>
        <p:nvSpPr>
          <p:cNvPr id="48" name="TextBox 47">
            <a:extLst>
              <a:ext uri="{FF2B5EF4-FFF2-40B4-BE49-F238E27FC236}">
                <a16:creationId xmlns:a16="http://schemas.microsoft.com/office/drawing/2014/main" id="{FDB76234-0E7D-4880-86E7-A7867E0D4141}"/>
              </a:ext>
            </a:extLst>
          </p:cNvPr>
          <p:cNvSpPr txBox="1"/>
          <p:nvPr/>
        </p:nvSpPr>
        <p:spPr>
          <a:xfrm rot="16200000">
            <a:off x="-1401271" y="3873918"/>
            <a:ext cx="4104246" cy="7078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rPr>
              <a:t>Robots</a:t>
            </a:r>
          </a:p>
        </p:txBody>
      </p:sp>
      <p:sp>
        <p:nvSpPr>
          <p:cNvPr id="50" name="TextBox 49">
            <a:extLst>
              <a:ext uri="{FF2B5EF4-FFF2-40B4-BE49-F238E27FC236}">
                <a16:creationId xmlns:a16="http://schemas.microsoft.com/office/drawing/2014/main" id="{8FDFB0BB-F43E-400F-AA4E-EC6E8CFD016D}"/>
              </a:ext>
            </a:extLst>
          </p:cNvPr>
          <p:cNvSpPr txBox="1"/>
          <p:nvPr/>
        </p:nvSpPr>
        <p:spPr>
          <a:xfrm>
            <a:off x="6441416" y="1479252"/>
            <a:ext cx="5717005" cy="2169825"/>
          </a:xfrm>
          <a:prstGeom prst="rect">
            <a:avLst/>
          </a:prstGeom>
          <a:noFill/>
        </p:spPr>
        <p:txBody>
          <a:bodyPr wrap="square">
            <a:spAutoFit/>
          </a:bodyPr>
          <a:lstStyle/>
          <a:p>
            <a:pPr algn="ctr"/>
            <a:r>
              <a:rPr lang="en-US" sz="4500" b="1" dirty="0">
                <a:ln w="15875">
                  <a:solidFill>
                    <a:prstClr val="white"/>
                  </a:solidFill>
                </a:ln>
                <a:latin typeface="Calibri" panose="020F0502020204030204"/>
              </a:rPr>
              <a:t>Decrease in the quality or quantity or resources</a:t>
            </a:r>
            <a:endParaRPr lang="en-US" sz="4500" dirty="0">
              <a:ln w="15875">
                <a:solidFill>
                  <a:prstClr val="white"/>
                </a:solidFill>
              </a:ln>
            </a:endParaRPr>
          </a:p>
        </p:txBody>
      </p:sp>
      <p:sp>
        <p:nvSpPr>
          <p:cNvPr id="2" name="TextBox 1">
            <a:extLst>
              <a:ext uri="{FF2B5EF4-FFF2-40B4-BE49-F238E27FC236}">
                <a16:creationId xmlns:a16="http://schemas.microsoft.com/office/drawing/2014/main" id="{3CF12CE9-9E20-D6BC-4F13-9B97FCB2D49B}"/>
              </a:ext>
            </a:extLst>
          </p:cNvPr>
          <p:cNvSpPr txBox="1"/>
          <p:nvPr/>
        </p:nvSpPr>
        <p:spPr>
          <a:xfrm>
            <a:off x="6441417" y="3863478"/>
            <a:ext cx="5750584" cy="17081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dirty="0">
                <a:ln w="15875">
                  <a:solidFill>
                    <a:prstClr val="black"/>
                  </a:solidFill>
                </a:ln>
                <a:solidFill>
                  <a:srgbClr val="FF0000"/>
                </a:solidFill>
                <a:latin typeface="Calibri" panose="020F0502020204030204"/>
              </a:rPr>
              <a:t>The possible production of robots and corn have both decreased</a:t>
            </a:r>
            <a:endParaRPr kumimoji="0" lang="en-US" sz="3500" b="1" i="0" u="none" strike="noStrike" kern="1200" cap="none" spc="0" normalizeH="0" baseline="0" noProof="0" dirty="0">
              <a:ln w="15875">
                <a:solidFill>
                  <a:prstClr val="black"/>
                </a:solid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4849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wipe(up)">
                                      <p:cBhvr>
                                        <p:cTn id="12" dur="500"/>
                                        <p:tgtEl>
                                          <p:spTgt spid="43"/>
                                        </p:tgtEl>
                                      </p:cBhvr>
                                    </p:animEffect>
                                  </p:childTnLst>
                                </p:cTn>
                              </p:par>
                              <p:par>
                                <p:cTn id="13" presetID="22" presetClass="entr" presetSubtype="2" fill="hold" nodeType="with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wipe(right)">
                                      <p:cBhvr>
                                        <p:cTn id="15" dur="500"/>
                                        <p:tgtEl>
                                          <p:spTgt spid="44"/>
                                        </p:tgtEl>
                                      </p:cBhvr>
                                    </p:animEffect>
                                  </p:childTnLst>
                                </p:cTn>
                              </p:par>
                              <p:par>
                                <p:cTn id="16" presetID="22" presetClass="entr" presetSubtype="2" fill="hold" nodeType="withEffect">
                                  <p:stCondLst>
                                    <p:cond delay="0"/>
                                  </p:stCondLst>
                                  <p:childTnLst>
                                    <p:set>
                                      <p:cBhvr>
                                        <p:cTn id="17" dur="1" fill="hold">
                                          <p:stCondLst>
                                            <p:cond delay="0"/>
                                          </p:stCondLst>
                                        </p:cTn>
                                        <p:tgtEl>
                                          <p:spTgt spid="46"/>
                                        </p:tgtEl>
                                        <p:attrNameLst>
                                          <p:attrName>style.visibility</p:attrName>
                                        </p:attrNameLst>
                                      </p:cBhvr>
                                      <p:to>
                                        <p:strVal val="visible"/>
                                      </p:to>
                                    </p:set>
                                    <p:animEffect transition="in" filter="wipe(right)">
                                      <p:cBhvr>
                                        <p:cTn id="18" dur="500"/>
                                        <p:tgtEl>
                                          <p:spTgt spid="46"/>
                                        </p:tgtEl>
                                      </p:cBhvr>
                                    </p:animEffect>
                                  </p:childTnLst>
                                </p:cTn>
                              </p:par>
                              <p:par>
                                <p:cTn id="19" presetID="22" presetClass="entr" presetSubtype="2" fill="hold" nodeType="with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wipe(right)">
                                      <p:cBhvr>
                                        <p:cTn id="21" dur="500"/>
                                        <p:tgtEl>
                                          <p:spTgt spid="45"/>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5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
                                            <p:txEl>
                                              <p:pRg st="0" end="0"/>
                                            </p:txEl>
                                          </p:spTgt>
                                        </p:tgtEl>
                                        <p:attrNameLst>
                                          <p:attrName>style.visibility</p:attrName>
                                        </p:attrNameLst>
                                      </p:cBhvr>
                                      <p:to>
                                        <p:strVal val="visible"/>
                                      </p:to>
                                    </p:set>
                                    <p:animEffect transition="in" filter="fade">
                                      <p:cBhvr>
                                        <p:cTn id="30"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5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EA161F64-08F5-4ED7-97B9-EBE844A3071A}"/>
              </a:ext>
            </a:extLst>
          </p:cNvPr>
          <p:cNvSpPr/>
          <p:nvPr/>
        </p:nvSpPr>
        <p:spPr>
          <a:xfrm>
            <a:off x="220456" y="1925782"/>
            <a:ext cx="6220960" cy="48511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907D4694-5816-452B-B60C-620C58018B5E}"/>
              </a:ext>
            </a:extLst>
          </p:cNvPr>
          <p:cNvSpPr/>
          <p:nvPr/>
        </p:nvSpPr>
        <p:spPr>
          <a:xfrm>
            <a:off x="984827" y="3199749"/>
            <a:ext cx="3594100" cy="3022600"/>
          </a:xfrm>
          <a:custGeom>
            <a:avLst/>
            <a:gdLst>
              <a:gd name="connsiteX0" fmla="*/ 0 w 4591050"/>
              <a:gd name="connsiteY0" fmla="*/ 0 h 3876675"/>
              <a:gd name="connsiteX1" fmla="*/ 1838325 w 4591050"/>
              <a:gd name="connsiteY1" fmla="*/ 400050 h 3876675"/>
              <a:gd name="connsiteX2" fmla="*/ 3190875 w 4591050"/>
              <a:gd name="connsiteY2" fmla="*/ 1238250 h 3876675"/>
              <a:gd name="connsiteX3" fmla="*/ 4124325 w 4591050"/>
              <a:gd name="connsiteY3" fmla="*/ 2457450 h 3876675"/>
              <a:gd name="connsiteX4" fmla="*/ 4591050 w 4591050"/>
              <a:gd name="connsiteY4" fmla="*/ 3876675 h 387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1050" h="3876675">
                <a:moveTo>
                  <a:pt x="0" y="0"/>
                </a:moveTo>
                <a:cubicBezTo>
                  <a:pt x="653256" y="96837"/>
                  <a:pt x="1306513" y="193675"/>
                  <a:pt x="1838325" y="400050"/>
                </a:cubicBezTo>
                <a:cubicBezTo>
                  <a:pt x="2370137" y="606425"/>
                  <a:pt x="2809875" y="895350"/>
                  <a:pt x="3190875" y="1238250"/>
                </a:cubicBezTo>
                <a:cubicBezTo>
                  <a:pt x="3571875" y="1581150"/>
                  <a:pt x="3890963" y="2017713"/>
                  <a:pt x="4124325" y="2457450"/>
                </a:cubicBezTo>
                <a:cubicBezTo>
                  <a:pt x="4357688" y="2897188"/>
                  <a:pt x="4533900" y="3646488"/>
                  <a:pt x="4591050" y="3876675"/>
                </a:cubicBezTo>
              </a:path>
            </a:pathLst>
          </a:custGeom>
          <a:noFill/>
          <a:ln w="76200" cap="flat" cmpd="sng" algn="ctr">
            <a:solidFill>
              <a:srgbClr val="0070C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0" name="Freeform: Shape 39">
            <a:extLst>
              <a:ext uri="{FF2B5EF4-FFF2-40B4-BE49-F238E27FC236}">
                <a16:creationId xmlns:a16="http://schemas.microsoft.com/office/drawing/2014/main" id="{C3137B58-0427-4050-8F54-5162A948BC87}"/>
              </a:ext>
            </a:extLst>
          </p:cNvPr>
          <p:cNvSpPr/>
          <p:nvPr/>
        </p:nvSpPr>
        <p:spPr>
          <a:xfrm>
            <a:off x="997527" y="2332974"/>
            <a:ext cx="4591050" cy="3876675"/>
          </a:xfrm>
          <a:custGeom>
            <a:avLst/>
            <a:gdLst>
              <a:gd name="connsiteX0" fmla="*/ 0 w 4591050"/>
              <a:gd name="connsiteY0" fmla="*/ 0 h 3876675"/>
              <a:gd name="connsiteX1" fmla="*/ 1838325 w 4591050"/>
              <a:gd name="connsiteY1" fmla="*/ 400050 h 3876675"/>
              <a:gd name="connsiteX2" fmla="*/ 3190875 w 4591050"/>
              <a:gd name="connsiteY2" fmla="*/ 1238250 h 3876675"/>
              <a:gd name="connsiteX3" fmla="*/ 4124325 w 4591050"/>
              <a:gd name="connsiteY3" fmla="*/ 2457450 h 3876675"/>
              <a:gd name="connsiteX4" fmla="*/ 4591050 w 4591050"/>
              <a:gd name="connsiteY4" fmla="*/ 3876675 h 387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1050" h="3876675">
                <a:moveTo>
                  <a:pt x="0" y="0"/>
                </a:moveTo>
                <a:cubicBezTo>
                  <a:pt x="653256" y="96837"/>
                  <a:pt x="1306513" y="193675"/>
                  <a:pt x="1838325" y="400050"/>
                </a:cubicBezTo>
                <a:cubicBezTo>
                  <a:pt x="2370137" y="606425"/>
                  <a:pt x="2809875" y="895350"/>
                  <a:pt x="3190875" y="1238250"/>
                </a:cubicBezTo>
                <a:cubicBezTo>
                  <a:pt x="3571875" y="1581150"/>
                  <a:pt x="3890963" y="2017713"/>
                  <a:pt x="4124325" y="2457450"/>
                </a:cubicBezTo>
                <a:cubicBezTo>
                  <a:pt x="4357688" y="2897188"/>
                  <a:pt x="4533900" y="3646488"/>
                  <a:pt x="4591050" y="3876675"/>
                </a:cubicBezTo>
              </a:path>
            </a:pathLst>
          </a:custGeom>
          <a:noFill/>
          <a:ln w="76200" cap="flat" cmpd="sng" algn="ctr">
            <a:solidFill>
              <a:srgbClr val="0070C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41" name="Straight Connector 40">
            <a:extLst>
              <a:ext uri="{FF2B5EF4-FFF2-40B4-BE49-F238E27FC236}">
                <a16:creationId xmlns:a16="http://schemas.microsoft.com/office/drawing/2014/main" id="{B5C9E2B7-AFDC-43B2-A487-83283A9F3DEE}"/>
              </a:ext>
            </a:extLst>
          </p:cNvPr>
          <p:cNvCxnSpPr>
            <a:cxnSpLocks/>
          </p:cNvCxnSpPr>
          <p:nvPr/>
        </p:nvCxnSpPr>
        <p:spPr>
          <a:xfrm>
            <a:off x="997526" y="2120249"/>
            <a:ext cx="0" cy="4089400"/>
          </a:xfrm>
          <a:prstGeom prst="line">
            <a:avLst/>
          </a:prstGeom>
          <a:noFill/>
          <a:ln w="76200" cap="flat" cmpd="sng" algn="ctr">
            <a:solidFill>
              <a:sysClr val="windowText" lastClr="000000"/>
            </a:solidFill>
            <a:prstDash val="solid"/>
          </a:ln>
          <a:effectLst/>
        </p:spPr>
      </p:cxnSp>
      <p:cxnSp>
        <p:nvCxnSpPr>
          <p:cNvPr id="42" name="Straight Connector 41">
            <a:extLst>
              <a:ext uri="{FF2B5EF4-FFF2-40B4-BE49-F238E27FC236}">
                <a16:creationId xmlns:a16="http://schemas.microsoft.com/office/drawing/2014/main" id="{9C272390-E2E4-4282-8DDC-1E5494091AA1}"/>
              </a:ext>
            </a:extLst>
          </p:cNvPr>
          <p:cNvCxnSpPr/>
          <p:nvPr/>
        </p:nvCxnSpPr>
        <p:spPr>
          <a:xfrm flipH="1">
            <a:off x="997526" y="6209649"/>
            <a:ext cx="5105400" cy="0"/>
          </a:xfrm>
          <a:prstGeom prst="line">
            <a:avLst/>
          </a:prstGeom>
          <a:noFill/>
          <a:ln w="76200" cap="flat" cmpd="sng" algn="ctr">
            <a:solidFill>
              <a:sysClr val="windowText" lastClr="000000"/>
            </a:solidFill>
            <a:prstDash val="solid"/>
          </a:ln>
          <a:effectLst/>
        </p:spPr>
      </p:cxnSp>
      <p:cxnSp>
        <p:nvCxnSpPr>
          <p:cNvPr id="43" name="Straight Arrow Connector 42">
            <a:extLst>
              <a:ext uri="{FF2B5EF4-FFF2-40B4-BE49-F238E27FC236}">
                <a16:creationId xmlns:a16="http://schemas.microsoft.com/office/drawing/2014/main" id="{F65C4782-6B01-421B-8E85-5E78ACCDA261}"/>
              </a:ext>
            </a:extLst>
          </p:cNvPr>
          <p:cNvCxnSpPr>
            <a:cxnSpLocks/>
          </p:cNvCxnSpPr>
          <p:nvPr/>
        </p:nvCxnSpPr>
        <p:spPr>
          <a:xfrm flipV="1">
            <a:off x="1683327" y="2669813"/>
            <a:ext cx="0" cy="517236"/>
          </a:xfrm>
          <a:prstGeom prst="straightConnector1">
            <a:avLst/>
          </a:prstGeom>
          <a:noFill/>
          <a:ln w="50800" cap="flat" cmpd="sng" algn="ctr">
            <a:solidFill>
              <a:srgbClr val="00B050"/>
            </a:solidFill>
            <a:prstDash val="solid"/>
            <a:headEnd type="none"/>
            <a:tailEnd type="arrow"/>
          </a:ln>
          <a:effectLst/>
        </p:spPr>
      </p:cxnSp>
      <p:cxnSp>
        <p:nvCxnSpPr>
          <p:cNvPr id="44" name="Straight Arrow Connector 43">
            <a:extLst>
              <a:ext uri="{FF2B5EF4-FFF2-40B4-BE49-F238E27FC236}">
                <a16:creationId xmlns:a16="http://schemas.microsoft.com/office/drawing/2014/main" id="{1268AE8F-4B0B-423E-A389-FEE0838EFE99}"/>
              </a:ext>
            </a:extLst>
          </p:cNvPr>
          <p:cNvCxnSpPr>
            <a:cxnSpLocks/>
          </p:cNvCxnSpPr>
          <p:nvPr/>
        </p:nvCxnSpPr>
        <p:spPr>
          <a:xfrm flipV="1">
            <a:off x="2685473" y="2988467"/>
            <a:ext cx="334818" cy="472209"/>
          </a:xfrm>
          <a:prstGeom prst="straightConnector1">
            <a:avLst/>
          </a:prstGeom>
          <a:noFill/>
          <a:ln w="50800" cap="flat" cmpd="sng" algn="ctr">
            <a:solidFill>
              <a:srgbClr val="00B050"/>
            </a:solidFill>
            <a:prstDash val="solid"/>
            <a:headEnd type="none"/>
            <a:tailEnd type="arrow"/>
          </a:ln>
          <a:effectLst/>
        </p:spPr>
      </p:cxnSp>
      <p:cxnSp>
        <p:nvCxnSpPr>
          <p:cNvPr id="45" name="Straight Arrow Connector 44">
            <a:extLst>
              <a:ext uri="{FF2B5EF4-FFF2-40B4-BE49-F238E27FC236}">
                <a16:creationId xmlns:a16="http://schemas.microsoft.com/office/drawing/2014/main" id="{3AB3DD76-0CEB-4720-8F9D-730ACEBDFDAB}"/>
              </a:ext>
            </a:extLst>
          </p:cNvPr>
          <p:cNvCxnSpPr>
            <a:cxnSpLocks/>
          </p:cNvCxnSpPr>
          <p:nvPr/>
        </p:nvCxnSpPr>
        <p:spPr>
          <a:xfrm>
            <a:off x="4543579" y="5581986"/>
            <a:ext cx="735003" cy="0"/>
          </a:xfrm>
          <a:prstGeom prst="straightConnector1">
            <a:avLst/>
          </a:prstGeom>
          <a:noFill/>
          <a:ln w="50800" cap="flat" cmpd="sng" algn="ctr">
            <a:solidFill>
              <a:srgbClr val="00B050"/>
            </a:solidFill>
            <a:prstDash val="solid"/>
            <a:headEnd type="none"/>
            <a:tailEnd type="arrow"/>
          </a:ln>
          <a:effectLst/>
        </p:spPr>
      </p:cxnSp>
      <p:cxnSp>
        <p:nvCxnSpPr>
          <p:cNvPr id="46" name="Straight Arrow Connector 45">
            <a:extLst>
              <a:ext uri="{FF2B5EF4-FFF2-40B4-BE49-F238E27FC236}">
                <a16:creationId xmlns:a16="http://schemas.microsoft.com/office/drawing/2014/main" id="{CCEFD2B7-5307-4F64-A0A8-4C632B30DDBA}"/>
              </a:ext>
            </a:extLst>
          </p:cNvPr>
          <p:cNvCxnSpPr>
            <a:cxnSpLocks/>
          </p:cNvCxnSpPr>
          <p:nvPr/>
        </p:nvCxnSpPr>
        <p:spPr>
          <a:xfrm flipV="1">
            <a:off x="3932382" y="4027558"/>
            <a:ext cx="473363" cy="416792"/>
          </a:xfrm>
          <a:prstGeom prst="straightConnector1">
            <a:avLst/>
          </a:prstGeom>
          <a:noFill/>
          <a:ln w="50800" cap="flat" cmpd="sng" algn="ctr">
            <a:solidFill>
              <a:srgbClr val="00B050"/>
            </a:solidFill>
            <a:prstDash val="solid"/>
            <a:headEnd type="none"/>
            <a:tailEnd type="arrow"/>
          </a:ln>
          <a:effectLst/>
        </p:spPr>
      </p:cxnSp>
      <p:sp>
        <p:nvSpPr>
          <p:cNvPr id="47" name="TextBox 46">
            <a:extLst>
              <a:ext uri="{FF2B5EF4-FFF2-40B4-BE49-F238E27FC236}">
                <a16:creationId xmlns:a16="http://schemas.microsoft.com/office/drawing/2014/main" id="{3C3C40A2-6BE7-4586-B1BE-A9176F154487}"/>
              </a:ext>
            </a:extLst>
          </p:cNvPr>
          <p:cNvSpPr txBox="1"/>
          <p:nvPr/>
        </p:nvSpPr>
        <p:spPr>
          <a:xfrm>
            <a:off x="742488" y="6150114"/>
            <a:ext cx="5008098" cy="7078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rPr>
              <a:t>Corn</a:t>
            </a:r>
          </a:p>
        </p:txBody>
      </p:sp>
      <p:sp>
        <p:nvSpPr>
          <p:cNvPr id="48" name="TextBox 47">
            <a:extLst>
              <a:ext uri="{FF2B5EF4-FFF2-40B4-BE49-F238E27FC236}">
                <a16:creationId xmlns:a16="http://schemas.microsoft.com/office/drawing/2014/main" id="{FDB76234-0E7D-4880-86E7-A7867E0D4141}"/>
              </a:ext>
            </a:extLst>
          </p:cNvPr>
          <p:cNvSpPr txBox="1"/>
          <p:nvPr/>
        </p:nvSpPr>
        <p:spPr>
          <a:xfrm rot="16200000">
            <a:off x="-1401271" y="3873918"/>
            <a:ext cx="4104246" cy="7078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rPr>
              <a:t>Robots</a:t>
            </a:r>
          </a:p>
        </p:txBody>
      </p:sp>
      <p:sp>
        <p:nvSpPr>
          <p:cNvPr id="50" name="TextBox 49">
            <a:extLst>
              <a:ext uri="{FF2B5EF4-FFF2-40B4-BE49-F238E27FC236}">
                <a16:creationId xmlns:a16="http://schemas.microsoft.com/office/drawing/2014/main" id="{8FDFB0BB-F43E-400F-AA4E-EC6E8CFD016D}"/>
              </a:ext>
            </a:extLst>
          </p:cNvPr>
          <p:cNvSpPr txBox="1"/>
          <p:nvPr/>
        </p:nvSpPr>
        <p:spPr>
          <a:xfrm>
            <a:off x="6448454" y="2332974"/>
            <a:ext cx="5743546" cy="2169825"/>
          </a:xfrm>
          <a:prstGeom prst="rect">
            <a:avLst/>
          </a:prstGeom>
          <a:noFill/>
        </p:spPr>
        <p:txBody>
          <a:bodyPr wrap="square">
            <a:spAutoFit/>
          </a:bodyPr>
          <a:lstStyle/>
          <a:p>
            <a:pPr algn="ctr"/>
            <a:r>
              <a:rPr lang="en-US" sz="4500" b="1" dirty="0">
                <a:ln w="15875">
                  <a:solidFill>
                    <a:schemeClr val="bg1"/>
                  </a:solidFill>
                </a:ln>
                <a:latin typeface="Calibri" panose="020F0502020204030204"/>
              </a:rPr>
              <a:t>Increase in the quality or quantity or resources</a:t>
            </a:r>
            <a:endParaRPr lang="en-US" sz="4500" dirty="0">
              <a:ln w="15875">
                <a:solidFill>
                  <a:schemeClr val="bg1"/>
                </a:solidFill>
              </a:ln>
            </a:endParaRPr>
          </a:p>
        </p:txBody>
      </p:sp>
      <p:sp>
        <p:nvSpPr>
          <p:cNvPr id="52" name="Rectangle 51">
            <a:extLst>
              <a:ext uri="{FF2B5EF4-FFF2-40B4-BE49-F238E27FC236}">
                <a16:creationId xmlns:a16="http://schemas.microsoft.com/office/drawing/2014/main" id="{7CBBA744-680D-45DB-A916-5A581DDCF992}"/>
              </a:ext>
            </a:extLst>
          </p:cNvPr>
          <p:cNvSpPr/>
          <p:nvPr/>
        </p:nvSpPr>
        <p:spPr>
          <a:xfrm>
            <a:off x="6448454" y="4783337"/>
            <a:ext cx="5743546" cy="63094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noProof="0" dirty="0">
                <a:ln w="15875">
                  <a:solidFill>
                    <a:schemeClr val="tx1"/>
                  </a:solidFill>
                </a:ln>
                <a:solidFill>
                  <a:srgbClr val="FF0000"/>
                </a:solidFill>
                <a:latin typeface="Calibri" panose="020F0502020204030204"/>
              </a:rPr>
              <a:t>This is Economic Growth</a:t>
            </a:r>
            <a:endParaRPr kumimoji="0" lang="en-US" sz="3500" b="1" i="0" u="none" strike="noStrike" kern="1200" cap="none" spc="0" normalizeH="0" baseline="0" noProof="0" dirty="0">
              <a:ln w="15875">
                <a:solidFill>
                  <a:schemeClr val="tx1"/>
                </a:solidFill>
              </a:ln>
              <a:solidFill>
                <a:srgbClr val="FF0000"/>
              </a:solidFill>
              <a:effectLst/>
              <a:uLnTx/>
              <a:uFillTx/>
              <a:latin typeface="Calibri" panose="020F0502020204030204"/>
            </a:endParaRPr>
          </a:p>
        </p:txBody>
      </p:sp>
      <p:sp>
        <p:nvSpPr>
          <p:cNvPr id="2" name="TextBox 1">
            <a:extLst>
              <a:ext uri="{FF2B5EF4-FFF2-40B4-BE49-F238E27FC236}">
                <a16:creationId xmlns:a16="http://schemas.microsoft.com/office/drawing/2014/main" id="{EED6D96A-5490-70D1-38A3-AB3C1465E8FB}"/>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Changes in the PPC</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2031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wipe(down)">
                                      <p:cBhvr>
                                        <p:cTn id="12" dur="500"/>
                                        <p:tgtEl>
                                          <p:spTgt spid="43"/>
                                        </p:tgtEl>
                                      </p:cBhvr>
                                    </p:animEffect>
                                  </p:childTnLst>
                                </p:cTn>
                              </p:par>
                              <p:par>
                                <p:cTn id="13" presetID="22" presetClass="entr" presetSubtype="4" fill="hold" nodeType="with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wipe(down)">
                                      <p:cBhvr>
                                        <p:cTn id="15" dur="500"/>
                                        <p:tgtEl>
                                          <p:spTgt spid="44"/>
                                        </p:tgtEl>
                                      </p:cBhvr>
                                    </p:animEffect>
                                  </p:childTnLst>
                                </p:cTn>
                              </p:par>
                              <p:par>
                                <p:cTn id="16" presetID="22" presetClass="entr" presetSubtype="4" fill="hold" nodeType="withEffect">
                                  <p:stCondLst>
                                    <p:cond delay="0"/>
                                  </p:stCondLst>
                                  <p:childTnLst>
                                    <p:set>
                                      <p:cBhvr>
                                        <p:cTn id="17" dur="1" fill="hold">
                                          <p:stCondLst>
                                            <p:cond delay="0"/>
                                          </p:stCondLst>
                                        </p:cTn>
                                        <p:tgtEl>
                                          <p:spTgt spid="46"/>
                                        </p:tgtEl>
                                        <p:attrNameLst>
                                          <p:attrName>style.visibility</p:attrName>
                                        </p:attrNameLst>
                                      </p:cBhvr>
                                      <p:to>
                                        <p:strVal val="visible"/>
                                      </p:to>
                                    </p:set>
                                    <p:animEffect transition="in" filter="wipe(down)">
                                      <p:cBhvr>
                                        <p:cTn id="18" dur="500"/>
                                        <p:tgtEl>
                                          <p:spTgt spid="46"/>
                                        </p:tgtEl>
                                      </p:cBhvr>
                                    </p:animEffect>
                                  </p:childTnLst>
                                </p:cTn>
                              </p:par>
                              <p:par>
                                <p:cTn id="19" presetID="22" presetClass="entr" presetSubtype="8" fill="hold" nodeType="with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wipe(left)">
                                      <p:cBhvr>
                                        <p:cTn id="21" dur="500"/>
                                        <p:tgtEl>
                                          <p:spTgt spid="45"/>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fade">
                                      <p:cBhvr>
                                        <p:cTn id="25" dur="500"/>
                                        <p:tgtEl>
                                          <p:spTgt spid="4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2"/>
                                        </p:tgtEl>
                                        <p:attrNameLst>
                                          <p:attrName>style.visibility</p:attrName>
                                        </p:attrNameLst>
                                      </p:cBhvr>
                                      <p:to>
                                        <p:strVal val="visible"/>
                                      </p:to>
                                    </p:set>
                                    <p:animEffect transition="in" filter="fade">
                                      <p:cBhvr>
                                        <p:cTn id="30"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p:bldP spid="5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Box 49">
            <a:extLst>
              <a:ext uri="{FF2B5EF4-FFF2-40B4-BE49-F238E27FC236}">
                <a16:creationId xmlns:a16="http://schemas.microsoft.com/office/drawing/2014/main" id="{8FDFB0BB-F43E-400F-AA4E-EC6E8CFD016D}"/>
              </a:ext>
            </a:extLst>
          </p:cNvPr>
          <p:cNvSpPr txBox="1"/>
          <p:nvPr/>
        </p:nvSpPr>
        <p:spPr>
          <a:xfrm>
            <a:off x="6470912" y="2514947"/>
            <a:ext cx="5737885" cy="1785104"/>
          </a:xfrm>
          <a:prstGeom prst="rect">
            <a:avLst/>
          </a:prstGeom>
          <a:noFill/>
        </p:spPr>
        <p:txBody>
          <a:bodyPr wrap="square">
            <a:spAutoFit/>
          </a:bodyPr>
          <a:lstStyle/>
          <a:p>
            <a:pPr algn="ctr"/>
            <a:r>
              <a:rPr lang="en-US" sz="5500" b="1" dirty="0">
                <a:ln w="15875">
                  <a:solidFill>
                    <a:schemeClr val="bg1"/>
                  </a:solidFill>
                </a:ln>
                <a:latin typeface="Calibri" panose="020F0502020204030204"/>
              </a:rPr>
              <a:t>Changes in technology</a:t>
            </a:r>
            <a:endParaRPr lang="en-US" sz="5500" dirty="0">
              <a:ln w="15875">
                <a:solidFill>
                  <a:schemeClr val="bg1"/>
                </a:solidFill>
              </a:ln>
            </a:endParaRPr>
          </a:p>
        </p:txBody>
      </p:sp>
      <p:sp>
        <p:nvSpPr>
          <p:cNvPr id="52" name="Rectangle 51">
            <a:extLst>
              <a:ext uri="{FF2B5EF4-FFF2-40B4-BE49-F238E27FC236}">
                <a16:creationId xmlns:a16="http://schemas.microsoft.com/office/drawing/2014/main" id="{7CBBA744-680D-45DB-A916-5A581DDCF992}"/>
              </a:ext>
            </a:extLst>
          </p:cNvPr>
          <p:cNvSpPr/>
          <p:nvPr/>
        </p:nvSpPr>
        <p:spPr>
          <a:xfrm>
            <a:off x="7019778" y="4783337"/>
            <a:ext cx="5172222" cy="116955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noProof="0" dirty="0">
                <a:ln w="15875">
                  <a:solidFill>
                    <a:schemeClr val="tx1"/>
                  </a:solidFill>
                </a:ln>
                <a:solidFill>
                  <a:srgbClr val="FF0000"/>
                </a:solidFill>
                <a:latin typeface="Calibri" panose="020F0502020204030204"/>
              </a:rPr>
              <a:t>Opportunity cost of producing corn decreases</a:t>
            </a:r>
            <a:endParaRPr kumimoji="0" lang="en-US" sz="3500" b="1" i="0" u="none" strike="noStrike" kern="1200" cap="none" spc="0" normalizeH="0" baseline="0" noProof="0" dirty="0">
              <a:ln w="15875">
                <a:solidFill>
                  <a:schemeClr val="tx1"/>
                </a:solidFill>
              </a:ln>
              <a:solidFill>
                <a:srgbClr val="FF0000"/>
              </a:solidFill>
              <a:effectLst/>
              <a:uLnTx/>
              <a:uFillTx/>
              <a:latin typeface="Calibri" panose="020F0502020204030204"/>
            </a:endParaRPr>
          </a:p>
        </p:txBody>
      </p:sp>
      <p:sp>
        <p:nvSpPr>
          <p:cNvPr id="16" name="Rectangle 15">
            <a:extLst>
              <a:ext uri="{FF2B5EF4-FFF2-40B4-BE49-F238E27FC236}">
                <a16:creationId xmlns:a16="http://schemas.microsoft.com/office/drawing/2014/main" id="{F2F86233-2961-4DCF-A693-4AE771E8626F}"/>
              </a:ext>
            </a:extLst>
          </p:cNvPr>
          <p:cNvSpPr/>
          <p:nvPr/>
        </p:nvSpPr>
        <p:spPr>
          <a:xfrm>
            <a:off x="220456" y="1925782"/>
            <a:ext cx="6220960" cy="48511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EA38B7C0-1811-4755-B79F-3AEF9ECBD3AE}"/>
              </a:ext>
            </a:extLst>
          </p:cNvPr>
          <p:cNvCxnSpPr>
            <a:cxnSpLocks/>
          </p:cNvCxnSpPr>
          <p:nvPr/>
        </p:nvCxnSpPr>
        <p:spPr>
          <a:xfrm flipH="1" flipV="1">
            <a:off x="1061826" y="3658880"/>
            <a:ext cx="2531068" cy="22367"/>
          </a:xfrm>
          <a:prstGeom prst="line">
            <a:avLst/>
          </a:prstGeom>
          <a:noFill/>
          <a:ln w="57150" cap="flat" cmpd="sng" algn="ctr">
            <a:solidFill>
              <a:srgbClr val="FFFF00"/>
            </a:solidFill>
            <a:prstDash val="sysDash"/>
          </a:ln>
          <a:effectLst/>
        </p:spPr>
      </p:cxnSp>
      <p:sp>
        <p:nvSpPr>
          <p:cNvPr id="91" name="Freeform: Shape 90">
            <a:extLst>
              <a:ext uri="{FF2B5EF4-FFF2-40B4-BE49-F238E27FC236}">
                <a16:creationId xmlns:a16="http://schemas.microsoft.com/office/drawing/2014/main" id="{442512C5-9631-498D-AF67-7D2781E0B6E7}"/>
              </a:ext>
            </a:extLst>
          </p:cNvPr>
          <p:cNvSpPr/>
          <p:nvPr/>
        </p:nvSpPr>
        <p:spPr>
          <a:xfrm>
            <a:off x="1032329" y="3157685"/>
            <a:ext cx="3594100" cy="3022600"/>
          </a:xfrm>
          <a:custGeom>
            <a:avLst/>
            <a:gdLst>
              <a:gd name="connsiteX0" fmla="*/ 0 w 4591050"/>
              <a:gd name="connsiteY0" fmla="*/ 0 h 3876675"/>
              <a:gd name="connsiteX1" fmla="*/ 1838325 w 4591050"/>
              <a:gd name="connsiteY1" fmla="*/ 400050 h 3876675"/>
              <a:gd name="connsiteX2" fmla="*/ 3190875 w 4591050"/>
              <a:gd name="connsiteY2" fmla="*/ 1238250 h 3876675"/>
              <a:gd name="connsiteX3" fmla="*/ 4124325 w 4591050"/>
              <a:gd name="connsiteY3" fmla="*/ 2457450 h 3876675"/>
              <a:gd name="connsiteX4" fmla="*/ 4591050 w 4591050"/>
              <a:gd name="connsiteY4" fmla="*/ 3876675 h 387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1050" h="3876675">
                <a:moveTo>
                  <a:pt x="0" y="0"/>
                </a:moveTo>
                <a:cubicBezTo>
                  <a:pt x="653256" y="96837"/>
                  <a:pt x="1306513" y="193675"/>
                  <a:pt x="1838325" y="400050"/>
                </a:cubicBezTo>
                <a:cubicBezTo>
                  <a:pt x="2370137" y="606425"/>
                  <a:pt x="2809875" y="895350"/>
                  <a:pt x="3190875" y="1238250"/>
                </a:cubicBezTo>
                <a:cubicBezTo>
                  <a:pt x="3571875" y="1581150"/>
                  <a:pt x="3890963" y="2017713"/>
                  <a:pt x="4124325" y="2457450"/>
                </a:cubicBezTo>
                <a:cubicBezTo>
                  <a:pt x="4357688" y="2897188"/>
                  <a:pt x="4533900" y="3646488"/>
                  <a:pt x="4591050" y="3876675"/>
                </a:cubicBezTo>
              </a:path>
            </a:pathLst>
          </a:custGeom>
          <a:noFill/>
          <a:ln w="762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92" name="Freeform: Shape 91">
            <a:extLst>
              <a:ext uri="{FF2B5EF4-FFF2-40B4-BE49-F238E27FC236}">
                <a16:creationId xmlns:a16="http://schemas.microsoft.com/office/drawing/2014/main" id="{271817C8-59D7-4E31-8D08-33291C4FEED8}"/>
              </a:ext>
            </a:extLst>
          </p:cNvPr>
          <p:cNvSpPr/>
          <p:nvPr/>
        </p:nvSpPr>
        <p:spPr>
          <a:xfrm>
            <a:off x="1015532" y="3136791"/>
            <a:ext cx="4620547" cy="3030794"/>
          </a:xfrm>
          <a:custGeom>
            <a:avLst/>
            <a:gdLst>
              <a:gd name="connsiteX0" fmla="*/ 0 w 4591050"/>
              <a:gd name="connsiteY0" fmla="*/ 0 h 3876675"/>
              <a:gd name="connsiteX1" fmla="*/ 1838325 w 4591050"/>
              <a:gd name="connsiteY1" fmla="*/ 400050 h 3876675"/>
              <a:gd name="connsiteX2" fmla="*/ 3190875 w 4591050"/>
              <a:gd name="connsiteY2" fmla="*/ 1238250 h 3876675"/>
              <a:gd name="connsiteX3" fmla="*/ 4124325 w 4591050"/>
              <a:gd name="connsiteY3" fmla="*/ 2457450 h 3876675"/>
              <a:gd name="connsiteX4" fmla="*/ 4591050 w 4591050"/>
              <a:gd name="connsiteY4" fmla="*/ 3876675 h 387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1050" h="3876675">
                <a:moveTo>
                  <a:pt x="0" y="0"/>
                </a:moveTo>
                <a:cubicBezTo>
                  <a:pt x="653256" y="96837"/>
                  <a:pt x="1306513" y="193675"/>
                  <a:pt x="1838325" y="400050"/>
                </a:cubicBezTo>
                <a:cubicBezTo>
                  <a:pt x="2370137" y="606425"/>
                  <a:pt x="2809875" y="895350"/>
                  <a:pt x="3190875" y="1238250"/>
                </a:cubicBezTo>
                <a:cubicBezTo>
                  <a:pt x="3571875" y="1581150"/>
                  <a:pt x="3890963" y="2017713"/>
                  <a:pt x="4124325" y="2457450"/>
                </a:cubicBezTo>
                <a:cubicBezTo>
                  <a:pt x="4357688" y="2897188"/>
                  <a:pt x="4533900" y="3646488"/>
                  <a:pt x="4591050" y="3876675"/>
                </a:cubicBezTo>
              </a:path>
            </a:pathLst>
          </a:custGeom>
          <a:noFill/>
          <a:ln w="762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cxnSp>
        <p:nvCxnSpPr>
          <p:cNvPr id="93" name="Straight Connector 92">
            <a:extLst>
              <a:ext uri="{FF2B5EF4-FFF2-40B4-BE49-F238E27FC236}">
                <a16:creationId xmlns:a16="http://schemas.microsoft.com/office/drawing/2014/main" id="{D361DD81-7052-4D6F-890F-8BDC4C3513D7}"/>
              </a:ext>
            </a:extLst>
          </p:cNvPr>
          <p:cNvCxnSpPr/>
          <p:nvPr/>
        </p:nvCxnSpPr>
        <p:spPr>
          <a:xfrm flipH="1">
            <a:off x="1045028" y="6167585"/>
            <a:ext cx="5105400" cy="0"/>
          </a:xfrm>
          <a:prstGeom prst="line">
            <a:avLst/>
          </a:prstGeom>
          <a:noFill/>
          <a:ln w="76200" cap="flat" cmpd="sng" algn="ctr">
            <a:solidFill>
              <a:sysClr val="windowText" lastClr="000000"/>
            </a:solidFill>
            <a:prstDash val="solid"/>
          </a:ln>
          <a:effectLst/>
        </p:spPr>
      </p:cxnSp>
      <p:sp>
        <p:nvSpPr>
          <p:cNvPr id="94" name="TextBox 93">
            <a:extLst>
              <a:ext uri="{FF2B5EF4-FFF2-40B4-BE49-F238E27FC236}">
                <a16:creationId xmlns:a16="http://schemas.microsoft.com/office/drawing/2014/main" id="{6F471B81-7B22-4B75-83DD-33CF7D23F2FE}"/>
              </a:ext>
            </a:extLst>
          </p:cNvPr>
          <p:cNvSpPr txBox="1"/>
          <p:nvPr/>
        </p:nvSpPr>
        <p:spPr>
          <a:xfrm>
            <a:off x="772762" y="6150114"/>
            <a:ext cx="5008098" cy="7078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rPr>
              <a:t>Corn</a:t>
            </a:r>
          </a:p>
        </p:txBody>
      </p:sp>
      <p:sp>
        <p:nvSpPr>
          <p:cNvPr id="95" name="TextBox 94">
            <a:extLst>
              <a:ext uri="{FF2B5EF4-FFF2-40B4-BE49-F238E27FC236}">
                <a16:creationId xmlns:a16="http://schemas.microsoft.com/office/drawing/2014/main" id="{D22CB1D2-A5ED-40EA-B4F0-1EFCD3C5188D}"/>
              </a:ext>
            </a:extLst>
          </p:cNvPr>
          <p:cNvSpPr txBox="1"/>
          <p:nvPr/>
        </p:nvSpPr>
        <p:spPr>
          <a:xfrm rot="16200000">
            <a:off x="-1586830" y="3822023"/>
            <a:ext cx="4104246" cy="7078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rPr>
              <a:t>Robots</a:t>
            </a:r>
          </a:p>
        </p:txBody>
      </p:sp>
      <p:cxnSp>
        <p:nvCxnSpPr>
          <p:cNvPr id="96" name="Straight Arrow Connector 95">
            <a:extLst>
              <a:ext uri="{FF2B5EF4-FFF2-40B4-BE49-F238E27FC236}">
                <a16:creationId xmlns:a16="http://schemas.microsoft.com/office/drawing/2014/main" id="{6FCCEA68-4885-4D50-B2D9-E0BF065B1A9E}"/>
              </a:ext>
            </a:extLst>
          </p:cNvPr>
          <p:cNvCxnSpPr>
            <a:cxnSpLocks/>
          </p:cNvCxnSpPr>
          <p:nvPr/>
        </p:nvCxnSpPr>
        <p:spPr>
          <a:xfrm flipV="1">
            <a:off x="3960757" y="4403483"/>
            <a:ext cx="502746" cy="17254"/>
          </a:xfrm>
          <a:prstGeom prst="straightConnector1">
            <a:avLst/>
          </a:prstGeom>
          <a:noFill/>
          <a:ln w="50800" cap="flat" cmpd="sng" algn="ctr">
            <a:solidFill>
              <a:srgbClr val="00B050"/>
            </a:solidFill>
            <a:prstDash val="solid"/>
            <a:headEnd type="none"/>
            <a:tailEnd type="arrow"/>
          </a:ln>
          <a:effectLst/>
        </p:spPr>
      </p:cxnSp>
      <p:cxnSp>
        <p:nvCxnSpPr>
          <p:cNvPr id="97" name="Straight Arrow Connector 96">
            <a:extLst>
              <a:ext uri="{FF2B5EF4-FFF2-40B4-BE49-F238E27FC236}">
                <a16:creationId xmlns:a16="http://schemas.microsoft.com/office/drawing/2014/main" id="{FF69C246-673B-4FF5-8DE8-22DAE6D27F80}"/>
              </a:ext>
            </a:extLst>
          </p:cNvPr>
          <p:cNvCxnSpPr>
            <a:cxnSpLocks/>
          </p:cNvCxnSpPr>
          <p:nvPr/>
        </p:nvCxnSpPr>
        <p:spPr>
          <a:xfrm>
            <a:off x="4521808" y="5401377"/>
            <a:ext cx="711763" cy="0"/>
          </a:xfrm>
          <a:prstGeom prst="straightConnector1">
            <a:avLst/>
          </a:prstGeom>
          <a:noFill/>
          <a:ln w="50800" cap="flat" cmpd="sng" algn="ctr">
            <a:solidFill>
              <a:srgbClr val="00B050"/>
            </a:solidFill>
            <a:prstDash val="solid"/>
            <a:headEnd type="none"/>
            <a:tailEnd type="arrow"/>
          </a:ln>
          <a:effectLst/>
        </p:spPr>
      </p:cxnSp>
      <p:cxnSp>
        <p:nvCxnSpPr>
          <p:cNvPr id="98" name="Straight Connector 97">
            <a:extLst>
              <a:ext uri="{FF2B5EF4-FFF2-40B4-BE49-F238E27FC236}">
                <a16:creationId xmlns:a16="http://schemas.microsoft.com/office/drawing/2014/main" id="{86BEB9D8-98EC-4216-B055-45DEBD98AF29}"/>
              </a:ext>
            </a:extLst>
          </p:cNvPr>
          <p:cNvCxnSpPr>
            <a:cxnSpLocks/>
          </p:cNvCxnSpPr>
          <p:nvPr/>
        </p:nvCxnSpPr>
        <p:spPr>
          <a:xfrm flipV="1">
            <a:off x="3592894" y="4175966"/>
            <a:ext cx="0" cy="1962313"/>
          </a:xfrm>
          <a:prstGeom prst="line">
            <a:avLst/>
          </a:prstGeom>
          <a:noFill/>
          <a:ln w="57150" cap="flat" cmpd="sng" algn="ctr">
            <a:solidFill>
              <a:srgbClr val="FFFF00"/>
            </a:solidFill>
            <a:prstDash val="sysDash"/>
          </a:ln>
          <a:effectLst/>
        </p:spPr>
      </p:cxnSp>
      <p:cxnSp>
        <p:nvCxnSpPr>
          <p:cNvPr id="99" name="Straight Arrow Connector 98">
            <a:extLst>
              <a:ext uri="{FF2B5EF4-FFF2-40B4-BE49-F238E27FC236}">
                <a16:creationId xmlns:a16="http://schemas.microsoft.com/office/drawing/2014/main" id="{003AD01A-6A05-406F-AEF5-5277A5F52DC2}"/>
              </a:ext>
            </a:extLst>
          </p:cNvPr>
          <p:cNvCxnSpPr>
            <a:cxnSpLocks/>
          </p:cNvCxnSpPr>
          <p:nvPr/>
        </p:nvCxnSpPr>
        <p:spPr>
          <a:xfrm>
            <a:off x="3621476" y="6347390"/>
            <a:ext cx="900332" cy="0"/>
          </a:xfrm>
          <a:prstGeom prst="straightConnector1">
            <a:avLst/>
          </a:prstGeom>
          <a:noFill/>
          <a:ln w="57150" cap="flat" cmpd="sng" algn="ctr">
            <a:solidFill>
              <a:srgbClr val="00B050"/>
            </a:solidFill>
            <a:prstDash val="solid"/>
            <a:tailEnd type="triangle"/>
          </a:ln>
          <a:effectLst/>
        </p:spPr>
      </p:cxnSp>
      <p:cxnSp>
        <p:nvCxnSpPr>
          <p:cNvPr id="100" name="Straight Connector 99">
            <a:extLst>
              <a:ext uri="{FF2B5EF4-FFF2-40B4-BE49-F238E27FC236}">
                <a16:creationId xmlns:a16="http://schemas.microsoft.com/office/drawing/2014/main" id="{AB460423-0EB5-4746-9528-4C095F94BB78}"/>
              </a:ext>
            </a:extLst>
          </p:cNvPr>
          <p:cNvCxnSpPr>
            <a:cxnSpLocks/>
          </p:cNvCxnSpPr>
          <p:nvPr/>
        </p:nvCxnSpPr>
        <p:spPr>
          <a:xfrm flipV="1">
            <a:off x="4626429" y="4420737"/>
            <a:ext cx="0" cy="1708162"/>
          </a:xfrm>
          <a:prstGeom prst="line">
            <a:avLst/>
          </a:prstGeom>
          <a:noFill/>
          <a:ln w="57150" cap="flat" cmpd="sng" algn="ctr">
            <a:solidFill>
              <a:srgbClr val="FFFF00"/>
            </a:solidFill>
            <a:prstDash val="sysDash"/>
          </a:ln>
          <a:effectLst/>
        </p:spPr>
      </p:cxnSp>
      <p:cxnSp>
        <p:nvCxnSpPr>
          <p:cNvPr id="101" name="Straight Connector 100">
            <a:extLst>
              <a:ext uri="{FF2B5EF4-FFF2-40B4-BE49-F238E27FC236}">
                <a16:creationId xmlns:a16="http://schemas.microsoft.com/office/drawing/2014/main" id="{12587C32-AB5B-4018-8B33-EAFDB44143FC}"/>
              </a:ext>
            </a:extLst>
          </p:cNvPr>
          <p:cNvCxnSpPr>
            <a:cxnSpLocks/>
          </p:cNvCxnSpPr>
          <p:nvPr/>
        </p:nvCxnSpPr>
        <p:spPr>
          <a:xfrm flipH="1">
            <a:off x="1052298" y="4175966"/>
            <a:ext cx="2682240" cy="0"/>
          </a:xfrm>
          <a:prstGeom prst="line">
            <a:avLst/>
          </a:prstGeom>
          <a:noFill/>
          <a:ln w="57150" cap="flat" cmpd="sng" algn="ctr">
            <a:solidFill>
              <a:srgbClr val="FFFF00"/>
            </a:solidFill>
            <a:prstDash val="sysDash"/>
          </a:ln>
          <a:effectLst/>
        </p:spPr>
      </p:cxnSp>
      <p:cxnSp>
        <p:nvCxnSpPr>
          <p:cNvPr id="102" name="Straight Connector 101">
            <a:extLst>
              <a:ext uri="{FF2B5EF4-FFF2-40B4-BE49-F238E27FC236}">
                <a16:creationId xmlns:a16="http://schemas.microsoft.com/office/drawing/2014/main" id="{7C5DA289-CEBA-4179-B71D-4350AB6806DD}"/>
              </a:ext>
            </a:extLst>
          </p:cNvPr>
          <p:cNvCxnSpPr>
            <a:cxnSpLocks/>
          </p:cNvCxnSpPr>
          <p:nvPr/>
        </p:nvCxnSpPr>
        <p:spPr>
          <a:xfrm flipH="1" flipV="1">
            <a:off x="1052298" y="4420737"/>
            <a:ext cx="3609398" cy="22031"/>
          </a:xfrm>
          <a:prstGeom prst="line">
            <a:avLst/>
          </a:prstGeom>
          <a:noFill/>
          <a:ln w="57150" cap="flat" cmpd="sng" algn="ctr">
            <a:solidFill>
              <a:srgbClr val="FFFF00"/>
            </a:solidFill>
            <a:prstDash val="sysDash"/>
          </a:ln>
          <a:effectLst/>
        </p:spPr>
      </p:cxnSp>
      <p:sp>
        <p:nvSpPr>
          <p:cNvPr id="103" name="Oval 102">
            <a:extLst>
              <a:ext uri="{FF2B5EF4-FFF2-40B4-BE49-F238E27FC236}">
                <a16:creationId xmlns:a16="http://schemas.microsoft.com/office/drawing/2014/main" id="{378F82FA-5F68-467A-A4D3-CC2899302B2A}"/>
              </a:ext>
            </a:extLst>
          </p:cNvPr>
          <p:cNvSpPr/>
          <p:nvPr/>
        </p:nvSpPr>
        <p:spPr>
          <a:xfrm>
            <a:off x="4433976" y="6002289"/>
            <a:ext cx="304800" cy="304800"/>
          </a:xfrm>
          <a:prstGeom prst="ellipse">
            <a:avLst/>
          </a:prstGeom>
          <a:solidFill>
            <a:srgbClr val="92D050"/>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104" name="Straight Arrow Connector 103">
            <a:extLst>
              <a:ext uri="{FF2B5EF4-FFF2-40B4-BE49-F238E27FC236}">
                <a16:creationId xmlns:a16="http://schemas.microsoft.com/office/drawing/2014/main" id="{7A3B8E50-345B-4E95-B6CC-EFDB45C4D3A6}"/>
              </a:ext>
            </a:extLst>
          </p:cNvPr>
          <p:cNvCxnSpPr>
            <a:cxnSpLocks/>
          </p:cNvCxnSpPr>
          <p:nvPr/>
        </p:nvCxnSpPr>
        <p:spPr>
          <a:xfrm flipH="1">
            <a:off x="885833" y="4235137"/>
            <a:ext cx="21173" cy="1872913"/>
          </a:xfrm>
          <a:prstGeom prst="straightConnector1">
            <a:avLst/>
          </a:prstGeom>
          <a:noFill/>
          <a:ln w="57150" cap="flat" cmpd="sng" algn="ctr">
            <a:solidFill>
              <a:srgbClr val="FF0000"/>
            </a:solidFill>
            <a:prstDash val="solid"/>
            <a:tailEnd type="triangle"/>
          </a:ln>
          <a:effectLst/>
        </p:spPr>
      </p:cxnSp>
      <p:sp>
        <p:nvSpPr>
          <p:cNvPr id="105" name="Oval 104">
            <a:extLst>
              <a:ext uri="{FF2B5EF4-FFF2-40B4-BE49-F238E27FC236}">
                <a16:creationId xmlns:a16="http://schemas.microsoft.com/office/drawing/2014/main" id="{BCB8A515-10E8-4A68-B047-C88CDF44C3C7}"/>
              </a:ext>
            </a:extLst>
          </p:cNvPr>
          <p:cNvSpPr/>
          <p:nvPr/>
        </p:nvSpPr>
        <p:spPr>
          <a:xfrm>
            <a:off x="3440494" y="4023566"/>
            <a:ext cx="304800" cy="304800"/>
          </a:xfrm>
          <a:prstGeom prst="ellipse">
            <a:avLst/>
          </a:prstGeom>
          <a:solidFill>
            <a:srgbClr val="92D050"/>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6" name="Oval 105">
            <a:extLst>
              <a:ext uri="{FF2B5EF4-FFF2-40B4-BE49-F238E27FC236}">
                <a16:creationId xmlns:a16="http://schemas.microsoft.com/office/drawing/2014/main" id="{2CE9CB84-7932-4364-B5EA-D57A49DC2BBB}"/>
              </a:ext>
            </a:extLst>
          </p:cNvPr>
          <p:cNvSpPr/>
          <p:nvPr/>
        </p:nvSpPr>
        <p:spPr>
          <a:xfrm>
            <a:off x="4474029" y="4259710"/>
            <a:ext cx="304800" cy="304800"/>
          </a:xfrm>
          <a:prstGeom prst="ellipse">
            <a:avLst/>
          </a:prstGeom>
          <a:solidFill>
            <a:srgbClr val="92D050"/>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108" name="Straight Connector 107">
            <a:extLst>
              <a:ext uri="{FF2B5EF4-FFF2-40B4-BE49-F238E27FC236}">
                <a16:creationId xmlns:a16="http://schemas.microsoft.com/office/drawing/2014/main" id="{A7373566-F433-4977-BC9A-A6864CAE7D0B}"/>
              </a:ext>
            </a:extLst>
          </p:cNvPr>
          <p:cNvCxnSpPr>
            <a:cxnSpLocks/>
          </p:cNvCxnSpPr>
          <p:nvPr/>
        </p:nvCxnSpPr>
        <p:spPr>
          <a:xfrm>
            <a:off x="1045028" y="2078185"/>
            <a:ext cx="0" cy="4089400"/>
          </a:xfrm>
          <a:prstGeom prst="line">
            <a:avLst/>
          </a:prstGeom>
          <a:noFill/>
          <a:ln w="76200" cap="flat" cmpd="sng" algn="ctr">
            <a:solidFill>
              <a:sysClr val="windowText" lastClr="000000"/>
            </a:solidFill>
            <a:prstDash val="solid"/>
          </a:ln>
          <a:effectLst/>
        </p:spPr>
      </p:cxnSp>
      <p:cxnSp>
        <p:nvCxnSpPr>
          <p:cNvPr id="109" name="Straight Arrow Connector 108">
            <a:extLst>
              <a:ext uri="{FF2B5EF4-FFF2-40B4-BE49-F238E27FC236}">
                <a16:creationId xmlns:a16="http://schemas.microsoft.com/office/drawing/2014/main" id="{AA903AB1-028D-4C6B-98AE-AAEB50BCAD5A}"/>
              </a:ext>
            </a:extLst>
          </p:cNvPr>
          <p:cNvCxnSpPr>
            <a:cxnSpLocks/>
          </p:cNvCxnSpPr>
          <p:nvPr/>
        </p:nvCxnSpPr>
        <p:spPr>
          <a:xfrm flipH="1">
            <a:off x="799047" y="3628053"/>
            <a:ext cx="10587" cy="814715"/>
          </a:xfrm>
          <a:prstGeom prst="straightConnector1">
            <a:avLst/>
          </a:prstGeom>
          <a:noFill/>
          <a:ln w="57150" cap="flat" cmpd="sng" algn="ctr">
            <a:solidFill>
              <a:srgbClr val="FF0000"/>
            </a:solidFill>
            <a:prstDash val="solid"/>
            <a:tailEnd type="triangle"/>
          </a:ln>
          <a:effectLst/>
        </p:spPr>
      </p:cxnSp>
      <p:cxnSp>
        <p:nvCxnSpPr>
          <p:cNvPr id="110" name="Straight Connector 109">
            <a:extLst>
              <a:ext uri="{FF2B5EF4-FFF2-40B4-BE49-F238E27FC236}">
                <a16:creationId xmlns:a16="http://schemas.microsoft.com/office/drawing/2014/main" id="{37FEE4ED-F107-4016-8EA6-2D78C393E28C}"/>
              </a:ext>
            </a:extLst>
          </p:cNvPr>
          <p:cNvCxnSpPr>
            <a:cxnSpLocks/>
            <a:stCxn id="105" idx="0"/>
          </p:cNvCxnSpPr>
          <p:nvPr/>
        </p:nvCxnSpPr>
        <p:spPr>
          <a:xfrm flipV="1">
            <a:off x="3592894" y="3744166"/>
            <a:ext cx="0" cy="279400"/>
          </a:xfrm>
          <a:prstGeom prst="line">
            <a:avLst/>
          </a:prstGeom>
          <a:noFill/>
          <a:ln w="57150" cap="flat" cmpd="sng" algn="ctr">
            <a:solidFill>
              <a:srgbClr val="FFFF00"/>
            </a:solidFill>
            <a:prstDash val="sysDash"/>
          </a:ln>
          <a:effectLst/>
        </p:spPr>
      </p:cxnSp>
      <p:sp>
        <p:nvSpPr>
          <p:cNvPr id="107" name="Oval 106">
            <a:extLst>
              <a:ext uri="{FF2B5EF4-FFF2-40B4-BE49-F238E27FC236}">
                <a16:creationId xmlns:a16="http://schemas.microsoft.com/office/drawing/2014/main" id="{5790A47E-D5E9-4436-9879-911AB1F7B861}"/>
              </a:ext>
            </a:extLst>
          </p:cNvPr>
          <p:cNvSpPr/>
          <p:nvPr/>
        </p:nvSpPr>
        <p:spPr>
          <a:xfrm>
            <a:off x="3440494" y="3555021"/>
            <a:ext cx="304800" cy="304800"/>
          </a:xfrm>
          <a:prstGeom prst="ellipse">
            <a:avLst/>
          </a:prstGeom>
          <a:solidFill>
            <a:srgbClr val="92D050"/>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extBox 1">
            <a:extLst>
              <a:ext uri="{FF2B5EF4-FFF2-40B4-BE49-F238E27FC236}">
                <a16:creationId xmlns:a16="http://schemas.microsoft.com/office/drawing/2014/main" id="{E90AC328-477D-ADA6-986C-071BE4EF1B38}"/>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Changes in the PPC</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7202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7"/>
                                        </p:tgtEl>
                                        <p:attrNameLst>
                                          <p:attrName>style.visibility</p:attrName>
                                        </p:attrNameLst>
                                      </p:cBhvr>
                                      <p:to>
                                        <p:strVal val="visible"/>
                                      </p:to>
                                    </p:set>
                                    <p:animEffect transition="in" filter="wipe(left)">
                                      <p:cBhvr>
                                        <p:cTn id="12" dur="500"/>
                                        <p:tgtEl>
                                          <p:spTgt spid="97"/>
                                        </p:tgtEl>
                                      </p:cBhvr>
                                    </p:animEffect>
                                  </p:childTnLst>
                                </p:cTn>
                              </p:par>
                              <p:par>
                                <p:cTn id="13" presetID="22" presetClass="entr" presetSubtype="8" fill="hold" nodeType="withEffect">
                                  <p:stCondLst>
                                    <p:cond delay="0"/>
                                  </p:stCondLst>
                                  <p:childTnLst>
                                    <p:set>
                                      <p:cBhvr>
                                        <p:cTn id="14" dur="1" fill="hold">
                                          <p:stCondLst>
                                            <p:cond delay="0"/>
                                          </p:stCondLst>
                                        </p:cTn>
                                        <p:tgtEl>
                                          <p:spTgt spid="96"/>
                                        </p:tgtEl>
                                        <p:attrNameLst>
                                          <p:attrName>style.visibility</p:attrName>
                                        </p:attrNameLst>
                                      </p:cBhvr>
                                      <p:to>
                                        <p:strVal val="visible"/>
                                      </p:to>
                                    </p:set>
                                    <p:animEffect transition="in" filter="wipe(left)">
                                      <p:cBhvr>
                                        <p:cTn id="15" dur="500"/>
                                        <p:tgtEl>
                                          <p:spTgt spid="96"/>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92"/>
                                        </p:tgtEl>
                                        <p:attrNameLst>
                                          <p:attrName>style.visibility</p:attrName>
                                        </p:attrNameLst>
                                      </p:cBhvr>
                                      <p:to>
                                        <p:strVal val="visible"/>
                                      </p:to>
                                    </p:set>
                                    <p:animEffect transition="in" filter="fade">
                                      <p:cBhvr>
                                        <p:cTn id="19" dur="500"/>
                                        <p:tgtEl>
                                          <p:spTgt spid="9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9"/>
                                        </p:tgtEl>
                                        <p:attrNameLst>
                                          <p:attrName>style.visibility</p:attrName>
                                        </p:attrNameLst>
                                      </p:cBhvr>
                                      <p:to>
                                        <p:strVal val="visible"/>
                                      </p:to>
                                    </p:set>
                                    <p:animEffect transition="in" filter="fade">
                                      <p:cBhvr>
                                        <p:cTn id="24" dur="500"/>
                                        <p:tgtEl>
                                          <p:spTgt spid="99"/>
                                        </p:tgtEl>
                                      </p:cBhvr>
                                    </p:animEffect>
                                  </p:childTnLst>
                                </p:cTn>
                              </p:par>
                              <p:par>
                                <p:cTn id="25" presetID="10" presetClass="entr" presetSubtype="0" fill="hold" nodeType="withEffect">
                                  <p:stCondLst>
                                    <p:cond delay="0"/>
                                  </p:stCondLst>
                                  <p:childTnLst>
                                    <p:set>
                                      <p:cBhvr>
                                        <p:cTn id="26" dur="1" fill="hold">
                                          <p:stCondLst>
                                            <p:cond delay="0"/>
                                          </p:stCondLst>
                                        </p:cTn>
                                        <p:tgtEl>
                                          <p:spTgt spid="98"/>
                                        </p:tgtEl>
                                        <p:attrNameLst>
                                          <p:attrName>style.visibility</p:attrName>
                                        </p:attrNameLst>
                                      </p:cBhvr>
                                      <p:to>
                                        <p:strVal val="visible"/>
                                      </p:to>
                                    </p:set>
                                    <p:animEffect transition="in" filter="fade">
                                      <p:cBhvr>
                                        <p:cTn id="27" dur="500"/>
                                        <p:tgtEl>
                                          <p:spTgt spid="9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3"/>
                                        </p:tgtEl>
                                        <p:attrNameLst>
                                          <p:attrName>style.visibility</p:attrName>
                                        </p:attrNameLst>
                                      </p:cBhvr>
                                      <p:to>
                                        <p:strVal val="visible"/>
                                      </p:to>
                                    </p:set>
                                    <p:animEffect transition="in" filter="fade">
                                      <p:cBhvr>
                                        <p:cTn id="30" dur="500"/>
                                        <p:tgtEl>
                                          <p:spTgt spid="103"/>
                                        </p:tgtEl>
                                      </p:cBhvr>
                                    </p:animEffect>
                                  </p:childTnLst>
                                </p:cTn>
                              </p:par>
                              <p:par>
                                <p:cTn id="31" presetID="10" presetClass="entr" presetSubtype="0" fill="hold" nodeType="withEffect">
                                  <p:stCondLst>
                                    <p:cond delay="0"/>
                                  </p:stCondLst>
                                  <p:childTnLst>
                                    <p:set>
                                      <p:cBhvr>
                                        <p:cTn id="32" dur="1" fill="hold">
                                          <p:stCondLst>
                                            <p:cond delay="0"/>
                                          </p:stCondLst>
                                        </p:cTn>
                                        <p:tgtEl>
                                          <p:spTgt spid="101"/>
                                        </p:tgtEl>
                                        <p:attrNameLst>
                                          <p:attrName>style.visibility</p:attrName>
                                        </p:attrNameLst>
                                      </p:cBhvr>
                                      <p:to>
                                        <p:strVal val="visible"/>
                                      </p:to>
                                    </p:set>
                                    <p:animEffect transition="in" filter="fade">
                                      <p:cBhvr>
                                        <p:cTn id="33" dur="500"/>
                                        <p:tgtEl>
                                          <p:spTgt spid="10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05"/>
                                        </p:tgtEl>
                                        <p:attrNameLst>
                                          <p:attrName>style.visibility</p:attrName>
                                        </p:attrNameLst>
                                      </p:cBhvr>
                                      <p:to>
                                        <p:strVal val="visible"/>
                                      </p:to>
                                    </p:set>
                                    <p:animEffect transition="in" filter="fade">
                                      <p:cBhvr>
                                        <p:cTn id="36" dur="500"/>
                                        <p:tgtEl>
                                          <p:spTgt spid="105"/>
                                        </p:tgtEl>
                                      </p:cBhvr>
                                    </p:animEffect>
                                  </p:childTnLst>
                                </p:cTn>
                              </p:par>
                              <p:par>
                                <p:cTn id="37" presetID="10" presetClass="entr" presetSubtype="0" fill="hold" nodeType="withEffect">
                                  <p:stCondLst>
                                    <p:cond delay="0"/>
                                  </p:stCondLst>
                                  <p:childTnLst>
                                    <p:set>
                                      <p:cBhvr>
                                        <p:cTn id="38" dur="1" fill="hold">
                                          <p:stCondLst>
                                            <p:cond delay="0"/>
                                          </p:stCondLst>
                                        </p:cTn>
                                        <p:tgtEl>
                                          <p:spTgt spid="104"/>
                                        </p:tgtEl>
                                        <p:attrNameLst>
                                          <p:attrName>style.visibility</p:attrName>
                                        </p:attrNameLst>
                                      </p:cBhvr>
                                      <p:to>
                                        <p:strVal val="visible"/>
                                      </p:to>
                                    </p:set>
                                    <p:animEffect transition="in" filter="fade">
                                      <p:cBhvr>
                                        <p:cTn id="39" dur="500"/>
                                        <p:tgtEl>
                                          <p:spTgt spid="104"/>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06"/>
                                        </p:tgtEl>
                                        <p:attrNameLst>
                                          <p:attrName>style.visibility</p:attrName>
                                        </p:attrNameLst>
                                      </p:cBhvr>
                                      <p:to>
                                        <p:strVal val="visible"/>
                                      </p:to>
                                    </p:set>
                                    <p:animEffect transition="in" filter="fade">
                                      <p:cBhvr>
                                        <p:cTn id="44" dur="500"/>
                                        <p:tgtEl>
                                          <p:spTgt spid="106"/>
                                        </p:tgtEl>
                                      </p:cBhvr>
                                    </p:animEffect>
                                  </p:childTnLst>
                                </p:cTn>
                              </p:par>
                              <p:par>
                                <p:cTn id="45" presetID="10" presetClass="entr" presetSubtype="0" fill="hold" nodeType="withEffect">
                                  <p:stCondLst>
                                    <p:cond delay="0"/>
                                  </p:stCondLst>
                                  <p:childTnLst>
                                    <p:set>
                                      <p:cBhvr>
                                        <p:cTn id="46" dur="1" fill="hold">
                                          <p:stCondLst>
                                            <p:cond delay="0"/>
                                          </p:stCondLst>
                                        </p:cTn>
                                        <p:tgtEl>
                                          <p:spTgt spid="100"/>
                                        </p:tgtEl>
                                        <p:attrNameLst>
                                          <p:attrName>style.visibility</p:attrName>
                                        </p:attrNameLst>
                                      </p:cBhvr>
                                      <p:to>
                                        <p:strVal val="visible"/>
                                      </p:to>
                                    </p:set>
                                    <p:animEffect transition="in" filter="fade">
                                      <p:cBhvr>
                                        <p:cTn id="47" dur="500"/>
                                        <p:tgtEl>
                                          <p:spTgt spid="100"/>
                                        </p:tgtEl>
                                      </p:cBhvr>
                                    </p:animEffect>
                                  </p:childTnLst>
                                </p:cTn>
                              </p:par>
                              <p:par>
                                <p:cTn id="48" presetID="10" presetClass="entr" presetSubtype="0" fill="hold" nodeType="withEffect">
                                  <p:stCondLst>
                                    <p:cond delay="0"/>
                                  </p:stCondLst>
                                  <p:childTnLst>
                                    <p:set>
                                      <p:cBhvr>
                                        <p:cTn id="49" dur="1" fill="hold">
                                          <p:stCondLst>
                                            <p:cond delay="0"/>
                                          </p:stCondLst>
                                        </p:cTn>
                                        <p:tgtEl>
                                          <p:spTgt spid="110"/>
                                        </p:tgtEl>
                                        <p:attrNameLst>
                                          <p:attrName>style.visibility</p:attrName>
                                        </p:attrNameLst>
                                      </p:cBhvr>
                                      <p:to>
                                        <p:strVal val="visible"/>
                                      </p:to>
                                    </p:set>
                                    <p:animEffect transition="in" filter="fade">
                                      <p:cBhvr>
                                        <p:cTn id="50" dur="500"/>
                                        <p:tgtEl>
                                          <p:spTgt spid="110"/>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07"/>
                                        </p:tgtEl>
                                        <p:attrNameLst>
                                          <p:attrName>style.visibility</p:attrName>
                                        </p:attrNameLst>
                                      </p:cBhvr>
                                      <p:to>
                                        <p:strVal val="visible"/>
                                      </p:to>
                                    </p:set>
                                    <p:animEffect transition="in" filter="fade">
                                      <p:cBhvr>
                                        <p:cTn id="53" dur="500"/>
                                        <p:tgtEl>
                                          <p:spTgt spid="107"/>
                                        </p:tgtEl>
                                      </p:cBhvr>
                                    </p:animEffect>
                                  </p:childTnLst>
                                </p:cTn>
                              </p:par>
                              <p:par>
                                <p:cTn id="54" presetID="10" presetClass="entr" presetSubtype="0" fill="hold" nodeType="withEffect">
                                  <p:stCondLst>
                                    <p:cond delay="0"/>
                                  </p:stCondLst>
                                  <p:childTnLst>
                                    <p:set>
                                      <p:cBhvr>
                                        <p:cTn id="55" dur="1" fill="hold">
                                          <p:stCondLst>
                                            <p:cond delay="0"/>
                                          </p:stCondLst>
                                        </p:cTn>
                                        <p:tgtEl>
                                          <p:spTgt spid="90"/>
                                        </p:tgtEl>
                                        <p:attrNameLst>
                                          <p:attrName>style.visibility</p:attrName>
                                        </p:attrNameLst>
                                      </p:cBhvr>
                                      <p:to>
                                        <p:strVal val="visible"/>
                                      </p:to>
                                    </p:set>
                                    <p:animEffect transition="in" filter="fade">
                                      <p:cBhvr>
                                        <p:cTn id="56" dur="500"/>
                                        <p:tgtEl>
                                          <p:spTgt spid="90"/>
                                        </p:tgtEl>
                                      </p:cBhvr>
                                    </p:animEffect>
                                  </p:childTnLst>
                                </p:cTn>
                              </p:par>
                              <p:par>
                                <p:cTn id="57" presetID="10" presetClass="entr" presetSubtype="0" fill="hold" nodeType="withEffect">
                                  <p:stCondLst>
                                    <p:cond delay="0"/>
                                  </p:stCondLst>
                                  <p:childTnLst>
                                    <p:set>
                                      <p:cBhvr>
                                        <p:cTn id="58" dur="1" fill="hold">
                                          <p:stCondLst>
                                            <p:cond delay="0"/>
                                          </p:stCondLst>
                                        </p:cTn>
                                        <p:tgtEl>
                                          <p:spTgt spid="109"/>
                                        </p:tgtEl>
                                        <p:attrNameLst>
                                          <p:attrName>style.visibility</p:attrName>
                                        </p:attrNameLst>
                                      </p:cBhvr>
                                      <p:to>
                                        <p:strVal val="visible"/>
                                      </p:to>
                                    </p:set>
                                    <p:animEffect transition="in" filter="fade">
                                      <p:cBhvr>
                                        <p:cTn id="59" dur="500"/>
                                        <p:tgtEl>
                                          <p:spTgt spid="109"/>
                                        </p:tgtEl>
                                      </p:cBhvr>
                                    </p:animEffect>
                                  </p:childTnLst>
                                </p:cTn>
                              </p:par>
                              <p:par>
                                <p:cTn id="60" presetID="10" presetClass="entr" presetSubtype="0" fill="hold" nodeType="withEffect">
                                  <p:stCondLst>
                                    <p:cond delay="0"/>
                                  </p:stCondLst>
                                  <p:childTnLst>
                                    <p:set>
                                      <p:cBhvr>
                                        <p:cTn id="61" dur="1" fill="hold">
                                          <p:stCondLst>
                                            <p:cond delay="0"/>
                                          </p:stCondLst>
                                        </p:cTn>
                                        <p:tgtEl>
                                          <p:spTgt spid="102"/>
                                        </p:tgtEl>
                                        <p:attrNameLst>
                                          <p:attrName>style.visibility</p:attrName>
                                        </p:attrNameLst>
                                      </p:cBhvr>
                                      <p:to>
                                        <p:strVal val="visible"/>
                                      </p:to>
                                    </p:set>
                                    <p:animEffect transition="in" filter="fade">
                                      <p:cBhvr>
                                        <p:cTn id="62" dur="500"/>
                                        <p:tgtEl>
                                          <p:spTgt spid="102"/>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52"/>
                                        </p:tgtEl>
                                        <p:attrNameLst>
                                          <p:attrName>style.visibility</p:attrName>
                                        </p:attrNameLst>
                                      </p:cBhvr>
                                      <p:to>
                                        <p:strVal val="visible"/>
                                      </p:to>
                                    </p:set>
                                    <p:animEffect transition="in" filter="fade">
                                      <p:cBhvr>
                                        <p:cTn id="67"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2" grpId="0"/>
      <p:bldP spid="92" grpId="0" animBg="1"/>
      <p:bldP spid="103" grpId="0" animBg="1"/>
      <p:bldP spid="105" grpId="0" animBg="1"/>
      <p:bldP spid="106" grpId="0" animBg="1"/>
      <p:bldP spid="10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Box 49">
            <a:extLst>
              <a:ext uri="{FF2B5EF4-FFF2-40B4-BE49-F238E27FC236}">
                <a16:creationId xmlns:a16="http://schemas.microsoft.com/office/drawing/2014/main" id="{8FDFB0BB-F43E-400F-AA4E-EC6E8CFD016D}"/>
              </a:ext>
            </a:extLst>
          </p:cNvPr>
          <p:cNvSpPr txBox="1"/>
          <p:nvPr/>
        </p:nvSpPr>
        <p:spPr>
          <a:xfrm>
            <a:off x="6441415" y="2523272"/>
            <a:ext cx="5750585" cy="1785104"/>
          </a:xfrm>
          <a:prstGeom prst="rect">
            <a:avLst/>
          </a:prstGeom>
          <a:noFill/>
        </p:spPr>
        <p:txBody>
          <a:bodyPr wrap="square">
            <a:spAutoFit/>
          </a:bodyPr>
          <a:lstStyle/>
          <a:p>
            <a:pPr algn="ctr"/>
            <a:r>
              <a:rPr lang="en-US" sz="5500" b="1" dirty="0">
                <a:ln w="15875">
                  <a:solidFill>
                    <a:schemeClr val="bg1"/>
                  </a:solidFill>
                </a:ln>
                <a:latin typeface="Calibri" panose="020F0502020204030204"/>
              </a:rPr>
              <a:t>Changes in technology</a:t>
            </a:r>
            <a:endParaRPr lang="en-US" sz="5500" dirty="0">
              <a:ln w="15875">
                <a:solidFill>
                  <a:schemeClr val="bg1"/>
                </a:solidFill>
              </a:ln>
            </a:endParaRPr>
          </a:p>
        </p:txBody>
      </p:sp>
      <p:sp>
        <p:nvSpPr>
          <p:cNvPr id="52" name="Rectangle 51">
            <a:extLst>
              <a:ext uri="{FF2B5EF4-FFF2-40B4-BE49-F238E27FC236}">
                <a16:creationId xmlns:a16="http://schemas.microsoft.com/office/drawing/2014/main" id="{7CBBA744-680D-45DB-A916-5A581DDCF992}"/>
              </a:ext>
            </a:extLst>
          </p:cNvPr>
          <p:cNvSpPr/>
          <p:nvPr/>
        </p:nvSpPr>
        <p:spPr>
          <a:xfrm>
            <a:off x="7019778" y="4783337"/>
            <a:ext cx="5172222" cy="116955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noProof="0" dirty="0">
                <a:ln w="15875">
                  <a:solidFill>
                    <a:schemeClr val="tx1"/>
                  </a:solidFill>
                </a:ln>
                <a:solidFill>
                  <a:srgbClr val="FF0000"/>
                </a:solidFill>
                <a:latin typeface="Calibri" panose="020F0502020204030204"/>
              </a:rPr>
              <a:t>Opportunity cost of producing robots increases</a:t>
            </a:r>
            <a:endParaRPr kumimoji="0" lang="en-US" sz="3500" b="1" i="0" u="none" strike="noStrike" kern="1200" cap="none" spc="0" normalizeH="0" baseline="0" noProof="0" dirty="0">
              <a:ln w="15875">
                <a:solidFill>
                  <a:schemeClr val="tx1"/>
                </a:solidFill>
              </a:ln>
              <a:solidFill>
                <a:srgbClr val="FF0000"/>
              </a:solidFill>
              <a:effectLst/>
              <a:uLnTx/>
              <a:uFillTx/>
              <a:latin typeface="Calibri" panose="020F0502020204030204"/>
            </a:endParaRPr>
          </a:p>
        </p:txBody>
      </p:sp>
      <p:sp>
        <p:nvSpPr>
          <p:cNvPr id="16" name="Rectangle 15">
            <a:extLst>
              <a:ext uri="{FF2B5EF4-FFF2-40B4-BE49-F238E27FC236}">
                <a16:creationId xmlns:a16="http://schemas.microsoft.com/office/drawing/2014/main" id="{F2F86233-2961-4DCF-A693-4AE771E8626F}"/>
              </a:ext>
            </a:extLst>
          </p:cNvPr>
          <p:cNvSpPr/>
          <p:nvPr/>
        </p:nvSpPr>
        <p:spPr>
          <a:xfrm>
            <a:off x="220455" y="1925782"/>
            <a:ext cx="6220960" cy="48511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8CC70A3D-9C67-48AC-A259-27C9C94593A5}"/>
              </a:ext>
            </a:extLst>
          </p:cNvPr>
          <p:cNvSpPr/>
          <p:nvPr/>
        </p:nvSpPr>
        <p:spPr>
          <a:xfrm>
            <a:off x="1141435" y="3076611"/>
            <a:ext cx="3594100" cy="3022600"/>
          </a:xfrm>
          <a:custGeom>
            <a:avLst/>
            <a:gdLst>
              <a:gd name="connsiteX0" fmla="*/ 0 w 4591050"/>
              <a:gd name="connsiteY0" fmla="*/ 0 h 3876675"/>
              <a:gd name="connsiteX1" fmla="*/ 1838325 w 4591050"/>
              <a:gd name="connsiteY1" fmla="*/ 400050 h 3876675"/>
              <a:gd name="connsiteX2" fmla="*/ 3190875 w 4591050"/>
              <a:gd name="connsiteY2" fmla="*/ 1238250 h 3876675"/>
              <a:gd name="connsiteX3" fmla="*/ 4124325 w 4591050"/>
              <a:gd name="connsiteY3" fmla="*/ 2457450 h 3876675"/>
              <a:gd name="connsiteX4" fmla="*/ 4591050 w 4591050"/>
              <a:gd name="connsiteY4" fmla="*/ 3876675 h 387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1050" h="3876675">
                <a:moveTo>
                  <a:pt x="0" y="0"/>
                </a:moveTo>
                <a:cubicBezTo>
                  <a:pt x="653256" y="96837"/>
                  <a:pt x="1306513" y="193675"/>
                  <a:pt x="1838325" y="400050"/>
                </a:cubicBezTo>
                <a:cubicBezTo>
                  <a:pt x="2370137" y="606425"/>
                  <a:pt x="2809875" y="895350"/>
                  <a:pt x="3190875" y="1238250"/>
                </a:cubicBezTo>
                <a:cubicBezTo>
                  <a:pt x="3571875" y="1581150"/>
                  <a:pt x="3890963" y="2017713"/>
                  <a:pt x="4124325" y="2457450"/>
                </a:cubicBezTo>
                <a:cubicBezTo>
                  <a:pt x="4357688" y="2897188"/>
                  <a:pt x="4533900" y="3646488"/>
                  <a:pt x="4591050" y="3876675"/>
                </a:cubicBezTo>
              </a:path>
            </a:pathLst>
          </a:custGeom>
          <a:noFill/>
          <a:ln w="762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4" name="Freeform: Shape 43">
            <a:extLst>
              <a:ext uri="{FF2B5EF4-FFF2-40B4-BE49-F238E27FC236}">
                <a16:creationId xmlns:a16="http://schemas.microsoft.com/office/drawing/2014/main" id="{C6DDC706-A2C7-4002-ABC0-2E320C290F9E}"/>
              </a:ext>
            </a:extLst>
          </p:cNvPr>
          <p:cNvSpPr/>
          <p:nvPr/>
        </p:nvSpPr>
        <p:spPr>
          <a:xfrm>
            <a:off x="1124638" y="3055717"/>
            <a:ext cx="4620547" cy="3030794"/>
          </a:xfrm>
          <a:custGeom>
            <a:avLst/>
            <a:gdLst>
              <a:gd name="connsiteX0" fmla="*/ 0 w 4591050"/>
              <a:gd name="connsiteY0" fmla="*/ 0 h 3876675"/>
              <a:gd name="connsiteX1" fmla="*/ 1838325 w 4591050"/>
              <a:gd name="connsiteY1" fmla="*/ 400050 h 3876675"/>
              <a:gd name="connsiteX2" fmla="*/ 3190875 w 4591050"/>
              <a:gd name="connsiteY2" fmla="*/ 1238250 h 3876675"/>
              <a:gd name="connsiteX3" fmla="*/ 4124325 w 4591050"/>
              <a:gd name="connsiteY3" fmla="*/ 2457450 h 3876675"/>
              <a:gd name="connsiteX4" fmla="*/ 4591050 w 4591050"/>
              <a:gd name="connsiteY4" fmla="*/ 3876675 h 387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1050" h="3876675">
                <a:moveTo>
                  <a:pt x="0" y="0"/>
                </a:moveTo>
                <a:cubicBezTo>
                  <a:pt x="653256" y="96837"/>
                  <a:pt x="1306513" y="193675"/>
                  <a:pt x="1838325" y="400050"/>
                </a:cubicBezTo>
                <a:cubicBezTo>
                  <a:pt x="2370137" y="606425"/>
                  <a:pt x="2809875" y="895350"/>
                  <a:pt x="3190875" y="1238250"/>
                </a:cubicBezTo>
                <a:cubicBezTo>
                  <a:pt x="3571875" y="1581150"/>
                  <a:pt x="3890963" y="2017713"/>
                  <a:pt x="4124325" y="2457450"/>
                </a:cubicBezTo>
                <a:cubicBezTo>
                  <a:pt x="4357688" y="2897188"/>
                  <a:pt x="4533900" y="3646488"/>
                  <a:pt x="4591050" y="3876675"/>
                </a:cubicBezTo>
              </a:path>
            </a:pathLst>
          </a:custGeom>
          <a:noFill/>
          <a:ln w="762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45" name="Straight Connector 44">
            <a:extLst>
              <a:ext uri="{FF2B5EF4-FFF2-40B4-BE49-F238E27FC236}">
                <a16:creationId xmlns:a16="http://schemas.microsoft.com/office/drawing/2014/main" id="{E378EEBB-34AB-453C-9EA3-14976BD839AB}"/>
              </a:ext>
            </a:extLst>
          </p:cNvPr>
          <p:cNvCxnSpPr/>
          <p:nvPr/>
        </p:nvCxnSpPr>
        <p:spPr>
          <a:xfrm flipH="1">
            <a:off x="1154134" y="6086511"/>
            <a:ext cx="5105400" cy="0"/>
          </a:xfrm>
          <a:prstGeom prst="line">
            <a:avLst/>
          </a:prstGeom>
          <a:noFill/>
          <a:ln w="76200" cap="flat" cmpd="sng" algn="ctr">
            <a:solidFill>
              <a:sysClr val="windowText" lastClr="000000"/>
            </a:solidFill>
            <a:prstDash val="solid"/>
          </a:ln>
          <a:effectLst/>
        </p:spPr>
      </p:cxnSp>
      <p:sp>
        <p:nvSpPr>
          <p:cNvPr id="46" name="TextBox 45">
            <a:extLst>
              <a:ext uri="{FF2B5EF4-FFF2-40B4-BE49-F238E27FC236}">
                <a16:creationId xmlns:a16="http://schemas.microsoft.com/office/drawing/2014/main" id="{BE687303-F1E4-42FE-AA43-29AD21C04BC4}"/>
              </a:ext>
            </a:extLst>
          </p:cNvPr>
          <p:cNvSpPr txBox="1"/>
          <p:nvPr/>
        </p:nvSpPr>
        <p:spPr>
          <a:xfrm>
            <a:off x="881868" y="6069040"/>
            <a:ext cx="5008098" cy="7078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rPr>
              <a:t>Corn</a:t>
            </a:r>
          </a:p>
        </p:txBody>
      </p:sp>
      <p:sp>
        <p:nvSpPr>
          <p:cNvPr id="47" name="TextBox 46">
            <a:extLst>
              <a:ext uri="{FF2B5EF4-FFF2-40B4-BE49-F238E27FC236}">
                <a16:creationId xmlns:a16="http://schemas.microsoft.com/office/drawing/2014/main" id="{22504271-2BDC-4A92-93F5-C5A7D50D988D}"/>
              </a:ext>
            </a:extLst>
          </p:cNvPr>
          <p:cNvSpPr txBox="1"/>
          <p:nvPr/>
        </p:nvSpPr>
        <p:spPr>
          <a:xfrm rot="16200000">
            <a:off x="-1477724" y="3740949"/>
            <a:ext cx="4104246" cy="7078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rPr>
              <a:t>Robots</a:t>
            </a:r>
          </a:p>
        </p:txBody>
      </p:sp>
      <p:cxnSp>
        <p:nvCxnSpPr>
          <p:cNvPr id="48" name="Straight Arrow Connector 47">
            <a:extLst>
              <a:ext uri="{FF2B5EF4-FFF2-40B4-BE49-F238E27FC236}">
                <a16:creationId xmlns:a16="http://schemas.microsoft.com/office/drawing/2014/main" id="{B05EA81D-6550-461B-949C-12594C2821DC}"/>
              </a:ext>
            </a:extLst>
          </p:cNvPr>
          <p:cNvCxnSpPr>
            <a:cxnSpLocks/>
          </p:cNvCxnSpPr>
          <p:nvPr/>
        </p:nvCxnSpPr>
        <p:spPr>
          <a:xfrm flipV="1">
            <a:off x="4069863" y="4322409"/>
            <a:ext cx="502746" cy="17254"/>
          </a:xfrm>
          <a:prstGeom prst="straightConnector1">
            <a:avLst/>
          </a:prstGeom>
          <a:noFill/>
          <a:ln w="50800" cap="flat" cmpd="sng" algn="ctr">
            <a:solidFill>
              <a:srgbClr val="00B050"/>
            </a:solidFill>
            <a:prstDash val="solid"/>
            <a:headEnd type="none"/>
            <a:tailEnd type="arrow"/>
          </a:ln>
          <a:effectLst/>
        </p:spPr>
      </p:cxnSp>
      <p:cxnSp>
        <p:nvCxnSpPr>
          <p:cNvPr id="49" name="Straight Arrow Connector 48">
            <a:extLst>
              <a:ext uri="{FF2B5EF4-FFF2-40B4-BE49-F238E27FC236}">
                <a16:creationId xmlns:a16="http://schemas.microsoft.com/office/drawing/2014/main" id="{850B30EF-65CD-43E1-B95E-E289AF3565D3}"/>
              </a:ext>
            </a:extLst>
          </p:cNvPr>
          <p:cNvCxnSpPr>
            <a:cxnSpLocks/>
          </p:cNvCxnSpPr>
          <p:nvPr/>
        </p:nvCxnSpPr>
        <p:spPr>
          <a:xfrm>
            <a:off x="4630914" y="5320303"/>
            <a:ext cx="711763" cy="0"/>
          </a:xfrm>
          <a:prstGeom prst="straightConnector1">
            <a:avLst/>
          </a:prstGeom>
          <a:noFill/>
          <a:ln w="50800" cap="flat" cmpd="sng" algn="ctr">
            <a:solidFill>
              <a:srgbClr val="00B050"/>
            </a:solidFill>
            <a:prstDash val="solid"/>
            <a:headEnd type="none"/>
            <a:tailEnd type="arrow"/>
          </a:ln>
          <a:effectLst/>
        </p:spPr>
      </p:cxnSp>
      <p:cxnSp>
        <p:nvCxnSpPr>
          <p:cNvPr id="51" name="Straight Connector 50">
            <a:extLst>
              <a:ext uri="{FF2B5EF4-FFF2-40B4-BE49-F238E27FC236}">
                <a16:creationId xmlns:a16="http://schemas.microsoft.com/office/drawing/2014/main" id="{1948D15A-8BE5-4B55-892A-819DC19DD152}"/>
              </a:ext>
            </a:extLst>
          </p:cNvPr>
          <p:cNvCxnSpPr>
            <a:cxnSpLocks/>
          </p:cNvCxnSpPr>
          <p:nvPr/>
        </p:nvCxnSpPr>
        <p:spPr>
          <a:xfrm flipV="1">
            <a:off x="4862735" y="4460776"/>
            <a:ext cx="0" cy="1595564"/>
          </a:xfrm>
          <a:prstGeom prst="line">
            <a:avLst/>
          </a:prstGeom>
          <a:noFill/>
          <a:ln w="57150" cap="flat" cmpd="sng" algn="ctr">
            <a:solidFill>
              <a:srgbClr val="FFFF00"/>
            </a:solidFill>
            <a:prstDash val="sysDash"/>
          </a:ln>
          <a:effectLst/>
        </p:spPr>
      </p:cxnSp>
      <p:cxnSp>
        <p:nvCxnSpPr>
          <p:cNvPr id="53" name="Straight Arrow Connector 52">
            <a:extLst>
              <a:ext uri="{FF2B5EF4-FFF2-40B4-BE49-F238E27FC236}">
                <a16:creationId xmlns:a16="http://schemas.microsoft.com/office/drawing/2014/main" id="{24BC163B-B3E7-41CF-8A11-F4F466968DE3}"/>
              </a:ext>
            </a:extLst>
          </p:cNvPr>
          <p:cNvCxnSpPr>
            <a:cxnSpLocks/>
          </p:cNvCxnSpPr>
          <p:nvPr/>
        </p:nvCxnSpPr>
        <p:spPr>
          <a:xfrm flipV="1">
            <a:off x="1170932" y="6234336"/>
            <a:ext cx="2809115" cy="21664"/>
          </a:xfrm>
          <a:prstGeom prst="straightConnector1">
            <a:avLst/>
          </a:prstGeom>
          <a:noFill/>
          <a:ln w="57150" cap="flat" cmpd="sng" algn="ctr">
            <a:solidFill>
              <a:srgbClr val="FF0000"/>
            </a:solidFill>
            <a:prstDash val="solid"/>
            <a:headEnd type="triangle"/>
            <a:tailEnd type="none"/>
          </a:ln>
          <a:effectLst/>
        </p:spPr>
      </p:cxnSp>
      <p:cxnSp>
        <p:nvCxnSpPr>
          <p:cNvPr id="54" name="Straight Connector 53">
            <a:extLst>
              <a:ext uri="{FF2B5EF4-FFF2-40B4-BE49-F238E27FC236}">
                <a16:creationId xmlns:a16="http://schemas.microsoft.com/office/drawing/2014/main" id="{E2C25ACC-4584-4213-A237-8D6344873B3E}"/>
              </a:ext>
            </a:extLst>
          </p:cNvPr>
          <p:cNvCxnSpPr>
            <a:cxnSpLocks/>
          </p:cNvCxnSpPr>
          <p:nvPr/>
        </p:nvCxnSpPr>
        <p:spPr>
          <a:xfrm flipH="1" flipV="1">
            <a:off x="3980047" y="4460777"/>
            <a:ext cx="3834" cy="1595563"/>
          </a:xfrm>
          <a:prstGeom prst="line">
            <a:avLst/>
          </a:prstGeom>
          <a:noFill/>
          <a:ln w="57150" cap="flat" cmpd="sng" algn="ctr">
            <a:solidFill>
              <a:srgbClr val="FFFF00"/>
            </a:solidFill>
            <a:prstDash val="sysDash"/>
          </a:ln>
          <a:effectLst/>
        </p:spPr>
      </p:cxnSp>
      <p:cxnSp>
        <p:nvCxnSpPr>
          <p:cNvPr id="55" name="Straight Connector 54">
            <a:extLst>
              <a:ext uri="{FF2B5EF4-FFF2-40B4-BE49-F238E27FC236}">
                <a16:creationId xmlns:a16="http://schemas.microsoft.com/office/drawing/2014/main" id="{D1154792-A7C8-4324-AAC9-03BD7E8AB442}"/>
              </a:ext>
            </a:extLst>
          </p:cNvPr>
          <p:cNvCxnSpPr>
            <a:cxnSpLocks/>
          </p:cNvCxnSpPr>
          <p:nvPr/>
        </p:nvCxnSpPr>
        <p:spPr>
          <a:xfrm flipH="1">
            <a:off x="1211835" y="4460776"/>
            <a:ext cx="2768212" cy="135"/>
          </a:xfrm>
          <a:prstGeom prst="line">
            <a:avLst/>
          </a:prstGeom>
          <a:noFill/>
          <a:ln w="57150" cap="flat" cmpd="sng" algn="ctr">
            <a:solidFill>
              <a:srgbClr val="FFFF00"/>
            </a:solidFill>
            <a:prstDash val="sysDash"/>
          </a:ln>
          <a:effectLst/>
        </p:spPr>
      </p:cxnSp>
      <p:cxnSp>
        <p:nvCxnSpPr>
          <p:cNvPr id="56" name="Straight Arrow Connector 55">
            <a:extLst>
              <a:ext uri="{FF2B5EF4-FFF2-40B4-BE49-F238E27FC236}">
                <a16:creationId xmlns:a16="http://schemas.microsoft.com/office/drawing/2014/main" id="{89C8CDB5-470F-4E56-8392-1708748CA2CD}"/>
              </a:ext>
            </a:extLst>
          </p:cNvPr>
          <p:cNvCxnSpPr>
            <a:cxnSpLocks/>
          </p:cNvCxnSpPr>
          <p:nvPr/>
        </p:nvCxnSpPr>
        <p:spPr>
          <a:xfrm flipH="1">
            <a:off x="977425" y="3105354"/>
            <a:ext cx="12625" cy="1355557"/>
          </a:xfrm>
          <a:prstGeom prst="straightConnector1">
            <a:avLst/>
          </a:prstGeom>
          <a:noFill/>
          <a:ln w="57150" cap="flat" cmpd="sng" algn="ctr">
            <a:solidFill>
              <a:srgbClr val="00B050"/>
            </a:solidFill>
            <a:prstDash val="solid"/>
            <a:headEnd type="triangle"/>
            <a:tailEnd type="none"/>
          </a:ln>
          <a:effectLst/>
        </p:spPr>
      </p:cxnSp>
      <p:cxnSp>
        <p:nvCxnSpPr>
          <p:cNvPr id="59" name="Straight Connector 58">
            <a:extLst>
              <a:ext uri="{FF2B5EF4-FFF2-40B4-BE49-F238E27FC236}">
                <a16:creationId xmlns:a16="http://schemas.microsoft.com/office/drawing/2014/main" id="{8B7276EA-AB15-48CB-9B45-7AFE2BB4951E}"/>
              </a:ext>
            </a:extLst>
          </p:cNvPr>
          <p:cNvCxnSpPr>
            <a:cxnSpLocks/>
          </p:cNvCxnSpPr>
          <p:nvPr/>
        </p:nvCxnSpPr>
        <p:spPr>
          <a:xfrm>
            <a:off x="1154134" y="1997111"/>
            <a:ext cx="0" cy="4089400"/>
          </a:xfrm>
          <a:prstGeom prst="line">
            <a:avLst/>
          </a:prstGeom>
          <a:noFill/>
          <a:ln w="76200" cap="flat" cmpd="sng" algn="ctr">
            <a:solidFill>
              <a:sysClr val="windowText" lastClr="000000"/>
            </a:solidFill>
            <a:prstDash val="solid"/>
          </a:ln>
          <a:effectLst/>
        </p:spPr>
      </p:cxnSp>
      <p:sp>
        <p:nvSpPr>
          <p:cNvPr id="60" name="Oval 59">
            <a:extLst>
              <a:ext uri="{FF2B5EF4-FFF2-40B4-BE49-F238E27FC236}">
                <a16:creationId xmlns:a16="http://schemas.microsoft.com/office/drawing/2014/main" id="{77B0A44E-8BE1-408F-8575-D36D1B7D75F5}"/>
              </a:ext>
            </a:extLst>
          </p:cNvPr>
          <p:cNvSpPr/>
          <p:nvPr/>
        </p:nvSpPr>
        <p:spPr>
          <a:xfrm>
            <a:off x="1009004" y="2898638"/>
            <a:ext cx="304800" cy="304800"/>
          </a:xfrm>
          <a:prstGeom prst="ellipse">
            <a:avLst/>
          </a:prstGeom>
          <a:solidFill>
            <a:srgbClr val="92D050"/>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61" name="Straight Arrow Connector 60">
            <a:extLst>
              <a:ext uri="{FF2B5EF4-FFF2-40B4-BE49-F238E27FC236}">
                <a16:creationId xmlns:a16="http://schemas.microsoft.com/office/drawing/2014/main" id="{7AE3E116-81C3-4D41-AEC8-607DFE9984AF}"/>
              </a:ext>
            </a:extLst>
          </p:cNvPr>
          <p:cNvCxnSpPr>
            <a:cxnSpLocks/>
          </p:cNvCxnSpPr>
          <p:nvPr/>
        </p:nvCxnSpPr>
        <p:spPr>
          <a:xfrm flipV="1">
            <a:off x="1161406" y="6433586"/>
            <a:ext cx="3701329" cy="2614"/>
          </a:xfrm>
          <a:prstGeom prst="straightConnector1">
            <a:avLst/>
          </a:prstGeom>
          <a:noFill/>
          <a:ln w="57150" cap="flat" cmpd="sng" algn="ctr">
            <a:solidFill>
              <a:srgbClr val="FF0000"/>
            </a:solidFill>
            <a:prstDash val="solid"/>
            <a:headEnd type="triangle"/>
            <a:tailEnd type="none"/>
          </a:ln>
          <a:effectLst/>
        </p:spPr>
      </p:cxnSp>
      <p:cxnSp>
        <p:nvCxnSpPr>
          <p:cNvPr id="62" name="Straight Connector 61">
            <a:extLst>
              <a:ext uri="{FF2B5EF4-FFF2-40B4-BE49-F238E27FC236}">
                <a16:creationId xmlns:a16="http://schemas.microsoft.com/office/drawing/2014/main" id="{A9BAE131-4D25-4795-9A05-B37CBC93445C}"/>
              </a:ext>
            </a:extLst>
          </p:cNvPr>
          <p:cNvCxnSpPr>
            <a:cxnSpLocks/>
          </p:cNvCxnSpPr>
          <p:nvPr/>
        </p:nvCxnSpPr>
        <p:spPr>
          <a:xfrm flipH="1">
            <a:off x="4014105" y="4451008"/>
            <a:ext cx="867897" cy="22603"/>
          </a:xfrm>
          <a:prstGeom prst="line">
            <a:avLst/>
          </a:prstGeom>
          <a:noFill/>
          <a:ln w="57150" cap="flat" cmpd="sng" algn="ctr">
            <a:solidFill>
              <a:srgbClr val="FFFF00"/>
            </a:solidFill>
            <a:prstDash val="sysDash"/>
          </a:ln>
          <a:effectLst/>
        </p:spPr>
      </p:cxnSp>
      <p:sp>
        <p:nvSpPr>
          <p:cNvPr id="57" name="Oval 56">
            <a:extLst>
              <a:ext uri="{FF2B5EF4-FFF2-40B4-BE49-F238E27FC236}">
                <a16:creationId xmlns:a16="http://schemas.microsoft.com/office/drawing/2014/main" id="{CBAFD344-1605-447C-9F6C-03B8DDCA2EAD}"/>
              </a:ext>
            </a:extLst>
          </p:cNvPr>
          <p:cNvSpPr/>
          <p:nvPr/>
        </p:nvSpPr>
        <p:spPr>
          <a:xfrm>
            <a:off x="3850210" y="4308376"/>
            <a:ext cx="304800" cy="304800"/>
          </a:xfrm>
          <a:prstGeom prst="ellipse">
            <a:avLst/>
          </a:prstGeom>
          <a:solidFill>
            <a:srgbClr val="92D050"/>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8" name="Oval 57">
            <a:extLst>
              <a:ext uri="{FF2B5EF4-FFF2-40B4-BE49-F238E27FC236}">
                <a16:creationId xmlns:a16="http://schemas.microsoft.com/office/drawing/2014/main" id="{07F03650-0475-49C4-A6E6-10C6B8F1403D}"/>
              </a:ext>
            </a:extLst>
          </p:cNvPr>
          <p:cNvSpPr/>
          <p:nvPr/>
        </p:nvSpPr>
        <p:spPr>
          <a:xfrm>
            <a:off x="4710335" y="4310101"/>
            <a:ext cx="304800" cy="304800"/>
          </a:xfrm>
          <a:prstGeom prst="ellipse">
            <a:avLst/>
          </a:prstGeom>
          <a:solidFill>
            <a:srgbClr val="92D050"/>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extBox 1">
            <a:extLst>
              <a:ext uri="{FF2B5EF4-FFF2-40B4-BE49-F238E27FC236}">
                <a16:creationId xmlns:a16="http://schemas.microsoft.com/office/drawing/2014/main" id="{EEBA63D0-E6D5-8765-AD4A-827F8C9870BA}"/>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Changes in the PPC</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3853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500"/>
                                        <p:tgtEl>
                                          <p:spTgt spid="5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500"/>
                                        <p:tgtEl>
                                          <p:spTgt spid="60"/>
                                        </p:tgtEl>
                                      </p:cBhvr>
                                    </p:animEffect>
                                  </p:childTnLst>
                                </p:cTn>
                              </p:par>
                              <p:par>
                                <p:cTn id="11" presetID="10" presetClass="entr" presetSubtype="0" fill="hold" nodeType="withEffect">
                                  <p:stCondLst>
                                    <p:cond delay="0"/>
                                  </p:stCondLst>
                                  <p:childTnLst>
                                    <p:set>
                                      <p:cBhvr>
                                        <p:cTn id="12" dur="1" fill="hold">
                                          <p:stCondLst>
                                            <p:cond delay="0"/>
                                          </p:stCondLst>
                                        </p:cTn>
                                        <p:tgtEl>
                                          <p:spTgt spid="55"/>
                                        </p:tgtEl>
                                        <p:attrNameLst>
                                          <p:attrName>style.visibility</p:attrName>
                                        </p:attrNameLst>
                                      </p:cBhvr>
                                      <p:to>
                                        <p:strVal val="visible"/>
                                      </p:to>
                                    </p:set>
                                    <p:animEffect transition="in" filter="fade">
                                      <p:cBhvr>
                                        <p:cTn id="13" dur="500"/>
                                        <p:tgtEl>
                                          <p:spTgt spid="5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7"/>
                                        </p:tgtEl>
                                        <p:attrNameLst>
                                          <p:attrName>style.visibility</p:attrName>
                                        </p:attrNameLst>
                                      </p:cBhvr>
                                      <p:to>
                                        <p:strVal val="visible"/>
                                      </p:to>
                                    </p:set>
                                    <p:animEffect transition="in" filter="fade">
                                      <p:cBhvr>
                                        <p:cTn id="16" dur="500"/>
                                        <p:tgtEl>
                                          <p:spTgt spid="57"/>
                                        </p:tgtEl>
                                      </p:cBhvr>
                                    </p:animEffect>
                                  </p:childTnLst>
                                </p:cTn>
                              </p:par>
                              <p:par>
                                <p:cTn id="17" presetID="10" presetClass="entr" presetSubtype="0" fill="hold" nodeType="withEffect">
                                  <p:stCondLst>
                                    <p:cond delay="0"/>
                                  </p:stCondLst>
                                  <p:childTnLst>
                                    <p:set>
                                      <p:cBhvr>
                                        <p:cTn id="18" dur="1" fill="hold">
                                          <p:stCondLst>
                                            <p:cond delay="0"/>
                                          </p:stCondLst>
                                        </p:cTn>
                                        <p:tgtEl>
                                          <p:spTgt spid="54"/>
                                        </p:tgtEl>
                                        <p:attrNameLst>
                                          <p:attrName>style.visibility</p:attrName>
                                        </p:attrNameLst>
                                      </p:cBhvr>
                                      <p:to>
                                        <p:strVal val="visible"/>
                                      </p:to>
                                    </p:set>
                                    <p:animEffect transition="in" filter="fade">
                                      <p:cBhvr>
                                        <p:cTn id="19" dur="500"/>
                                        <p:tgtEl>
                                          <p:spTgt spid="54"/>
                                        </p:tgtEl>
                                      </p:cBhvr>
                                    </p:animEffect>
                                  </p:childTnLst>
                                </p:cTn>
                              </p:par>
                              <p:par>
                                <p:cTn id="20" presetID="10" presetClass="entr" presetSubtype="0" fill="hold" nodeType="with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fade">
                                      <p:cBhvr>
                                        <p:cTn id="22" dur="500"/>
                                        <p:tgtEl>
                                          <p:spTgt spid="5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2"/>
                                        </p:tgtEl>
                                        <p:attrNameLst>
                                          <p:attrName>style.visibility</p:attrName>
                                        </p:attrNameLst>
                                      </p:cBhvr>
                                      <p:to>
                                        <p:strVal val="visible"/>
                                      </p:to>
                                    </p:set>
                                    <p:animEffect transition="in" filter="fade">
                                      <p:cBhvr>
                                        <p:cTn id="27" dur="500"/>
                                        <p:tgtEl>
                                          <p:spTgt spid="6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8"/>
                                        </p:tgtEl>
                                        <p:attrNameLst>
                                          <p:attrName>style.visibility</p:attrName>
                                        </p:attrNameLst>
                                      </p:cBhvr>
                                      <p:to>
                                        <p:strVal val="visible"/>
                                      </p:to>
                                    </p:set>
                                    <p:animEffect transition="in" filter="fade">
                                      <p:cBhvr>
                                        <p:cTn id="30" dur="500"/>
                                        <p:tgtEl>
                                          <p:spTgt spid="58"/>
                                        </p:tgtEl>
                                      </p:cBhvr>
                                    </p:animEffect>
                                  </p:childTnLst>
                                </p:cTn>
                              </p:par>
                              <p:par>
                                <p:cTn id="31" presetID="10" presetClass="entr" presetSubtype="0" fill="hold" nodeType="withEffect">
                                  <p:stCondLst>
                                    <p:cond delay="0"/>
                                  </p:stCondLst>
                                  <p:childTnLst>
                                    <p:set>
                                      <p:cBhvr>
                                        <p:cTn id="32" dur="1" fill="hold">
                                          <p:stCondLst>
                                            <p:cond delay="0"/>
                                          </p:stCondLst>
                                        </p:cTn>
                                        <p:tgtEl>
                                          <p:spTgt spid="51"/>
                                        </p:tgtEl>
                                        <p:attrNameLst>
                                          <p:attrName>style.visibility</p:attrName>
                                        </p:attrNameLst>
                                      </p:cBhvr>
                                      <p:to>
                                        <p:strVal val="visible"/>
                                      </p:to>
                                    </p:set>
                                    <p:animEffect transition="in" filter="fade">
                                      <p:cBhvr>
                                        <p:cTn id="33" dur="500"/>
                                        <p:tgtEl>
                                          <p:spTgt spid="51"/>
                                        </p:tgtEl>
                                      </p:cBhvr>
                                    </p:animEffect>
                                  </p:childTnLst>
                                </p:cTn>
                              </p:par>
                              <p:par>
                                <p:cTn id="34" presetID="10" presetClass="entr" presetSubtype="0" fill="hold" nodeType="withEffect">
                                  <p:stCondLst>
                                    <p:cond delay="0"/>
                                  </p:stCondLst>
                                  <p:childTnLst>
                                    <p:set>
                                      <p:cBhvr>
                                        <p:cTn id="35" dur="1" fill="hold">
                                          <p:stCondLst>
                                            <p:cond delay="0"/>
                                          </p:stCondLst>
                                        </p:cTn>
                                        <p:tgtEl>
                                          <p:spTgt spid="61"/>
                                        </p:tgtEl>
                                        <p:attrNameLst>
                                          <p:attrName>style.visibility</p:attrName>
                                        </p:attrNameLst>
                                      </p:cBhvr>
                                      <p:to>
                                        <p:strVal val="visible"/>
                                      </p:to>
                                    </p:set>
                                    <p:animEffect transition="in" filter="fade">
                                      <p:cBhvr>
                                        <p:cTn id="36" dur="500"/>
                                        <p:tgtEl>
                                          <p:spTgt spid="6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2"/>
                                        </p:tgtEl>
                                        <p:attrNameLst>
                                          <p:attrName>style.visibility</p:attrName>
                                        </p:attrNameLst>
                                      </p:cBhvr>
                                      <p:to>
                                        <p:strVal val="visible"/>
                                      </p:to>
                                    </p:set>
                                    <p:animEffect transition="in" filter="fade">
                                      <p:cBhvr>
                                        <p:cTn id="41"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60" grpId="0" animBg="1"/>
      <p:bldP spid="57" grpId="0" animBg="1"/>
      <p:bldP spid="5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2F86233-2961-4DCF-A693-4AE771E8626F}"/>
              </a:ext>
            </a:extLst>
          </p:cNvPr>
          <p:cNvSpPr/>
          <p:nvPr/>
        </p:nvSpPr>
        <p:spPr>
          <a:xfrm>
            <a:off x="220456" y="1925782"/>
            <a:ext cx="6220960" cy="48511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c 22">
            <a:extLst>
              <a:ext uri="{FF2B5EF4-FFF2-40B4-BE49-F238E27FC236}">
                <a16:creationId xmlns:a16="http://schemas.microsoft.com/office/drawing/2014/main" id="{12C1262C-FBBC-49E3-B310-25C0CB498898}"/>
              </a:ext>
            </a:extLst>
          </p:cNvPr>
          <p:cNvSpPr/>
          <p:nvPr/>
        </p:nvSpPr>
        <p:spPr>
          <a:xfrm>
            <a:off x="-3182587" y="2623128"/>
            <a:ext cx="8451272" cy="6996545"/>
          </a:xfrm>
          <a:prstGeom prst="arc">
            <a:avLst/>
          </a:prstGeom>
          <a:ln w="762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473BEEDA-BAF4-4763-B3F0-154B4CB73BED}"/>
              </a:ext>
            </a:extLst>
          </p:cNvPr>
          <p:cNvCxnSpPr/>
          <p:nvPr/>
        </p:nvCxnSpPr>
        <p:spPr>
          <a:xfrm>
            <a:off x="1001485" y="2055091"/>
            <a:ext cx="0" cy="40386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337A600-D3AE-46B9-8DAF-29268A43DFF8}"/>
              </a:ext>
            </a:extLst>
          </p:cNvPr>
          <p:cNvCxnSpPr/>
          <p:nvPr/>
        </p:nvCxnSpPr>
        <p:spPr>
          <a:xfrm flipH="1">
            <a:off x="1001485" y="6093691"/>
            <a:ext cx="51054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6C373528-E6F0-436C-B2AD-606B541CE0F9}"/>
              </a:ext>
            </a:extLst>
          </p:cNvPr>
          <p:cNvSpPr txBox="1"/>
          <p:nvPr/>
        </p:nvSpPr>
        <p:spPr>
          <a:xfrm>
            <a:off x="846743" y="6111276"/>
            <a:ext cx="5008098" cy="553998"/>
          </a:xfrm>
          <a:prstGeom prst="rect">
            <a:avLst/>
          </a:prstGeom>
          <a:noFill/>
        </p:spPr>
        <p:txBody>
          <a:bodyPr wrap="square" rtlCol="0">
            <a:spAutoFit/>
          </a:bodyPr>
          <a:lstStyle/>
          <a:p>
            <a:pPr algn="ctr"/>
            <a:r>
              <a:rPr lang="en-US" sz="3000" b="1" dirty="0"/>
              <a:t>Capital Goods</a:t>
            </a:r>
          </a:p>
        </p:txBody>
      </p:sp>
      <p:sp>
        <p:nvSpPr>
          <p:cNvPr id="27" name="TextBox 26">
            <a:extLst>
              <a:ext uri="{FF2B5EF4-FFF2-40B4-BE49-F238E27FC236}">
                <a16:creationId xmlns:a16="http://schemas.microsoft.com/office/drawing/2014/main" id="{35DB0895-E595-4257-8136-3CA7C055FC8B}"/>
              </a:ext>
            </a:extLst>
          </p:cNvPr>
          <p:cNvSpPr txBox="1"/>
          <p:nvPr/>
        </p:nvSpPr>
        <p:spPr>
          <a:xfrm rot="16200000">
            <a:off x="-1473414" y="3834904"/>
            <a:ext cx="4104246" cy="553998"/>
          </a:xfrm>
          <a:prstGeom prst="rect">
            <a:avLst/>
          </a:prstGeom>
          <a:noFill/>
        </p:spPr>
        <p:txBody>
          <a:bodyPr wrap="square" rtlCol="0">
            <a:spAutoFit/>
          </a:bodyPr>
          <a:lstStyle/>
          <a:p>
            <a:pPr algn="ctr"/>
            <a:r>
              <a:rPr lang="en-US" sz="3000" b="1" dirty="0"/>
              <a:t>Consumer Goods</a:t>
            </a:r>
          </a:p>
        </p:txBody>
      </p:sp>
      <p:sp>
        <p:nvSpPr>
          <p:cNvPr id="29" name="TextBox 28">
            <a:extLst>
              <a:ext uri="{FF2B5EF4-FFF2-40B4-BE49-F238E27FC236}">
                <a16:creationId xmlns:a16="http://schemas.microsoft.com/office/drawing/2014/main" id="{4379C75B-3B58-4AD1-90CE-56C6EE27843A}"/>
              </a:ext>
            </a:extLst>
          </p:cNvPr>
          <p:cNvSpPr txBox="1"/>
          <p:nvPr/>
        </p:nvSpPr>
        <p:spPr>
          <a:xfrm>
            <a:off x="4511043" y="3429232"/>
            <a:ext cx="381000" cy="630942"/>
          </a:xfrm>
          <a:prstGeom prst="rect">
            <a:avLst/>
          </a:prstGeom>
          <a:noFill/>
        </p:spPr>
        <p:txBody>
          <a:bodyPr wrap="square" rtlCol="0">
            <a:spAutoFit/>
          </a:bodyPr>
          <a:lstStyle/>
          <a:p>
            <a:r>
              <a:rPr lang="en-US" sz="3500" b="1" dirty="0"/>
              <a:t>A</a:t>
            </a:r>
          </a:p>
        </p:txBody>
      </p:sp>
      <p:sp>
        <p:nvSpPr>
          <p:cNvPr id="31" name="TextBox 30">
            <a:extLst>
              <a:ext uri="{FF2B5EF4-FFF2-40B4-BE49-F238E27FC236}">
                <a16:creationId xmlns:a16="http://schemas.microsoft.com/office/drawing/2014/main" id="{8AF9EC49-7417-4698-BE99-A19B7D35103B}"/>
              </a:ext>
            </a:extLst>
          </p:cNvPr>
          <p:cNvSpPr txBox="1"/>
          <p:nvPr/>
        </p:nvSpPr>
        <p:spPr>
          <a:xfrm>
            <a:off x="2656513" y="2220858"/>
            <a:ext cx="381000" cy="630942"/>
          </a:xfrm>
          <a:prstGeom prst="rect">
            <a:avLst/>
          </a:prstGeom>
          <a:noFill/>
        </p:spPr>
        <p:txBody>
          <a:bodyPr wrap="square" rtlCol="0">
            <a:spAutoFit/>
          </a:bodyPr>
          <a:lstStyle/>
          <a:p>
            <a:r>
              <a:rPr lang="en-US" sz="3500" b="1" dirty="0"/>
              <a:t>B</a:t>
            </a:r>
          </a:p>
        </p:txBody>
      </p:sp>
      <p:sp>
        <p:nvSpPr>
          <p:cNvPr id="33" name="TextBox 32">
            <a:extLst>
              <a:ext uri="{FF2B5EF4-FFF2-40B4-BE49-F238E27FC236}">
                <a16:creationId xmlns:a16="http://schemas.microsoft.com/office/drawing/2014/main" id="{52642738-967F-4E92-91FD-B295CEF944FA}"/>
              </a:ext>
            </a:extLst>
          </p:cNvPr>
          <p:cNvSpPr txBox="1"/>
          <p:nvPr/>
        </p:nvSpPr>
        <p:spPr>
          <a:xfrm>
            <a:off x="3296280" y="3702647"/>
            <a:ext cx="381000" cy="630942"/>
          </a:xfrm>
          <a:prstGeom prst="rect">
            <a:avLst/>
          </a:prstGeom>
          <a:noFill/>
        </p:spPr>
        <p:txBody>
          <a:bodyPr wrap="square" rtlCol="0">
            <a:spAutoFit/>
          </a:bodyPr>
          <a:lstStyle/>
          <a:p>
            <a:r>
              <a:rPr lang="en-US" sz="3500" b="1" dirty="0"/>
              <a:t>C</a:t>
            </a:r>
          </a:p>
        </p:txBody>
      </p:sp>
      <p:cxnSp>
        <p:nvCxnSpPr>
          <p:cNvPr id="3" name="Straight Arrow Connector 2">
            <a:extLst>
              <a:ext uri="{FF2B5EF4-FFF2-40B4-BE49-F238E27FC236}">
                <a16:creationId xmlns:a16="http://schemas.microsoft.com/office/drawing/2014/main" id="{84206950-F513-47F0-A174-8268F528B82B}"/>
              </a:ext>
            </a:extLst>
          </p:cNvPr>
          <p:cNvCxnSpPr>
            <a:cxnSpLocks/>
          </p:cNvCxnSpPr>
          <p:nvPr/>
        </p:nvCxnSpPr>
        <p:spPr>
          <a:xfrm flipH="1" flipV="1">
            <a:off x="3037513" y="2664650"/>
            <a:ext cx="1473530" cy="969607"/>
          </a:xfrm>
          <a:prstGeom prst="straightConnector1">
            <a:avLst/>
          </a:prstGeom>
          <a:ln w="635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5630655E-C0D2-407C-A046-D73CF804D04C}"/>
              </a:ext>
            </a:extLst>
          </p:cNvPr>
          <p:cNvSpPr/>
          <p:nvPr/>
        </p:nvSpPr>
        <p:spPr>
          <a:xfrm>
            <a:off x="4319227" y="3892417"/>
            <a:ext cx="304800" cy="304800"/>
          </a:xfrm>
          <a:prstGeom prst="ellipse">
            <a:avLst/>
          </a:prstGeom>
          <a:solidFill>
            <a:srgbClr val="92D050"/>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2" name="Oval 41">
            <a:extLst>
              <a:ext uri="{FF2B5EF4-FFF2-40B4-BE49-F238E27FC236}">
                <a16:creationId xmlns:a16="http://schemas.microsoft.com/office/drawing/2014/main" id="{3D4E49A6-AD6F-4DC8-BB25-02A0DD7672CF}"/>
              </a:ext>
            </a:extLst>
          </p:cNvPr>
          <p:cNvSpPr/>
          <p:nvPr/>
        </p:nvSpPr>
        <p:spPr>
          <a:xfrm>
            <a:off x="3037513" y="4046554"/>
            <a:ext cx="304800" cy="304800"/>
          </a:xfrm>
          <a:prstGeom prst="ellipse">
            <a:avLst/>
          </a:prstGeom>
          <a:solidFill>
            <a:srgbClr val="92D050"/>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2" name="Oval 61">
            <a:extLst>
              <a:ext uri="{FF2B5EF4-FFF2-40B4-BE49-F238E27FC236}">
                <a16:creationId xmlns:a16="http://schemas.microsoft.com/office/drawing/2014/main" id="{02333315-14AF-4DF0-8381-8555D2105618}"/>
              </a:ext>
            </a:extLst>
          </p:cNvPr>
          <p:cNvSpPr/>
          <p:nvPr/>
        </p:nvSpPr>
        <p:spPr>
          <a:xfrm>
            <a:off x="2504113" y="2717420"/>
            <a:ext cx="304800" cy="304800"/>
          </a:xfrm>
          <a:prstGeom prst="ellipse">
            <a:avLst/>
          </a:prstGeom>
          <a:solidFill>
            <a:srgbClr val="92D050"/>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63" name="Straight Arrow Connector 62">
            <a:extLst>
              <a:ext uri="{FF2B5EF4-FFF2-40B4-BE49-F238E27FC236}">
                <a16:creationId xmlns:a16="http://schemas.microsoft.com/office/drawing/2014/main" id="{FD1BA522-4A13-4DE8-8A06-C4F946A2AA1C}"/>
              </a:ext>
            </a:extLst>
          </p:cNvPr>
          <p:cNvCxnSpPr>
            <a:cxnSpLocks/>
          </p:cNvCxnSpPr>
          <p:nvPr/>
        </p:nvCxnSpPr>
        <p:spPr>
          <a:xfrm>
            <a:off x="2787808" y="3195707"/>
            <a:ext cx="249705" cy="750892"/>
          </a:xfrm>
          <a:prstGeom prst="straightConnector1">
            <a:avLst/>
          </a:prstGeom>
          <a:ln w="635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CF8B7D6A-B844-4DAB-93B7-B5644267D96A}"/>
              </a:ext>
            </a:extLst>
          </p:cNvPr>
          <p:cNvCxnSpPr>
            <a:cxnSpLocks/>
          </p:cNvCxnSpPr>
          <p:nvPr/>
        </p:nvCxnSpPr>
        <p:spPr>
          <a:xfrm flipV="1">
            <a:off x="3264527" y="3494304"/>
            <a:ext cx="237607" cy="452295"/>
          </a:xfrm>
          <a:prstGeom prst="straightConnector1">
            <a:avLst/>
          </a:prstGeom>
          <a:ln w="635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5538CF12-0831-43EA-BF70-2C34EC5D985D}"/>
              </a:ext>
            </a:extLst>
          </p:cNvPr>
          <p:cNvSpPr txBox="1"/>
          <p:nvPr/>
        </p:nvSpPr>
        <p:spPr>
          <a:xfrm>
            <a:off x="3640417" y="2730268"/>
            <a:ext cx="381000" cy="630942"/>
          </a:xfrm>
          <a:prstGeom prst="rect">
            <a:avLst/>
          </a:prstGeom>
          <a:noFill/>
        </p:spPr>
        <p:txBody>
          <a:bodyPr wrap="square" rtlCol="0">
            <a:spAutoFit/>
          </a:bodyPr>
          <a:lstStyle/>
          <a:p>
            <a:r>
              <a:rPr lang="en-US" sz="3500" b="1" dirty="0"/>
              <a:t>D</a:t>
            </a:r>
          </a:p>
        </p:txBody>
      </p:sp>
      <p:sp>
        <p:nvSpPr>
          <p:cNvPr id="66" name="Oval 65">
            <a:extLst>
              <a:ext uri="{FF2B5EF4-FFF2-40B4-BE49-F238E27FC236}">
                <a16:creationId xmlns:a16="http://schemas.microsoft.com/office/drawing/2014/main" id="{FB4DC129-2C4F-428C-8AEA-30362C207E30}"/>
              </a:ext>
            </a:extLst>
          </p:cNvPr>
          <p:cNvSpPr/>
          <p:nvPr/>
        </p:nvSpPr>
        <p:spPr>
          <a:xfrm>
            <a:off x="3448601" y="3193453"/>
            <a:ext cx="304800" cy="304800"/>
          </a:xfrm>
          <a:prstGeom prst="ellipse">
            <a:avLst/>
          </a:prstGeom>
          <a:solidFill>
            <a:srgbClr val="92D050"/>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7" name="Rectangle 66">
            <a:extLst>
              <a:ext uri="{FF2B5EF4-FFF2-40B4-BE49-F238E27FC236}">
                <a16:creationId xmlns:a16="http://schemas.microsoft.com/office/drawing/2014/main" id="{6D205518-82EA-4A49-A58C-893D092A924E}"/>
              </a:ext>
            </a:extLst>
          </p:cNvPr>
          <p:cNvSpPr/>
          <p:nvPr/>
        </p:nvSpPr>
        <p:spPr>
          <a:xfrm>
            <a:off x="6441416" y="3475398"/>
            <a:ext cx="5750584" cy="116955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dirty="0">
                <a:ln w="15875">
                  <a:solidFill>
                    <a:schemeClr val="bg1"/>
                  </a:solidFill>
                </a:ln>
                <a:latin typeface="Calibri" panose="020F0502020204030204"/>
              </a:rPr>
              <a:t>Moving f</a:t>
            </a:r>
            <a:r>
              <a:rPr lang="en-US" sz="3500" b="1" noProof="0" dirty="0">
                <a:ln w="15875">
                  <a:solidFill>
                    <a:schemeClr val="bg1"/>
                  </a:solidFill>
                </a:ln>
                <a:latin typeface="Calibri" panose="020F0502020204030204"/>
              </a:rPr>
              <a:t>rom A to B would slow economic growth </a:t>
            </a:r>
            <a:endParaRPr kumimoji="0" lang="en-US" sz="3500" b="1" i="0" u="none" strike="noStrike" kern="1200" cap="none" spc="0" normalizeH="0" baseline="0" noProof="0" dirty="0">
              <a:ln w="15875">
                <a:solidFill>
                  <a:schemeClr val="bg1"/>
                </a:solidFill>
              </a:ln>
              <a:effectLst/>
              <a:uLnTx/>
              <a:uFillTx/>
              <a:latin typeface="Calibri" panose="020F0502020204030204"/>
            </a:endParaRPr>
          </a:p>
        </p:txBody>
      </p:sp>
      <p:sp>
        <p:nvSpPr>
          <p:cNvPr id="2" name="TextBox 1">
            <a:extLst>
              <a:ext uri="{FF2B5EF4-FFF2-40B4-BE49-F238E27FC236}">
                <a16:creationId xmlns:a16="http://schemas.microsoft.com/office/drawing/2014/main" id="{B5BD57F6-3365-3A55-DA22-3475232AC847}"/>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Changes in the PPC</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A0180CE7-021B-68DC-7CA1-64BAB0ABFB73}"/>
              </a:ext>
            </a:extLst>
          </p:cNvPr>
          <p:cNvSpPr/>
          <p:nvPr/>
        </p:nvSpPr>
        <p:spPr>
          <a:xfrm>
            <a:off x="6473169" y="3158635"/>
            <a:ext cx="5750584" cy="170816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dirty="0">
                <a:ln w="15875">
                  <a:solidFill>
                    <a:schemeClr val="bg1"/>
                  </a:solidFill>
                </a:ln>
                <a:latin typeface="Calibri" panose="020F0502020204030204"/>
              </a:rPr>
              <a:t>Moving f</a:t>
            </a:r>
            <a:r>
              <a:rPr lang="en-US" sz="3500" b="1" noProof="0" dirty="0">
                <a:ln w="15875">
                  <a:solidFill>
                    <a:schemeClr val="bg1"/>
                  </a:solidFill>
                </a:ln>
                <a:latin typeface="Calibri" panose="020F0502020204030204"/>
              </a:rPr>
              <a:t>rom B to C would indicate the economy is entering a recession</a:t>
            </a:r>
            <a:endParaRPr kumimoji="0" lang="en-US" sz="3500" b="1" i="0" u="none" strike="noStrike" kern="1200" cap="none" spc="0" normalizeH="0" baseline="0" noProof="0" dirty="0">
              <a:ln w="15875">
                <a:solidFill>
                  <a:schemeClr val="bg1"/>
                </a:solidFill>
              </a:ln>
              <a:effectLst/>
              <a:uLnTx/>
              <a:uFillTx/>
              <a:latin typeface="Calibri" panose="020F0502020204030204"/>
            </a:endParaRPr>
          </a:p>
        </p:txBody>
      </p:sp>
      <p:sp>
        <p:nvSpPr>
          <p:cNvPr id="5" name="Rectangle 4">
            <a:extLst>
              <a:ext uri="{FF2B5EF4-FFF2-40B4-BE49-F238E27FC236}">
                <a16:creationId xmlns:a16="http://schemas.microsoft.com/office/drawing/2014/main" id="{B1842054-3E31-0BDA-4BE7-E2C02F26D6A3}"/>
              </a:ext>
            </a:extLst>
          </p:cNvPr>
          <p:cNvSpPr/>
          <p:nvPr/>
        </p:nvSpPr>
        <p:spPr>
          <a:xfrm>
            <a:off x="6473169" y="3149453"/>
            <a:ext cx="5750584" cy="170816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dirty="0">
                <a:ln w="15875">
                  <a:solidFill>
                    <a:schemeClr val="bg1"/>
                  </a:solidFill>
                </a:ln>
                <a:latin typeface="Calibri" panose="020F0502020204030204"/>
              </a:rPr>
              <a:t>Moving f</a:t>
            </a:r>
            <a:r>
              <a:rPr lang="en-US" sz="3500" b="1" noProof="0" dirty="0">
                <a:ln w="15875">
                  <a:solidFill>
                    <a:schemeClr val="bg1"/>
                  </a:solidFill>
                </a:ln>
                <a:latin typeface="Calibri" panose="020F0502020204030204"/>
              </a:rPr>
              <a:t>rom </a:t>
            </a:r>
            <a:r>
              <a:rPr lang="en-US" sz="3500" b="1" dirty="0">
                <a:ln w="15875">
                  <a:solidFill>
                    <a:schemeClr val="bg1"/>
                  </a:solidFill>
                </a:ln>
                <a:latin typeface="Calibri" panose="020F0502020204030204"/>
              </a:rPr>
              <a:t>C</a:t>
            </a:r>
            <a:r>
              <a:rPr lang="en-US" sz="3500" b="1" noProof="0" dirty="0">
                <a:ln w="15875">
                  <a:solidFill>
                    <a:schemeClr val="bg1"/>
                  </a:solidFill>
                </a:ln>
                <a:latin typeface="Calibri" panose="020F0502020204030204"/>
              </a:rPr>
              <a:t> to </a:t>
            </a:r>
            <a:r>
              <a:rPr lang="en-US" sz="3500" b="1" dirty="0">
                <a:ln w="15875">
                  <a:solidFill>
                    <a:schemeClr val="bg1"/>
                  </a:solidFill>
                </a:ln>
                <a:latin typeface="Calibri" panose="020F0502020204030204"/>
              </a:rPr>
              <a:t>D</a:t>
            </a:r>
            <a:r>
              <a:rPr lang="en-US" sz="3500" b="1" noProof="0" dirty="0">
                <a:ln w="15875">
                  <a:solidFill>
                    <a:schemeClr val="bg1"/>
                  </a:solidFill>
                </a:ln>
                <a:latin typeface="Calibri" panose="020F0502020204030204"/>
              </a:rPr>
              <a:t> would indicate the economy returning to full employment</a:t>
            </a:r>
            <a:endParaRPr kumimoji="0" lang="en-US" sz="3500" b="1" i="0" u="none" strike="noStrike" kern="1200" cap="none" spc="0" normalizeH="0" baseline="0" noProof="0" dirty="0">
              <a:ln w="15875">
                <a:solidFill>
                  <a:schemeClr val="bg1"/>
                </a:solidFill>
              </a:ln>
              <a:effectLst/>
              <a:uLnTx/>
              <a:uFillTx/>
              <a:latin typeface="Calibri" panose="020F0502020204030204"/>
            </a:endParaRPr>
          </a:p>
        </p:txBody>
      </p:sp>
    </p:spTree>
    <p:extLst>
      <p:ext uri="{BB962C8B-B14F-4D97-AF65-F5344CB8AC3E}">
        <p14:creationId xmlns:p14="http://schemas.microsoft.com/office/powerpoint/2010/main" val="3237946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right)">
                                      <p:cBhvr>
                                        <p:cTn id="15" dur="500"/>
                                        <p:tgtEl>
                                          <p:spTgt spid="3"/>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62"/>
                                        </p:tgtEl>
                                        <p:attrNameLst>
                                          <p:attrName>style.visibility</p:attrName>
                                        </p:attrNameLst>
                                      </p:cBhvr>
                                      <p:to>
                                        <p:strVal val="visible"/>
                                      </p:to>
                                    </p:set>
                                    <p:animEffect transition="in" filter="fade">
                                      <p:cBhvr>
                                        <p:cTn id="19" dur="500"/>
                                        <p:tgtEl>
                                          <p:spTgt spid="6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7"/>
                                        </p:tgtEl>
                                        <p:attrNameLst>
                                          <p:attrName>style.visibility</p:attrName>
                                        </p:attrNameLst>
                                      </p:cBhvr>
                                      <p:to>
                                        <p:strVal val="visible"/>
                                      </p:to>
                                    </p:set>
                                    <p:animEffect transition="in" filter="fade">
                                      <p:cBhvr>
                                        <p:cTn id="27" dur="500"/>
                                        <p:tgtEl>
                                          <p:spTgt spid="6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1" nodeType="clickEffect">
                                  <p:stCondLst>
                                    <p:cond delay="0"/>
                                  </p:stCondLst>
                                  <p:childTnLst>
                                    <p:animEffect transition="out" filter="fade">
                                      <p:cBhvr>
                                        <p:cTn id="31" dur="500"/>
                                        <p:tgtEl>
                                          <p:spTgt spid="41"/>
                                        </p:tgtEl>
                                      </p:cBhvr>
                                    </p:animEffect>
                                    <p:set>
                                      <p:cBhvr>
                                        <p:cTn id="32" dur="1" fill="hold">
                                          <p:stCondLst>
                                            <p:cond delay="499"/>
                                          </p:stCondLst>
                                        </p:cTn>
                                        <p:tgtEl>
                                          <p:spTgt spid="41"/>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67"/>
                                        </p:tgtEl>
                                      </p:cBhvr>
                                    </p:animEffect>
                                    <p:set>
                                      <p:cBhvr>
                                        <p:cTn id="35" dur="1" fill="hold">
                                          <p:stCondLst>
                                            <p:cond delay="499"/>
                                          </p:stCondLst>
                                        </p:cTn>
                                        <p:tgtEl>
                                          <p:spTgt spid="67"/>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3"/>
                                        </p:tgtEl>
                                      </p:cBhvr>
                                    </p:animEffect>
                                    <p:set>
                                      <p:cBhvr>
                                        <p:cTn id="38" dur="1" fill="hold">
                                          <p:stCondLst>
                                            <p:cond delay="499"/>
                                          </p:stCondLst>
                                        </p:cTn>
                                        <p:tgtEl>
                                          <p:spTgt spid="3"/>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500"/>
                                        <p:tgtEl>
                                          <p:spTgt spid="29"/>
                                        </p:tgtEl>
                                      </p:cBhvr>
                                    </p:animEffect>
                                    <p:set>
                                      <p:cBhvr>
                                        <p:cTn id="41" dur="1" fill="hold">
                                          <p:stCondLst>
                                            <p:cond delay="499"/>
                                          </p:stCondLst>
                                        </p:cTn>
                                        <p:tgtEl>
                                          <p:spTgt spid="29"/>
                                        </p:tgtEl>
                                        <p:attrNameLst>
                                          <p:attrName>style.visibility</p:attrName>
                                        </p:attrNameLst>
                                      </p:cBhvr>
                                      <p:to>
                                        <p:strVal val="hidden"/>
                                      </p:to>
                                    </p:set>
                                  </p:childTnLst>
                                </p:cTn>
                              </p:par>
                              <p:par>
                                <p:cTn id="42" presetID="10" presetClass="entr" presetSubtype="0" fill="hold" grpId="0" nodeType="with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fade">
                                      <p:cBhvr>
                                        <p:cTn id="44" dur="500"/>
                                        <p:tgtEl>
                                          <p:spTgt spid="4"/>
                                        </p:tgtEl>
                                      </p:cBhvr>
                                    </p:animEffect>
                                  </p:childTnLst>
                                </p:cTn>
                              </p:par>
                              <p:par>
                                <p:cTn id="45" presetID="10" presetClass="entr" presetSubtype="0" fill="hold" nodeType="withEffect">
                                  <p:stCondLst>
                                    <p:cond delay="0"/>
                                  </p:stCondLst>
                                  <p:childTnLst>
                                    <p:set>
                                      <p:cBhvr>
                                        <p:cTn id="46" dur="1" fill="hold">
                                          <p:stCondLst>
                                            <p:cond delay="0"/>
                                          </p:stCondLst>
                                        </p:cTn>
                                        <p:tgtEl>
                                          <p:spTgt spid="63"/>
                                        </p:tgtEl>
                                        <p:attrNameLst>
                                          <p:attrName>style.visibility</p:attrName>
                                        </p:attrNameLst>
                                      </p:cBhvr>
                                      <p:to>
                                        <p:strVal val="visible"/>
                                      </p:to>
                                    </p:set>
                                    <p:animEffect transition="in" filter="fade">
                                      <p:cBhvr>
                                        <p:cTn id="47" dur="500"/>
                                        <p:tgtEl>
                                          <p:spTgt spid="6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42"/>
                                        </p:tgtEl>
                                        <p:attrNameLst>
                                          <p:attrName>style.visibility</p:attrName>
                                        </p:attrNameLst>
                                      </p:cBhvr>
                                      <p:to>
                                        <p:strVal val="visible"/>
                                      </p:to>
                                    </p:set>
                                    <p:animEffect transition="in" filter="fade">
                                      <p:cBhvr>
                                        <p:cTn id="50" dur="500"/>
                                        <p:tgtEl>
                                          <p:spTgt spid="42"/>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fade">
                                      <p:cBhvr>
                                        <p:cTn id="53" dur="500"/>
                                        <p:tgtEl>
                                          <p:spTgt spid="3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grpId="1" nodeType="clickEffect">
                                  <p:stCondLst>
                                    <p:cond delay="0"/>
                                  </p:stCondLst>
                                  <p:childTnLst>
                                    <p:animEffect transition="out" filter="fade">
                                      <p:cBhvr>
                                        <p:cTn id="57" dur="500"/>
                                        <p:tgtEl>
                                          <p:spTgt spid="62"/>
                                        </p:tgtEl>
                                      </p:cBhvr>
                                    </p:animEffect>
                                    <p:set>
                                      <p:cBhvr>
                                        <p:cTn id="58" dur="1" fill="hold">
                                          <p:stCondLst>
                                            <p:cond delay="499"/>
                                          </p:stCondLst>
                                        </p:cTn>
                                        <p:tgtEl>
                                          <p:spTgt spid="62"/>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31"/>
                                        </p:tgtEl>
                                      </p:cBhvr>
                                    </p:animEffect>
                                    <p:set>
                                      <p:cBhvr>
                                        <p:cTn id="61" dur="1" fill="hold">
                                          <p:stCondLst>
                                            <p:cond delay="499"/>
                                          </p:stCondLst>
                                        </p:cTn>
                                        <p:tgtEl>
                                          <p:spTgt spid="31"/>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63"/>
                                        </p:tgtEl>
                                      </p:cBhvr>
                                    </p:animEffect>
                                    <p:set>
                                      <p:cBhvr>
                                        <p:cTn id="64" dur="1" fill="hold">
                                          <p:stCondLst>
                                            <p:cond delay="499"/>
                                          </p:stCondLst>
                                        </p:cTn>
                                        <p:tgtEl>
                                          <p:spTgt spid="63"/>
                                        </p:tgtEl>
                                        <p:attrNameLst>
                                          <p:attrName>style.visibility</p:attrName>
                                        </p:attrNameLst>
                                      </p:cBhvr>
                                      <p:to>
                                        <p:strVal val="hidden"/>
                                      </p:to>
                                    </p:set>
                                  </p:childTnLst>
                                </p:cTn>
                              </p:par>
                              <p:par>
                                <p:cTn id="65" presetID="10" presetClass="exit" presetSubtype="0" fill="hold" grpId="1" nodeType="withEffect">
                                  <p:stCondLst>
                                    <p:cond delay="0"/>
                                  </p:stCondLst>
                                  <p:childTnLst>
                                    <p:animEffect transition="out" filter="fade">
                                      <p:cBhvr>
                                        <p:cTn id="66" dur="500"/>
                                        <p:tgtEl>
                                          <p:spTgt spid="4"/>
                                        </p:tgtEl>
                                      </p:cBhvr>
                                    </p:animEffect>
                                    <p:set>
                                      <p:cBhvr>
                                        <p:cTn id="67" dur="1" fill="hold">
                                          <p:stCondLst>
                                            <p:cond delay="499"/>
                                          </p:stCondLst>
                                        </p:cTn>
                                        <p:tgtEl>
                                          <p:spTgt spid="4"/>
                                        </p:tgtEl>
                                        <p:attrNameLst>
                                          <p:attrName>style.visibility</p:attrName>
                                        </p:attrNameLst>
                                      </p:cBhvr>
                                      <p:to>
                                        <p:strVal val="hidden"/>
                                      </p:to>
                                    </p:set>
                                  </p:childTnLst>
                                </p:cTn>
                              </p:par>
                              <p:par>
                                <p:cTn id="68" presetID="10" presetClass="entr" presetSubtype="0" fill="hold" grpId="0" nodeType="withEffect">
                                  <p:stCondLst>
                                    <p:cond delay="0"/>
                                  </p:stCondLst>
                                  <p:childTnLst>
                                    <p:set>
                                      <p:cBhvr>
                                        <p:cTn id="69" dur="1" fill="hold">
                                          <p:stCondLst>
                                            <p:cond delay="0"/>
                                          </p:stCondLst>
                                        </p:cTn>
                                        <p:tgtEl>
                                          <p:spTgt spid="5"/>
                                        </p:tgtEl>
                                        <p:attrNameLst>
                                          <p:attrName>style.visibility</p:attrName>
                                        </p:attrNameLst>
                                      </p:cBhvr>
                                      <p:to>
                                        <p:strVal val="visible"/>
                                      </p:to>
                                    </p:set>
                                    <p:animEffect transition="in" filter="fade">
                                      <p:cBhvr>
                                        <p:cTn id="70" dur="500"/>
                                        <p:tgtEl>
                                          <p:spTgt spid="5"/>
                                        </p:tgtEl>
                                      </p:cBhvr>
                                    </p:animEffect>
                                  </p:childTnLst>
                                </p:cTn>
                              </p:par>
                            </p:childTnLst>
                          </p:cTn>
                        </p:par>
                        <p:par>
                          <p:cTn id="71" fill="hold">
                            <p:stCondLst>
                              <p:cond delay="500"/>
                            </p:stCondLst>
                            <p:childTnLst>
                              <p:par>
                                <p:cTn id="72" presetID="10" presetClass="entr" presetSubtype="0" fill="hold" nodeType="afterEffect">
                                  <p:stCondLst>
                                    <p:cond delay="0"/>
                                  </p:stCondLst>
                                  <p:childTnLst>
                                    <p:set>
                                      <p:cBhvr>
                                        <p:cTn id="73" dur="1" fill="hold">
                                          <p:stCondLst>
                                            <p:cond delay="0"/>
                                          </p:stCondLst>
                                        </p:cTn>
                                        <p:tgtEl>
                                          <p:spTgt spid="64"/>
                                        </p:tgtEl>
                                        <p:attrNameLst>
                                          <p:attrName>style.visibility</p:attrName>
                                        </p:attrNameLst>
                                      </p:cBhvr>
                                      <p:to>
                                        <p:strVal val="visible"/>
                                      </p:to>
                                    </p:set>
                                    <p:animEffect transition="in" filter="fade">
                                      <p:cBhvr>
                                        <p:cTn id="74" dur="500"/>
                                        <p:tgtEl>
                                          <p:spTgt spid="64"/>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66"/>
                                        </p:tgtEl>
                                        <p:attrNameLst>
                                          <p:attrName>style.visibility</p:attrName>
                                        </p:attrNameLst>
                                      </p:cBhvr>
                                      <p:to>
                                        <p:strVal val="visible"/>
                                      </p:to>
                                    </p:set>
                                    <p:animEffect transition="in" filter="fade">
                                      <p:cBhvr>
                                        <p:cTn id="77" dur="500"/>
                                        <p:tgtEl>
                                          <p:spTgt spid="66"/>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65"/>
                                        </p:tgtEl>
                                        <p:attrNameLst>
                                          <p:attrName>style.visibility</p:attrName>
                                        </p:attrNameLst>
                                      </p:cBhvr>
                                      <p:to>
                                        <p:strVal val="visible"/>
                                      </p:to>
                                    </p:set>
                                    <p:animEffect transition="in" filter="fade">
                                      <p:cBhvr>
                                        <p:cTn id="80"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9" grpId="1"/>
      <p:bldP spid="31" grpId="0"/>
      <p:bldP spid="31" grpId="1"/>
      <p:bldP spid="33" grpId="0"/>
      <p:bldP spid="41" grpId="0" animBg="1"/>
      <p:bldP spid="41" grpId="1" animBg="1"/>
      <p:bldP spid="42" grpId="0" animBg="1"/>
      <p:bldP spid="62" grpId="0" animBg="1"/>
      <p:bldP spid="62" grpId="1" animBg="1"/>
      <p:bldP spid="65" grpId="0"/>
      <p:bldP spid="66" grpId="0" animBg="1"/>
      <p:bldP spid="67" grpId="0"/>
      <p:bldP spid="67" grpId="1"/>
      <p:bldP spid="4" grpId="0"/>
      <p:bldP spid="4" grpId="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0F34D-1563-8800-50E8-DACB0949A128}"/>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D1AD939-E2B8-3693-44D2-08676DAA1BEC}"/>
              </a:ext>
            </a:extLst>
          </p:cNvPr>
          <p:cNvSpPr txBox="1"/>
          <p:nvPr/>
        </p:nvSpPr>
        <p:spPr>
          <a:xfrm>
            <a:off x="0" y="1118333"/>
            <a:ext cx="12192000" cy="1785104"/>
          </a:xfrm>
          <a:prstGeom prst="rect">
            <a:avLst/>
          </a:prstGeom>
          <a:noFill/>
        </p:spPr>
        <p:txBody>
          <a:bodyPr wrap="square" rtlCol="0">
            <a:spAutoFit/>
          </a:bodyPr>
          <a:lstStyle/>
          <a:p>
            <a:pPr algn="ctr">
              <a:defRPr/>
            </a:pPr>
            <a:r>
              <a:rPr lang="en-US" sz="5500" b="1" dirty="0">
                <a:ln w="15875">
                  <a:solidFill>
                    <a:schemeClr val="bg1"/>
                  </a:solidFill>
                </a:ln>
                <a:latin typeface="Calibri" panose="020F0502020204030204"/>
              </a:rPr>
              <a:t>Imagine you have just two things to do with your labor after school</a:t>
            </a:r>
            <a:endParaRPr kumimoji="0" lang="en-US" sz="5500" b="1" i="0" u="none" strike="noStrike" kern="1200" cap="none" spc="0" normalizeH="0" baseline="0" noProof="0" dirty="0">
              <a:ln w="15875">
                <a:solidFill>
                  <a:schemeClr val="bg1"/>
                </a:solidFill>
              </a:ln>
              <a:effectLst/>
              <a:uLnTx/>
              <a:uFillTx/>
              <a:latin typeface="Calibri" panose="020F0502020204030204"/>
            </a:endParaRPr>
          </a:p>
        </p:txBody>
      </p:sp>
      <p:sp>
        <p:nvSpPr>
          <p:cNvPr id="8" name="TextBox 7">
            <a:extLst>
              <a:ext uri="{FF2B5EF4-FFF2-40B4-BE49-F238E27FC236}">
                <a16:creationId xmlns:a16="http://schemas.microsoft.com/office/drawing/2014/main" id="{344A69A6-5782-34B8-6ACA-667AA5729F1C}"/>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What is it?</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pic>
        <p:nvPicPr>
          <p:cNvPr id="3" name="Picture 2" descr="A calculator on a piece of paper&#10;&#10;AI-generated content may be incorrect.">
            <a:extLst>
              <a:ext uri="{FF2B5EF4-FFF2-40B4-BE49-F238E27FC236}">
                <a16:creationId xmlns:a16="http://schemas.microsoft.com/office/drawing/2014/main" id="{9AB66C3A-A38C-9B8F-1FC2-22241BB6CB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7173" y="3548700"/>
            <a:ext cx="2917590" cy="2917590"/>
          </a:xfrm>
          <a:prstGeom prst="rect">
            <a:avLst/>
          </a:prstGeom>
        </p:spPr>
      </p:pic>
      <p:sp>
        <p:nvSpPr>
          <p:cNvPr id="9" name="TextBox 8">
            <a:extLst>
              <a:ext uri="{FF2B5EF4-FFF2-40B4-BE49-F238E27FC236}">
                <a16:creationId xmlns:a16="http://schemas.microsoft.com/office/drawing/2014/main" id="{291E07F6-ADBA-12E4-97C8-AB153E641AD2}"/>
              </a:ext>
            </a:extLst>
          </p:cNvPr>
          <p:cNvSpPr txBox="1"/>
          <p:nvPr/>
        </p:nvSpPr>
        <p:spPr>
          <a:xfrm>
            <a:off x="7002244" y="3055837"/>
            <a:ext cx="3401366"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prstClr val="black"/>
                  </a:solidFill>
                </a:ln>
                <a:solidFill>
                  <a:srgbClr val="00B050"/>
                </a:solidFill>
                <a:effectLst/>
                <a:uLnTx/>
                <a:uFillTx/>
                <a:latin typeface="Calibri" panose="020F0502020204030204"/>
                <a:ea typeface="+mn-ea"/>
                <a:cs typeface="+mn-cs"/>
              </a:rPr>
              <a:t>Rounds of Fortnite</a:t>
            </a:r>
          </a:p>
        </p:txBody>
      </p:sp>
      <p:pic>
        <p:nvPicPr>
          <p:cNvPr id="11" name="Picture 10" descr="A cartoon of a child playing video games&#10;&#10;AI-generated content may be incorrect.">
            <a:extLst>
              <a:ext uri="{FF2B5EF4-FFF2-40B4-BE49-F238E27FC236}">
                <a16:creationId xmlns:a16="http://schemas.microsoft.com/office/drawing/2014/main" id="{16CC7B08-189C-6D1F-7571-4330B17E31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37468" y="3542036"/>
            <a:ext cx="2930918" cy="2930918"/>
          </a:xfrm>
          <a:prstGeom prst="rect">
            <a:avLst/>
          </a:prstGeom>
        </p:spPr>
      </p:pic>
      <p:sp>
        <p:nvSpPr>
          <p:cNvPr id="12" name="TextBox 11">
            <a:extLst>
              <a:ext uri="{FF2B5EF4-FFF2-40B4-BE49-F238E27FC236}">
                <a16:creationId xmlns:a16="http://schemas.microsoft.com/office/drawing/2014/main" id="{99C8B1D7-3FFC-0926-54E8-B2373ED29BEF}"/>
              </a:ext>
            </a:extLst>
          </p:cNvPr>
          <p:cNvSpPr txBox="1"/>
          <p:nvPr/>
        </p:nvSpPr>
        <p:spPr>
          <a:xfrm>
            <a:off x="2312083" y="3055837"/>
            <a:ext cx="269257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prstClr val="black"/>
                  </a:solidFill>
                </a:ln>
                <a:solidFill>
                  <a:srgbClr val="00B050"/>
                </a:solidFill>
                <a:effectLst/>
                <a:uLnTx/>
                <a:uFillTx/>
                <a:latin typeface="Calibri" panose="020F0502020204030204"/>
                <a:ea typeface="+mn-ea"/>
                <a:cs typeface="+mn-cs"/>
              </a:rPr>
              <a:t>Math Problems</a:t>
            </a:r>
          </a:p>
        </p:txBody>
      </p:sp>
    </p:spTree>
    <p:extLst>
      <p:ext uri="{BB962C8B-B14F-4D97-AF65-F5344CB8AC3E}">
        <p14:creationId xmlns:p14="http://schemas.microsoft.com/office/powerpoint/2010/main" val="1714990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714C806-CA3B-DC2C-B4DD-24F81F6E1649}"/>
              </a:ext>
            </a:extLst>
          </p:cNvPr>
          <p:cNvPicPr>
            <a:picLocks noChangeAspect="1"/>
          </p:cNvPicPr>
          <p:nvPr/>
        </p:nvPicPr>
        <p:blipFill>
          <a:blip r:embed="rId3"/>
          <a:stretch>
            <a:fillRect/>
          </a:stretch>
        </p:blipFill>
        <p:spPr>
          <a:xfrm>
            <a:off x="5785805" y="1558108"/>
            <a:ext cx="5505165" cy="4206605"/>
          </a:xfrm>
          <a:prstGeom prst="rect">
            <a:avLst/>
          </a:prstGeom>
        </p:spPr>
      </p:pic>
      <p:pic>
        <p:nvPicPr>
          <p:cNvPr id="9" name="Picture 8">
            <a:extLst>
              <a:ext uri="{FF2B5EF4-FFF2-40B4-BE49-F238E27FC236}">
                <a16:creationId xmlns:a16="http://schemas.microsoft.com/office/drawing/2014/main" id="{3EC19E19-B97C-7E06-2CC3-049A1ADAED42}"/>
              </a:ext>
            </a:extLst>
          </p:cNvPr>
          <p:cNvPicPr>
            <a:picLocks noChangeAspect="1"/>
          </p:cNvPicPr>
          <p:nvPr/>
        </p:nvPicPr>
        <p:blipFill>
          <a:blip r:embed="rId4"/>
          <a:stretch>
            <a:fillRect/>
          </a:stretch>
        </p:blipFill>
        <p:spPr>
          <a:xfrm>
            <a:off x="5801261" y="1556950"/>
            <a:ext cx="5505165" cy="4206605"/>
          </a:xfrm>
          <a:prstGeom prst="rect">
            <a:avLst/>
          </a:prstGeom>
        </p:spPr>
      </p:pic>
      <p:pic>
        <p:nvPicPr>
          <p:cNvPr id="10" name="Picture 9">
            <a:extLst>
              <a:ext uri="{FF2B5EF4-FFF2-40B4-BE49-F238E27FC236}">
                <a16:creationId xmlns:a16="http://schemas.microsoft.com/office/drawing/2014/main" id="{5E6FA2F1-22E8-079E-AC56-14999F671546}"/>
              </a:ext>
            </a:extLst>
          </p:cNvPr>
          <p:cNvPicPr>
            <a:picLocks noChangeAspect="1"/>
          </p:cNvPicPr>
          <p:nvPr/>
        </p:nvPicPr>
        <p:blipFill>
          <a:blip r:embed="rId5"/>
          <a:stretch>
            <a:fillRect/>
          </a:stretch>
        </p:blipFill>
        <p:spPr>
          <a:xfrm>
            <a:off x="5801261" y="1557529"/>
            <a:ext cx="5505165" cy="4206605"/>
          </a:xfrm>
          <a:prstGeom prst="rect">
            <a:avLst/>
          </a:prstGeom>
        </p:spPr>
      </p:pic>
      <p:pic>
        <p:nvPicPr>
          <p:cNvPr id="12" name="Picture 11">
            <a:extLst>
              <a:ext uri="{FF2B5EF4-FFF2-40B4-BE49-F238E27FC236}">
                <a16:creationId xmlns:a16="http://schemas.microsoft.com/office/drawing/2014/main" id="{706B3728-E431-4BD3-85C3-5632AA9D33CC}"/>
              </a:ext>
            </a:extLst>
          </p:cNvPr>
          <p:cNvPicPr>
            <a:picLocks noChangeAspect="1"/>
          </p:cNvPicPr>
          <p:nvPr/>
        </p:nvPicPr>
        <p:blipFill>
          <a:blip r:embed="rId6"/>
          <a:stretch>
            <a:fillRect/>
          </a:stretch>
        </p:blipFill>
        <p:spPr>
          <a:xfrm>
            <a:off x="5801263" y="1557529"/>
            <a:ext cx="5505165" cy="4206605"/>
          </a:xfrm>
          <a:prstGeom prst="rect">
            <a:avLst/>
          </a:prstGeom>
        </p:spPr>
      </p:pic>
      <p:pic>
        <p:nvPicPr>
          <p:cNvPr id="7" name="Picture 6">
            <a:extLst>
              <a:ext uri="{FF2B5EF4-FFF2-40B4-BE49-F238E27FC236}">
                <a16:creationId xmlns:a16="http://schemas.microsoft.com/office/drawing/2014/main" id="{E1093559-0178-0092-3794-D71B1508CF1D}"/>
              </a:ext>
            </a:extLst>
          </p:cNvPr>
          <p:cNvPicPr>
            <a:picLocks noChangeAspect="1"/>
          </p:cNvPicPr>
          <p:nvPr/>
        </p:nvPicPr>
        <p:blipFill>
          <a:blip r:embed="rId7"/>
          <a:stretch>
            <a:fillRect/>
          </a:stretch>
        </p:blipFill>
        <p:spPr>
          <a:xfrm>
            <a:off x="1870162" y="1502131"/>
            <a:ext cx="2383743" cy="4359018"/>
          </a:xfrm>
          <a:prstGeom prst="rect">
            <a:avLst/>
          </a:prstGeom>
        </p:spPr>
      </p:pic>
      <p:sp>
        <p:nvSpPr>
          <p:cNvPr id="3" name="TextBox 2">
            <a:extLst>
              <a:ext uri="{FF2B5EF4-FFF2-40B4-BE49-F238E27FC236}">
                <a16:creationId xmlns:a16="http://schemas.microsoft.com/office/drawing/2014/main" id="{E1F75C6A-1C2A-DEE9-351D-D00560616A45}"/>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What is it?</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3566A390-2F05-D0E0-BEFF-C6B6AC7CB524}"/>
              </a:ext>
            </a:extLst>
          </p:cNvPr>
          <p:cNvPicPr>
            <a:picLocks noChangeAspect="1"/>
          </p:cNvPicPr>
          <p:nvPr/>
        </p:nvPicPr>
        <p:blipFill>
          <a:blip r:embed="rId8"/>
          <a:stretch>
            <a:fillRect/>
          </a:stretch>
        </p:blipFill>
        <p:spPr>
          <a:xfrm>
            <a:off x="1862435" y="1502131"/>
            <a:ext cx="2383743" cy="4359018"/>
          </a:xfrm>
          <a:prstGeom prst="rect">
            <a:avLst/>
          </a:prstGeom>
        </p:spPr>
      </p:pic>
      <p:pic>
        <p:nvPicPr>
          <p:cNvPr id="5" name="Picture 4">
            <a:extLst>
              <a:ext uri="{FF2B5EF4-FFF2-40B4-BE49-F238E27FC236}">
                <a16:creationId xmlns:a16="http://schemas.microsoft.com/office/drawing/2014/main" id="{19FC61D7-2C1A-9BDD-87E6-56823A243FFD}"/>
              </a:ext>
            </a:extLst>
          </p:cNvPr>
          <p:cNvPicPr>
            <a:picLocks noChangeAspect="1"/>
          </p:cNvPicPr>
          <p:nvPr/>
        </p:nvPicPr>
        <p:blipFill>
          <a:blip r:embed="rId9"/>
          <a:stretch>
            <a:fillRect/>
          </a:stretch>
        </p:blipFill>
        <p:spPr>
          <a:xfrm>
            <a:off x="1870162" y="1489026"/>
            <a:ext cx="2383743" cy="4456562"/>
          </a:xfrm>
          <a:prstGeom prst="rect">
            <a:avLst/>
          </a:prstGeom>
        </p:spPr>
      </p:pic>
      <p:pic>
        <p:nvPicPr>
          <p:cNvPr id="4" name="Picture 3">
            <a:extLst>
              <a:ext uri="{FF2B5EF4-FFF2-40B4-BE49-F238E27FC236}">
                <a16:creationId xmlns:a16="http://schemas.microsoft.com/office/drawing/2014/main" id="{FA2402F0-67CA-6FBF-34C3-497BA696E116}"/>
              </a:ext>
            </a:extLst>
          </p:cNvPr>
          <p:cNvPicPr>
            <a:picLocks noChangeAspect="1"/>
          </p:cNvPicPr>
          <p:nvPr/>
        </p:nvPicPr>
        <p:blipFill>
          <a:blip r:embed="rId10"/>
          <a:stretch>
            <a:fillRect/>
          </a:stretch>
        </p:blipFill>
        <p:spPr>
          <a:xfrm>
            <a:off x="1870162" y="1489026"/>
            <a:ext cx="2383743" cy="4456562"/>
          </a:xfrm>
          <a:prstGeom prst="rect">
            <a:avLst/>
          </a:prstGeom>
        </p:spPr>
      </p:pic>
      <p:pic>
        <p:nvPicPr>
          <p:cNvPr id="11" name="Picture 10" descr="A calculator on a piece of paper&#10;&#10;AI-generated content may be incorrect.">
            <a:extLst>
              <a:ext uri="{FF2B5EF4-FFF2-40B4-BE49-F238E27FC236}">
                <a16:creationId xmlns:a16="http://schemas.microsoft.com/office/drawing/2014/main" id="{3137F502-8C62-6948-ED0E-23A2201FB1F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74837" y="1399657"/>
            <a:ext cx="1163556" cy="1163556"/>
          </a:xfrm>
          <a:prstGeom prst="rect">
            <a:avLst/>
          </a:prstGeom>
        </p:spPr>
      </p:pic>
      <p:pic>
        <p:nvPicPr>
          <p:cNvPr id="28" name="Picture 27" descr="A cartoon of a child playing video games&#10;&#10;AI-generated content may be incorrect.">
            <a:extLst>
              <a:ext uri="{FF2B5EF4-FFF2-40B4-BE49-F238E27FC236}">
                <a16:creationId xmlns:a16="http://schemas.microsoft.com/office/drawing/2014/main" id="{519F7825-1C37-84E5-E2C1-01EB5F09BF9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161130" y="5492232"/>
            <a:ext cx="1163556" cy="1163556"/>
          </a:xfrm>
          <a:prstGeom prst="rect">
            <a:avLst/>
          </a:prstGeom>
        </p:spPr>
      </p:pic>
    </p:spTree>
    <p:extLst>
      <p:ext uri="{BB962C8B-B14F-4D97-AF65-F5344CB8AC3E}">
        <p14:creationId xmlns:p14="http://schemas.microsoft.com/office/powerpoint/2010/main" val="3278951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fade">
                                      <p:cBhvr>
                                        <p:cTn id="47" dur="500"/>
                                        <p:tgtEl>
                                          <p:spTgt spid="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40C67E-B921-FBDF-F8DB-77D618D121E4}"/>
              </a:ext>
            </a:extLst>
          </p:cNvPr>
          <p:cNvPicPr>
            <a:picLocks noChangeAspect="1"/>
          </p:cNvPicPr>
          <p:nvPr/>
        </p:nvPicPr>
        <p:blipFill>
          <a:blip r:embed="rId3"/>
          <a:stretch>
            <a:fillRect/>
          </a:stretch>
        </p:blipFill>
        <p:spPr>
          <a:xfrm>
            <a:off x="1870160" y="1502131"/>
            <a:ext cx="2383743" cy="4456562"/>
          </a:xfrm>
          <a:prstGeom prst="rect">
            <a:avLst/>
          </a:prstGeom>
        </p:spPr>
      </p:pic>
      <p:pic>
        <p:nvPicPr>
          <p:cNvPr id="8" name="Picture 7">
            <a:extLst>
              <a:ext uri="{FF2B5EF4-FFF2-40B4-BE49-F238E27FC236}">
                <a16:creationId xmlns:a16="http://schemas.microsoft.com/office/drawing/2014/main" id="{75BF9020-F922-1483-C1DB-016079AB3AE7}"/>
              </a:ext>
            </a:extLst>
          </p:cNvPr>
          <p:cNvPicPr>
            <a:picLocks noChangeAspect="1"/>
          </p:cNvPicPr>
          <p:nvPr/>
        </p:nvPicPr>
        <p:blipFill>
          <a:blip r:embed="rId4"/>
          <a:stretch>
            <a:fillRect/>
          </a:stretch>
        </p:blipFill>
        <p:spPr>
          <a:xfrm>
            <a:off x="5801261" y="1557528"/>
            <a:ext cx="5505165" cy="4206605"/>
          </a:xfrm>
          <a:prstGeom prst="rect">
            <a:avLst/>
          </a:prstGeom>
        </p:spPr>
      </p:pic>
      <p:sp>
        <p:nvSpPr>
          <p:cNvPr id="4" name="TextBox 3">
            <a:extLst>
              <a:ext uri="{FF2B5EF4-FFF2-40B4-BE49-F238E27FC236}">
                <a16:creationId xmlns:a16="http://schemas.microsoft.com/office/drawing/2014/main" id="{CC9204A2-350F-DE23-1BA2-586C6040389F}"/>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What is it?</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741E3BA3-415F-C101-4D47-9354C56C93D1}"/>
              </a:ext>
            </a:extLst>
          </p:cNvPr>
          <p:cNvPicPr>
            <a:picLocks noChangeAspect="1"/>
          </p:cNvPicPr>
          <p:nvPr/>
        </p:nvPicPr>
        <p:blipFill>
          <a:blip r:embed="rId5"/>
          <a:stretch>
            <a:fillRect/>
          </a:stretch>
        </p:blipFill>
        <p:spPr>
          <a:xfrm>
            <a:off x="5801261" y="1557527"/>
            <a:ext cx="5505165" cy="4206605"/>
          </a:xfrm>
          <a:prstGeom prst="rect">
            <a:avLst/>
          </a:prstGeom>
        </p:spPr>
      </p:pic>
      <p:pic>
        <p:nvPicPr>
          <p:cNvPr id="14" name="Picture 13" descr="A calculator on a piece of paper&#10;&#10;AI-generated content may be incorrect.">
            <a:extLst>
              <a:ext uri="{FF2B5EF4-FFF2-40B4-BE49-F238E27FC236}">
                <a16:creationId xmlns:a16="http://schemas.microsoft.com/office/drawing/2014/main" id="{4BDC4A51-7DCD-5C72-4898-4D47C33C8A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74837" y="1399657"/>
            <a:ext cx="1163556" cy="1163556"/>
          </a:xfrm>
          <a:prstGeom prst="rect">
            <a:avLst/>
          </a:prstGeom>
        </p:spPr>
      </p:pic>
      <p:pic>
        <p:nvPicPr>
          <p:cNvPr id="16" name="Picture 15" descr="A cartoon of a child playing video games&#10;&#10;AI-generated content may be incorrect.">
            <a:extLst>
              <a:ext uri="{FF2B5EF4-FFF2-40B4-BE49-F238E27FC236}">
                <a16:creationId xmlns:a16="http://schemas.microsoft.com/office/drawing/2014/main" id="{15D8659B-1E4C-A773-33D4-DC5777F26A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61130" y="5492232"/>
            <a:ext cx="1163556" cy="1163556"/>
          </a:xfrm>
          <a:prstGeom prst="rect">
            <a:avLst/>
          </a:prstGeom>
        </p:spPr>
      </p:pic>
    </p:spTree>
    <p:extLst>
      <p:ext uri="{BB962C8B-B14F-4D97-AF65-F5344CB8AC3E}">
        <p14:creationId xmlns:p14="http://schemas.microsoft.com/office/powerpoint/2010/main" val="3251565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3F453EE-70BF-ED68-D049-8E2A7C1F7B84}"/>
              </a:ext>
            </a:extLst>
          </p:cNvPr>
          <p:cNvPicPr>
            <a:picLocks noChangeAspect="1"/>
          </p:cNvPicPr>
          <p:nvPr/>
        </p:nvPicPr>
        <p:blipFill>
          <a:blip r:embed="rId3"/>
          <a:stretch>
            <a:fillRect/>
          </a:stretch>
        </p:blipFill>
        <p:spPr>
          <a:xfrm>
            <a:off x="5801261" y="1557528"/>
            <a:ext cx="5505165" cy="4206605"/>
          </a:xfrm>
          <a:prstGeom prst="rect">
            <a:avLst/>
          </a:prstGeom>
        </p:spPr>
      </p:pic>
      <p:sp>
        <p:nvSpPr>
          <p:cNvPr id="3" name="Rectangle 2">
            <a:extLst>
              <a:ext uri="{FF2B5EF4-FFF2-40B4-BE49-F238E27FC236}">
                <a16:creationId xmlns:a16="http://schemas.microsoft.com/office/drawing/2014/main" id="{7365A125-5896-44E4-9C76-41095A149D1F}"/>
              </a:ext>
            </a:extLst>
          </p:cNvPr>
          <p:cNvSpPr/>
          <p:nvPr/>
        </p:nvSpPr>
        <p:spPr>
          <a:xfrm>
            <a:off x="5801261" y="1557528"/>
            <a:ext cx="5505165" cy="412659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90B51C7D-7556-4C96-A5D0-6D8A438F2FA1}"/>
              </a:ext>
            </a:extLst>
          </p:cNvPr>
          <p:cNvPicPr>
            <a:picLocks noChangeAspect="1"/>
          </p:cNvPicPr>
          <p:nvPr/>
        </p:nvPicPr>
        <p:blipFill>
          <a:blip r:embed="rId3"/>
          <a:stretch>
            <a:fillRect/>
          </a:stretch>
        </p:blipFill>
        <p:spPr>
          <a:xfrm>
            <a:off x="5801261" y="1557528"/>
            <a:ext cx="5505165" cy="4206605"/>
          </a:xfrm>
          <a:prstGeom prst="rect">
            <a:avLst/>
          </a:prstGeom>
        </p:spPr>
      </p:pic>
      <p:sp>
        <p:nvSpPr>
          <p:cNvPr id="8" name="TextBox 7">
            <a:extLst>
              <a:ext uri="{FF2B5EF4-FFF2-40B4-BE49-F238E27FC236}">
                <a16:creationId xmlns:a16="http://schemas.microsoft.com/office/drawing/2014/main" id="{682D11AF-C42D-42AE-BBE8-E363652DF787}"/>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Trade Offs</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grpSp>
        <p:nvGrpSpPr>
          <p:cNvPr id="32" name="Group 31">
            <a:extLst>
              <a:ext uri="{FF2B5EF4-FFF2-40B4-BE49-F238E27FC236}">
                <a16:creationId xmlns:a16="http://schemas.microsoft.com/office/drawing/2014/main" id="{D684C332-2DC8-4A3E-8106-5F2A72AF3CEA}"/>
              </a:ext>
            </a:extLst>
          </p:cNvPr>
          <p:cNvGrpSpPr/>
          <p:nvPr/>
        </p:nvGrpSpPr>
        <p:grpSpPr>
          <a:xfrm>
            <a:off x="6353427" y="1786016"/>
            <a:ext cx="4952999" cy="3586163"/>
            <a:chOff x="3300497" y="1635918"/>
            <a:chExt cx="4952999" cy="3586163"/>
          </a:xfrm>
        </p:grpSpPr>
        <p:sp>
          <p:nvSpPr>
            <p:cNvPr id="33" name="Rectangle 32">
              <a:extLst>
                <a:ext uri="{FF2B5EF4-FFF2-40B4-BE49-F238E27FC236}">
                  <a16:creationId xmlns:a16="http://schemas.microsoft.com/office/drawing/2014/main" id="{5BA89591-C034-4FA6-A54C-DB2E0EF23EBE}"/>
                </a:ext>
              </a:extLst>
            </p:cNvPr>
            <p:cNvSpPr/>
            <p:nvPr/>
          </p:nvSpPr>
          <p:spPr>
            <a:xfrm>
              <a:off x="3343417" y="1643412"/>
              <a:ext cx="4809983" cy="3578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4" name="Chart 33">
              <a:extLst>
                <a:ext uri="{FF2B5EF4-FFF2-40B4-BE49-F238E27FC236}">
                  <a16:creationId xmlns:a16="http://schemas.microsoft.com/office/drawing/2014/main" id="{4F55666B-D609-4EDB-8CD1-2A8FB95F3E7A}"/>
                </a:ext>
              </a:extLst>
            </p:cNvPr>
            <p:cNvGraphicFramePr>
              <a:graphicFrameLocks/>
            </p:cNvGraphicFramePr>
            <p:nvPr/>
          </p:nvGraphicFramePr>
          <p:xfrm>
            <a:off x="3300497" y="1635918"/>
            <a:ext cx="4952999" cy="3586163"/>
          </p:xfrm>
          <a:graphic>
            <a:graphicData uri="http://schemas.openxmlformats.org/drawingml/2006/chart">
              <c:chart xmlns:c="http://schemas.openxmlformats.org/drawingml/2006/chart" xmlns:r="http://schemas.openxmlformats.org/officeDocument/2006/relationships" r:id="rId4"/>
            </a:graphicData>
          </a:graphic>
        </p:graphicFrame>
      </p:grpSp>
      <p:cxnSp>
        <p:nvCxnSpPr>
          <p:cNvPr id="5" name="Straight Arrow Connector 4">
            <a:extLst>
              <a:ext uri="{FF2B5EF4-FFF2-40B4-BE49-F238E27FC236}">
                <a16:creationId xmlns:a16="http://schemas.microsoft.com/office/drawing/2014/main" id="{ACC03A5A-B944-4D71-9A12-B0D72145744A}"/>
              </a:ext>
            </a:extLst>
          </p:cNvPr>
          <p:cNvCxnSpPr/>
          <p:nvPr/>
        </p:nvCxnSpPr>
        <p:spPr>
          <a:xfrm flipH="1" flipV="1">
            <a:off x="8206820" y="2574643"/>
            <a:ext cx="1884219" cy="1302328"/>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35D985D-0C93-4A4E-999E-B5E54BFC718F}"/>
              </a:ext>
            </a:extLst>
          </p:cNvPr>
          <p:cNvCxnSpPr>
            <a:cxnSpLocks/>
          </p:cNvCxnSpPr>
          <p:nvPr/>
        </p:nvCxnSpPr>
        <p:spPr>
          <a:xfrm flipH="1">
            <a:off x="7389403" y="5152974"/>
            <a:ext cx="2589940" cy="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CE155E4-BAE1-402E-8124-A73AAAB2D734}"/>
              </a:ext>
            </a:extLst>
          </p:cNvPr>
          <p:cNvCxnSpPr>
            <a:cxnSpLocks/>
          </p:cNvCxnSpPr>
          <p:nvPr/>
        </p:nvCxnSpPr>
        <p:spPr>
          <a:xfrm flipV="1">
            <a:off x="6530421" y="2796316"/>
            <a:ext cx="0" cy="1731818"/>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EB3E66E7-0CBA-4F49-A8F7-FB5DAD18B8CC}"/>
              </a:ext>
            </a:extLst>
          </p:cNvPr>
          <p:cNvSpPr/>
          <p:nvPr/>
        </p:nvSpPr>
        <p:spPr>
          <a:xfrm>
            <a:off x="1772356" y="6029213"/>
            <a:ext cx="8647288" cy="67710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w="15875">
                  <a:solidFill>
                    <a:schemeClr val="bg1"/>
                  </a:solidFill>
                </a:ln>
                <a:effectLst/>
                <a:uLnTx/>
                <a:uFillTx/>
                <a:latin typeface="Calibri" panose="020F0502020204030204"/>
                <a:ea typeface="+mn-ea"/>
                <a:cs typeface="+mn-cs"/>
              </a:rPr>
              <a:t>More math means less Fortnite</a:t>
            </a:r>
          </a:p>
        </p:txBody>
      </p:sp>
      <p:graphicFrame>
        <p:nvGraphicFramePr>
          <p:cNvPr id="7" name="Table 2">
            <a:extLst>
              <a:ext uri="{FF2B5EF4-FFF2-40B4-BE49-F238E27FC236}">
                <a16:creationId xmlns:a16="http://schemas.microsoft.com/office/drawing/2014/main" id="{0816E3C7-A146-5FB9-544B-369E64A43A2A}"/>
              </a:ext>
            </a:extLst>
          </p:cNvPr>
          <p:cNvGraphicFramePr>
            <a:graphicFrameLocks noGrp="1"/>
          </p:cNvGraphicFramePr>
          <p:nvPr>
            <p:extLst>
              <p:ext uri="{D42A27DB-BD31-4B8C-83A1-F6EECF244321}">
                <p14:modId xmlns:p14="http://schemas.microsoft.com/office/powerpoint/2010/main" val="1698309044"/>
              </p:ext>
            </p:extLst>
          </p:nvPr>
        </p:nvGraphicFramePr>
        <p:xfrm>
          <a:off x="1892723" y="1513195"/>
          <a:ext cx="2346036" cy="4336890"/>
        </p:xfrm>
        <a:graphic>
          <a:graphicData uri="http://schemas.openxmlformats.org/drawingml/2006/table">
            <a:tbl>
              <a:tblPr firstRow="1" bandRow="1">
                <a:tableStyleId>{5C22544A-7EE6-4342-B048-85BDC9FD1C3A}</a:tableStyleId>
              </a:tblPr>
              <a:tblGrid>
                <a:gridCol w="1173018">
                  <a:extLst>
                    <a:ext uri="{9D8B030D-6E8A-4147-A177-3AD203B41FA5}">
                      <a16:colId xmlns:a16="http://schemas.microsoft.com/office/drawing/2014/main" val="1604298374"/>
                    </a:ext>
                  </a:extLst>
                </a:gridCol>
                <a:gridCol w="1173018">
                  <a:extLst>
                    <a:ext uri="{9D8B030D-6E8A-4147-A177-3AD203B41FA5}">
                      <a16:colId xmlns:a16="http://schemas.microsoft.com/office/drawing/2014/main" val="2731904431"/>
                    </a:ext>
                  </a:extLst>
                </a:gridCol>
              </a:tblGrid>
              <a:tr h="722815">
                <a:tc>
                  <a:txBody>
                    <a:bodyPr/>
                    <a:lstStyle/>
                    <a:p>
                      <a:pPr algn="ctr"/>
                      <a:r>
                        <a:rPr lang="en-US" dirty="0"/>
                        <a:t>Math Problems</a:t>
                      </a:r>
                    </a:p>
                  </a:txBody>
                  <a:tcPr anchor="ctr"/>
                </a:tc>
                <a:tc>
                  <a:txBody>
                    <a:bodyPr/>
                    <a:lstStyle/>
                    <a:p>
                      <a:pPr algn="ctr"/>
                      <a:r>
                        <a:rPr lang="en-US" dirty="0"/>
                        <a:t>Fortnite Matches</a:t>
                      </a:r>
                    </a:p>
                  </a:txBody>
                  <a:tcPr anchor="ctr"/>
                </a:tc>
                <a:extLst>
                  <a:ext uri="{0D108BD9-81ED-4DB2-BD59-A6C34878D82A}">
                    <a16:rowId xmlns:a16="http://schemas.microsoft.com/office/drawing/2014/main" val="1710332072"/>
                  </a:ext>
                </a:extLst>
              </a:tr>
              <a:tr h="722815">
                <a:tc>
                  <a:txBody>
                    <a:bodyPr/>
                    <a:lstStyle/>
                    <a:p>
                      <a:pPr algn="ctr" rtl="0" fontAlgn="ctr"/>
                      <a:r>
                        <a:rPr lang="en-US" sz="3000" b="1" i="0" u="none" strike="noStrike" dirty="0">
                          <a:solidFill>
                            <a:srgbClr val="000000"/>
                          </a:solidFill>
                          <a:effectLst/>
                          <a:latin typeface="Calibri" panose="020F0502020204030204" pitchFamily="34" charset="0"/>
                        </a:rPr>
                        <a:t>80</a:t>
                      </a:r>
                    </a:p>
                  </a:txBody>
                  <a:tcPr marL="9525" marR="9525" marT="9525" marB="0" anchor="ctr"/>
                </a:tc>
                <a:tc>
                  <a:txBody>
                    <a:bodyPr/>
                    <a:lstStyle/>
                    <a:p>
                      <a:pPr algn="ctr" rtl="0" fontAlgn="ctr"/>
                      <a:r>
                        <a:rPr lang="en-US" sz="3000" b="1" i="0" u="none" strike="noStrike">
                          <a:solidFill>
                            <a:srgbClr val="000000"/>
                          </a:solidFill>
                          <a:effectLst/>
                          <a:latin typeface="Calibri" panose="020F0502020204030204" pitchFamily="34" charset="0"/>
                        </a:rPr>
                        <a:t>0</a:t>
                      </a:r>
                    </a:p>
                  </a:txBody>
                  <a:tcPr marL="9525" marR="9525" marT="9525" marB="0" anchor="ctr"/>
                </a:tc>
                <a:extLst>
                  <a:ext uri="{0D108BD9-81ED-4DB2-BD59-A6C34878D82A}">
                    <a16:rowId xmlns:a16="http://schemas.microsoft.com/office/drawing/2014/main" val="2685037277"/>
                  </a:ext>
                </a:extLst>
              </a:tr>
              <a:tr h="722815">
                <a:tc>
                  <a:txBody>
                    <a:bodyPr/>
                    <a:lstStyle/>
                    <a:p>
                      <a:pPr algn="ctr" rtl="0" fontAlgn="ctr"/>
                      <a:r>
                        <a:rPr lang="en-US" sz="3000" b="1" i="0" u="none" strike="noStrike" dirty="0">
                          <a:solidFill>
                            <a:srgbClr val="000000"/>
                          </a:solidFill>
                          <a:effectLst/>
                          <a:latin typeface="Calibri" panose="020F0502020204030204" pitchFamily="34" charset="0"/>
                        </a:rPr>
                        <a:t>60</a:t>
                      </a:r>
                    </a:p>
                  </a:txBody>
                  <a:tcPr marL="9525" marR="9525" marT="9525" marB="0" anchor="ctr"/>
                </a:tc>
                <a:tc>
                  <a:txBody>
                    <a:bodyPr/>
                    <a:lstStyle/>
                    <a:p>
                      <a:pPr algn="ctr" rtl="0" fontAlgn="ctr"/>
                      <a:r>
                        <a:rPr lang="en-US" sz="3000" b="1" i="0" u="none" strike="noStrike">
                          <a:solidFill>
                            <a:srgbClr val="000000"/>
                          </a:solidFill>
                          <a:effectLst/>
                          <a:latin typeface="Calibri" panose="020F0502020204030204" pitchFamily="34" charset="0"/>
                        </a:rPr>
                        <a:t>20</a:t>
                      </a:r>
                    </a:p>
                  </a:txBody>
                  <a:tcPr marL="9525" marR="9525" marT="9525" marB="0" anchor="ctr"/>
                </a:tc>
                <a:extLst>
                  <a:ext uri="{0D108BD9-81ED-4DB2-BD59-A6C34878D82A}">
                    <a16:rowId xmlns:a16="http://schemas.microsoft.com/office/drawing/2014/main" val="747726"/>
                  </a:ext>
                </a:extLst>
              </a:tr>
              <a:tr h="722815">
                <a:tc>
                  <a:txBody>
                    <a:bodyPr/>
                    <a:lstStyle/>
                    <a:p>
                      <a:pPr algn="ctr" rtl="0" fontAlgn="ctr"/>
                      <a:r>
                        <a:rPr lang="en-US" sz="3000" b="1" i="0" u="none" strike="noStrike" dirty="0">
                          <a:solidFill>
                            <a:srgbClr val="000000"/>
                          </a:solidFill>
                          <a:effectLst/>
                          <a:latin typeface="Calibri" panose="020F0502020204030204" pitchFamily="34" charset="0"/>
                        </a:rPr>
                        <a:t>40</a:t>
                      </a:r>
                    </a:p>
                  </a:txBody>
                  <a:tcPr marL="9525" marR="9525" marT="9525" marB="0" anchor="ctr"/>
                </a:tc>
                <a:tc>
                  <a:txBody>
                    <a:bodyPr/>
                    <a:lstStyle/>
                    <a:p>
                      <a:pPr algn="ctr" rtl="0" fontAlgn="ctr"/>
                      <a:r>
                        <a:rPr lang="en-US" sz="3000" b="1" i="0" u="none" strike="noStrike">
                          <a:solidFill>
                            <a:srgbClr val="000000"/>
                          </a:solidFill>
                          <a:effectLst/>
                          <a:latin typeface="Calibri" panose="020F0502020204030204" pitchFamily="34" charset="0"/>
                        </a:rPr>
                        <a:t>35</a:t>
                      </a:r>
                    </a:p>
                  </a:txBody>
                  <a:tcPr marL="9525" marR="9525" marT="9525" marB="0" anchor="ctr"/>
                </a:tc>
                <a:extLst>
                  <a:ext uri="{0D108BD9-81ED-4DB2-BD59-A6C34878D82A}">
                    <a16:rowId xmlns:a16="http://schemas.microsoft.com/office/drawing/2014/main" val="213194144"/>
                  </a:ext>
                </a:extLst>
              </a:tr>
              <a:tr h="722815">
                <a:tc>
                  <a:txBody>
                    <a:bodyPr/>
                    <a:lstStyle/>
                    <a:p>
                      <a:pPr algn="ctr" rtl="0" fontAlgn="ctr"/>
                      <a:r>
                        <a:rPr lang="en-US" sz="3000" b="1"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rtl="0" fontAlgn="ctr"/>
                      <a:r>
                        <a:rPr lang="en-US" sz="3000" b="1" i="0" u="none" strike="noStrike">
                          <a:solidFill>
                            <a:srgbClr val="000000"/>
                          </a:solidFill>
                          <a:effectLst/>
                          <a:latin typeface="Calibri" panose="020F0502020204030204" pitchFamily="34" charset="0"/>
                        </a:rPr>
                        <a:t>45</a:t>
                      </a:r>
                    </a:p>
                  </a:txBody>
                  <a:tcPr marL="9525" marR="9525" marT="9525" marB="0" anchor="ctr"/>
                </a:tc>
                <a:extLst>
                  <a:ext uri="{0D108BD9-81ED-4DB2-BD59-A6C34878D82A}">
                    <a16:rowId xmlns:a16="http://schemas.microsoft.com/office/drawing/2014/main" val="827031056"/>
                  </a:ext>
                </a:extLst>
              </a:tr>
              <a:tr h="722815">
                <a:tc>
                  <a:txBody>
                    <a:bodyPr/>
                    <a:lstStyle/>
                    <a:p>
                      <a:pPr algn="ctr" rtl="0" fontAlgn="ctr"/>
                      <a:r>
                        <a:rPr lang="en-US" sz="3000" b="1"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rtl="0" fontAlgn="ctr"/>
                      <a:r>
                        <a:rPr lang="en-US" sz="3000" b="1" i="0" u="none" strike="noStrike" dirty="0">
                          <a:solidFill>
                            <a:srgbClr val="000000"/>
                          </a:solidFill>
                          <a:effectLst/>
                          <a:latin typeface="Calibri" panose="020F0502020204030204" pitchFamily="34" charset="0"/>
                        </a:rPr>
                        <a:t>50</a:t>
                      </a:r>
                    </a:p>
                  </a:txBody>
                  <a:tcPr marL="9525" marR="9525" marT="9525" marB="0" anchor="ctr"/>
                </a:tc>
                <a:extLst>
                  <a:ext uri="{0D108BD9-81ED-4DB2-BD59-A6C34878D82A}">
                    <a16:rowId xmlns:a16="http://schemas.microsoft.com/office/drawing/2014/main" val="877299946"/>
                  </a:ext>
                </a:extLst>
              </a:tr>
            </a:tbl>
          </a:graphicData>
        </a:graphic>
      </p:graphicFrame>
      <p:pic>
        <p:nvPicPr>
          <p:cNvPr id="10" name="Picture 9" descr="A calculator on a piece of paper&#10;&#10;AI-generated content may be incorrect.">
            <a:extLst>
              <a:ext uri="{FF2B5EF4-FFF2-40B4-BE49-F238E27FC236}">
                <a16:creationId xmlns:a16="http://schemas.microsoft.com/office/drawing/2014/main" id="{D1A632B3-935D-4D9E-9517-B5F473C952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74837" y="1399657"/>
            <a:ext cx="1163556" cy="1163556"/>
          </a:xfrm>
          <a:prstGeom prst="rect">
            <a:avLst/>
          </a:prstGeom>
        </p:spPr>
      </p:pic>
      <p:pic>
        <p:nvPicPr>
          <p:cNvPr id="13" name="Picture 12" descr="A cartoon of a child playing video games&#10;&#10;AI-generated content may be incorrect.">
            <a:extLst>
              <a:ext uri="{FF2B5EF4-FFF2-40B4-BE49-F238E27FC236}">
                <a16:creationId xmlns:a16="http://schemas.microsoft.com/office/drawing/2014/main" id="{7A22D82F-2D95-B03A-E804-50698F3D61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61130" y="5492232"/>
            <a:ext cx="1163556" cy="1163556"/>
          </a:xfrm>
          <a:prstGeom prst="rect">
            <a:avLst/>
          </a:prstGeom>
        </p:spPr>
      </p:pic>
    </p:spTree>
    <p:extLst>
      <p:ext uri="{BB962C8B-B14F-4D97-AF65-F5344CB8AC3E}">
        <p14:creationId xmlns:p14="http://schemas.microsoft.com/office/powerpoint/2010/main" val="393965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righ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1F2801-C624-C1AD-F2CF-E3ADAD7A2FD3}"/>
              </a:ext>
            </a:extLst>
          </p:cNvPr>
          <p:cNvSpPr/>
          <p:nvPr/>
        </p:nvSpPr>
        <p:spPr>
          <a:xfrm>
            <a:off x="5801261" y="1557528"/>
            <a:ext cx="5505165" cy="412659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365A125-5896-44E4-9C76-41095A149D1F}"/>
              </a:ext>
            </a:extLst>
          </p:cNvPr>
          <p:cNvSpPr/>
          <p:nvPr/>
        </p:nvSpPr>
        <p:spPr>
          <a:xfrm>
            <a:off x="5801261" y="1557528"/>
            <a:ext cx="5505165" cy="412659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90B51C7D-7556-4C96-A5D0-6D8A438F2FA1}"/>
              </a:ext>
            </a:extLst>
          </p:cNvPr>
          <p:cNvPicPr>
            <a:picLocks noChangeAspect="1"/>
          </p:cNvPicPr>
          <p:nvPr/>
        </p:nvPicPr>
        <p:blipFill>
          <a:blip r:embed="rId3"/>
          <a:stretch>
            <a:fillRect/>
          </a:stretch>
        </p:blipFill>
        <p:spPr>
          <a:xfrm>
            <a:off x="5801261" y="1557528"/>
            <a:ext cx="5505165" cy="4206605"/>
          </a:xfrm>
          <a:prstGeom prst="rect">
            <a:avLst/>
          </a:prstGeom>
        </p:spPr>
      </p:pic>
      <p:grpSp>
        <p:nvGrpSpPr>
          <p:cNvPr id="32" name="Group 31">
            <a:extLst>
              <a:ext uri="{FF2B5EF4-FFF2-40B4-BE49-F238E27FC236}">
                <a16:creationId xmlns:a16="http://schemas.microsoft.com/office/drawing/2014/main" id="{D684C332-2DC8-4A3E-8106-5F2A72AF3CEA}"/>
              </a:ext>
            </a:extLst>
          </p:cNvPr>
          <p:cNvGrpSpPr/>
          <p:nvPr/>
        </p:nvGrpSpPr>
        <p:grpSpPr>
          <a:xfrm>
            <a:off x="6353427" y="1786016"/>
            <a:ext cx="4952999" cy="3586163"/>
            <a:chOff x="3300497" y="1635918"/>
            <a:chExt cx="4952999" cy="3586163"/>
          </a:xfrm>
        </p:grpSpPr>
        <p:sp>
          <p:nvSpPr>
            <p:cNvPr id="33" name="Rectangle 32">
              <a:extLst>
                <a:ext uri="{FF2B5EF4-FFF2-40B4-BE49-F238E27FC236}">
                  <a16:creationId xmlns:a16="http://schemas.microsoft.com/office/drawing/2014/main" id="{5BA89591-C034-4FA6-A54C-DB2E0EF23EBE}"/>
                </a:ext>
              </a:extLst>
            </p:cNvPr>
            <p:cNvSpPr/>
            <p:nvPr/>
          </p:nvSpPr>
          <p:spPr>
            <a:xfrm>
              <a:off x="3343417" y="1643412"/>
              <a:ext cx="4809983" cy="3578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4" name="Chart 33">
              <a:extLst>
                <a:ext uri="{FF2B5EF4-FFF2-40B4-BE49-F238E27FC236}">
                  <a16:creationId xmlns:a16="http://schemas.microsoft.com/office/drawing/2014/main" id="{4F55666B-D609-4EDB-8CD1-2A8FB95F3E7A}"/>
                </a:ext>
              </a:extLst>
            </p:cNvPr>
            <p:cNvGraphicFramePr>
              <a:graphicFrameLocks/>
            </p:cNvGraphicFramePr>
            <p:nvPr/>
          </p:nvGraphicFramePr>
          <p:xfrm>
            <a:off x="3300497" y="1635918"/>
            <a:ext cx="4952999" cy="3586163"/>
          </p:xfrm>
          <a:graphic>
            <a:graphicData uri="http://schemas.openxmlformats.org/drawingml/2006/chart">
              <c:chart xmlns:c="http://schemas.openxmlformats.org/drawingml/2006/chart" xmlns:r="http://schemas.openxmlformats.org/officeDocument/2006/relationships" r:id="rId4"/>
            </a:graphicData>
          </a:graphic>
        </p:graphicFrame>
      </p:grpSp>
      <p:cxnSp>
        <p:nvCxnSpPr>
          <p:cNvPr id="5" name="Straight Arrow Connector 4">
            <a:extLst>
              <a:ext uri="{FF2B5EF4-FFF2-40B4-BE49-F238E27FC236}">
                <a16:creationId xmlns:a16="http://schemas.microsoft.com/office/drawing/2014/main" id="{ACC03A5A-B944-4D71-9A12-B0D72145744A}"/>
              </a:ext>
            </a:extLst>
          </p:cNvPr>
          <p:cNvCxnSpPr/>
          <p:nvPr/>
        </p:nvCxnSpPr>
        <p:spPr>
          <a:xfrm flipH="1" flipV="1">
            <a:off x="8206820" y="2574643"/>
            <a:ext cx="1884219" cy="1302328"/>
          </a:xfrm>
          <a:prstGeom prst="straightConnector1">
            <a:avLst/>
          </a:prstGeom>
          <a:ln w="57150">
            <a:solidFill>
              <a:srgbClr val="FFC000"/>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35D985D-0C93-4A4E-999E-B5E54BFC718F}"/>
              </a:ext>
            </a:extLst>
          </p:cNvPr>
          <p:cNvCxnSpPr>
            <a:cxnSpLocks/>
          </p:cNvCxnSpPr>
          <p:nvPr/>
        </p:nvCxnSpPr>
        <p:spPr>
          <a:xfrm flipH="1">
            <a:off x="7389403" y="5152974"/>
            <a:ext cx="2589940" cy="0"/>
          </a:xfrm>
          <a:prstGeom prst="straightConnector1">
            <a:avLst/>
          </a:prstGeom>
          <a:ln w="57150">
            <a:solidFill>
              <a:srgbClr val="FFC000"/>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CE155E4-BAE1-402E-8124-A73AAAB2D734}"/>
              </a:ext>
            </a:extLst>
          </p:cNvPr>
          <p:cNvCxnSpPr>
            <a:cxnSpLocks/>
          </p:cNvCxnSpPr>
          <p:nvPr/>
        </p:nvCxnSpPr>
        <p:spPr>
          <a:xfrm flipV="1">
            <a:off x="6530421" y="2796316"/>
            <a:ext cx="0" cy="1731818"/>
          </a:xfrm>
          <a:prstGeom prst="straightConnector1">
            <a:avLst/>
          </a:prstGeom>
          <a:ln w="57150">
            <a:solidFill>
              <a:srgbClr val="FFC00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EB3E66E7-0CBA-4F49-A8F7-FB5DAD18B8CC}"/>
              </a:ext>
            </a:extLst>
          </p:cNvPr>
          <p:cNvSpPr/>
          <p:nvPr/>
        </p:nvSpPr>
        <p:spPr>
          <a:xfrm>
            <a:off x="2036592" y="6075876"/>
            <a:ext cx="8118816" cy="67710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w="15875">
                  <a:solidFill>
                    <a:prstClr val="white"/>
                  </a:solidFill>
                </a:ln>
                <a:effectLst/>
                <a:uLnTx/>
                <a:uFillTx/>
                <a:latin typeface="Calibri" panose="020F0502020204030204"/>
              </a:rPr>
              <a:t>More</a:t>
            </a:r>
            <a:r>
              <a:rPr kumimoji="0" lang="en-US" sz="3800" b="1" i="0" u="none" strike="noStrike" kern="1200" cap="none" spc="0" normalizeH="0" noProof="0" dirty="0">
                <a:ln w="15875">
                  <a:solidFill>
                    <a:prstClr val="white"/>
                  </a:solidFill>
                </a:ln>
                <a:effectLst/>
                <a:uLnTx/>
                <a:uFillTx/>
                <a:latin typeface="Calibri" panose="020F0502020204030204"/>
              </a:rPr>
              <a:t> Fortnite</a:t>
            </a:r>
            <a:r>
              <a:rPr kumimoji="0" lang="en-US" sz="3800" b="1" i="0" u="none" strike="noStrike" kern="1200" cap="none" spc="0" normalizeH="0" baseline="0" noProof="0" dirty="0">
                <a:ln w="15875">
                  <a:solidFill>
                    <a:prstClr val="white"/>
                  </a:solidFill>
                </a:ln>
                <a:effectLst/>
                <a:uLnTx/>
                <a:uFillTx/>
                <a:latin typeface="Calibri" panose="020F0502020204030204"/>
              </a:rPr>
              <a:t> means less </a:t>
            </a:r>
            <a:r>
              <a:rPr lang="en-US" sz="3800" b="1" dirty="0">
                <a:ln w="15875">
                  <a:solidFill>
                    <a:prstClr val="white"/>
                  </a:solidFill>
                </a:ln>
                <a:latin typeface="Calibri" panose="020F0502020204030204"/>
              </a:rPr>
              <a:t>math</a:t>
            </a:r>
            <a:endParaRPr kumimoji="0" lang="en-US" sz="3800" b="1" i="0" u="none" strike="noStrike" kern="1200" cap="none" spc="0" normalizeH="0" baseline="0" noProof="0" dirty="0">
              <a:ln w="15875">
                <a:solidFill>
                  <a:prstClr val="white"/>
                </a:solidFill>
              </a:ln>
              <a:effectLst/>
              <a:uLnTx/>
              <a:uFillTx/>
              <a:latin typeface="Calibri" panose="020F0502020204030204"/>
            </a:endParaRPr>
          </a:p>
        </p:txBody>
      </p:sp>
      <p:sp>
        <p:nvSpPr>
          <p:cNvPr id="4" name="TextBox 3">
            <a:extLst>
              <a:ext uri="{FF2B5EF4-FFF2-40B4-BE49-F238E27FC236}">
                <a16:creationId xmlns:a16="http://schemas.microsoft.com/office/drawing/2014/main" id="{56BEFCC6-6825-E53D-D675-84B2A1125A02}"/>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Trade Offs</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graphicFrame>
        <p:nvGraphicFramePr>
          <p:cNvPr id="6" name="Table 2">
            <a:extLst>
              <a:ext uri="{FF2B5EF4-FFF2-40B4-BE49-F238E27FC236}">
                <a16:creationId xmlns:a16="http://schemas.microsoft.com/office/drawing/2014/main" id="{FA785FB3-69D6-B4BA-0497-412E6C03E9D9}"/>
              </a:ext>
            </a:extLst>
          </p:cNvPr>
          <p:cNvGraphicFramePr>
            <a:graphicFrameLocks noGrp="1"/>
          </p:cNvGraphicFramePr>
          <p:nvPr>
            <p:extLst>
              <p:ext uri="{D42A27DB-BD31-4B8C-83A1-F6EECF244321}">
                <p14:modId xmlns:p14="http://schemas.microsoft.com/office/powerpoint/2010/main" val="142433746"/>
              </p:ext>
            </p:extLst>
          </p:nvPr>
        </p:nvGraphicFramePr>
        <p:xfrm>
          <a:off x="1892723" y="1510498"/>
          <a:ext cx="2346036" cy="4336890"/>
        </p:xfrm>
        <a:graphic>
          <a:graphicData uri="http://schemas.openxmlformats.org/drawingml/2006/table">
            <a:tbl>
              <a:tblPr firstRow="1" bandRow="1">
                <a:tableStyleId>{5C22544A-7EE6-4342-B048-85BDC9FD1C3A}</a:tableStyleId>
              </a:tblPr>
              <a:tblGrid>
                <a:gridCol w="1173018">
                  <a:extLst>
                    <a:ext uri="{9D8B030D-6E8A-4147-A177-3AD203B41FA5}">
                      <a16:colId xmlns:a16="http://schemas.microsoft.com/office/drawing/2014/main" val="1604298374"/>
                    </a:ext>
                  </a:extLst>
                </a:gridCol>
                <a:gridCol w="1173018">
                  <a:extLst>
                    <a:ext uri="{9D8B030D-6E8A-4147-A177-3AD203B41FA5}">
                      <a16:colId xmlns:a16="http://schemas.microsoft.com/office/drawing/2014/main" val="2731904431"/>
                    </a:ext>
                  </a:extLst>
                </a:gridCol>
              </a:tblGrid>
              <a:tr h="722815">
                <a:tc>
                  <a:txBody>
                    <a:bodyPr/>
                    <a:lstStyle/>
                    <a:p>
                      <a:pPr algn="ctr"/>
                      <a:r>
                        <a:rPr lang="en-US" dirty="0"/>
                        <a:t>Math Problems</a:t>
                      </a:r>
                    </a:p>
                  </a:txBody>
                  <a:tcPr anchor="ctr"/>
                </a:tc>
                <a:tc>
                  <a:txBody>
                    <a:bodyPr/>
                    <a:lstStyle/>
                    <a:p>
                      <a:pPr algn="ctr"/>
                      <a:r>
                        <a:rPr lang="en-US" dirty="0"/>
                        <a:t>Fortnite Matches</a:t>
                      </a:r>
                    </a:p>
                  </a:txBody>
                  <a:tcPr anchor="ctr"/>
                </a:tc>
                <a:extLst>
                  <a:ext uri="{0D108BD9-81ED-4DB2-BD59-A6C34878D82A}">
                    <a16:rowId xmlns:a16="http://schemas.microsoft.com/office/drawing/2014/main" val="1710332072"/>
                  </a:ext>
                </a:extLst>
              </a:tr>
              <a:tr h="722815">
                <a:tc>
                  <a:txBody>
                    <a:bodyPr/>
                    <a:lstStyle/>
                    <a:p>
                      <a:pPr algn="ctr" rtl="0" fontAlgn="ctr"/>
                      <a:r>
                        <a:rPr lang="en-US" sz="3000" b="1" i="0" u="none" strike="noStrike" dirty="0">
                          <a:solidFill>
                            <a:srgbClr val="000000"/>
                          </a:solidFill>
                          <a:effectLst/>
                          <a:latin typeface="Calibri" panose="020F0502020204030204" pitchFamily="34" charset="0"/>
                        </a:rPr>
                        <a:t>80</a:t>
                      </a:r>
                    </a:p>
                  </a:txBody>
                  <a:tcPr marL="9525" marR="9525" marT="9525" marB="0" anchor="ctr"/>
                </a:tc>
                <a:tc>
                  <a:txBody>
                    <a:bodyPr/>
                    <a:lstStyle/>
                    <a:p>
                      <a:pPr algn="ctr" rtl="0" fontAlgn="ctr"/>
                      <a:r>
                        <a:rPr lang="en-US" sz="3000" b="1" i="0" u="none" strike="noStrike">
                          <a:solidFill>
                            <a:srgbClr val="000000"/>
                          </a:solidFill>
                          <a:effectLst/>
                          <a:latin typeface="Calibri" panose="020F0502020204030204" pitchFamily="34" charset="0"/>
                        </a:rPr>
                        <a:t>0</a:t>
                      </a:r>
                    </a:p>
                  </a:txBody>
                  <a:tcPr marL="9525" marR="9525" marT="9525" marB="0" anchor="ctr"/>
                </a:tc>
                <a:extLst>
                  <a:ext uri="{0D108BD9-81ED-4DB2-BD59-A6C34878D82A}">
                    <a16:rowId xmlns:a16="http://schemas.microsoft.com/office/drawing/2014/main" val="2685037277"/>
                  </a:ext>
                </a:extLst>
              </a:tr>
              <a:tr h="722815">
                <a:tc>
                  <a:txBody>
                    <a:bodyPr/>
                    <a:lstStyle/>
                    <a:p>
                      <a:pPr algn="ctr" rtl="0" fontAlgn="ctr"/>
                      <a:r>
                        <a:rPr lang="en-US" sz="3000" b="1" i="0" u="none" strike="noStrike" dirty="0">
                          <a:solidFill>
                            <a:srgbClr val="000000"/>
                          </a:solidFill>
                          <a:effectLst/>
                          <a:latin typeface="Calibri" panose="020F0502020204030204" pitchFamily="34" charset="0"/>
                        </a:rPr>
                        <a:t>60</a:t>
                      </a:r>
                    </a:p>
                  </a:txBody>
                  <a:tcPr marL="9525" marR="9525" marT="9525" marB="0" anchor="ctr"/>
                </a:tc>
                <a:tc>
                  <a:txBody>
                    <a:bodyPr/>
                    <a:lstStyle/>
                    <a:p>
                      <a:pPr algn="ctr" rtl="0" fontAlgn="ctr"/>
                      <a:r>
                        <a:rPr lang="en-US" sz="3000" b="1" i="0" u="none" strike="noStrike" dirty="0">
                          <a:solidFill>
                            <a:srgbClr val="000000"/>
                          </a:solidFill>
                          <a:effectLst/>
                          <a:latin typeface="Calibri" panose="020F0502020204030204" pitchFamily="34" charset="0"/>
                        </a:rPr>
                        <a:t>20</a:t>
                      </a:r>
                    </a:p>
                  </a:txBody>
                  <a:tcPr marL="9525" marR="9525" marT="9525" marB="0" anchor="ctr"/>
                </a:tc>
                <a:extLst>
                  <a:ext uri="{0D108BD9-81ED-4DB2-BD59-A6C34878D82A}">
                    <a16:rowId xmlns:a16="http://schemas.microsoft.com/office/drawing/2014/main" val="747726"/>
                  </a:ext>
                </a:extLst>
              </a:tr>
              <a:tr h="722815">
                <a:tc>
                  <a:txBody>
                    <a:bodyPr/>
                    <a:lstStyle/>
                    <a:p>
                      <a:pPr algn="ctr" rtl="0" fontAlgn="ctr"/>
                      <a:r>
                        <a:rPr lang="en-US" sz="3000" b="1" i="0" u="none" strike="noStrike" dirty="0">
                          <a:solidFill>
                            <a:srgbClr val="000000"/>
                          </a:solidFill>
                          <a:effectLst/>
                          <a:latin typeface="Calibri" panose="020F0502020204030204" pitchFamily="34" charset="0"/>
                        </a:rPr>
                        <a:t>40</a:t>
                      </a:r>
                    </a:p>
                  </a:txBody>
                  <a:tcPr marL="9525" marR="9525" marT="9525" marB="0" anchor="ctr"/>
                </a:tc>
                <a:tc>
                  <a:txBody>
                    <a:bodyPr/>
                    <a:lstStyle/>
                    <a:p>
                      <a:pPr algn="ctr" rtl="0" fontAlgn="ctr"/>
                      <a:r>
                        <a:rPr lang="en-US" sz="3000" b="1" i="0" u="none" strike="noStrike">
                          <a:solidFill>
                            <a:srgbClr val="000000"/>
                          </a:solidFill>
                          <a:effectLst/>
                          <a:latin typeface="Calibri" panose="020F0502020204030204" pitchFamily="34" charset="0"/>
                        </a:rPr>
                        <a:t>35</a:t>
                      </a:r>
                    </a:p>
                  </a:txBody>
                  <a:tcPr marL="9525" marR="9525" marT="9525" marB="0" anchor="ctr"/>
                </a:tc>
                <a:extLst>
                  <a:ext uri="{0D108BD9-81ED-4DB2-BD59-A6C34878D82A}">
                    <a16:rowId xmlns:a16="http://schemas.microsoft.com/office/drawing/2014/main" val="213194144"/>
                  </a:ext>
                </a:extLst>
              </a:tr>
              <a:tr h="722815">
                <a:tc>
                  <a:txBody>
                    <a:bodyPr/>
                    <a:lstStyle/>
                    <a:p>
                      <a:pPr algn="ctr" rtl="0" fontAlgn="ctr"/>
                      <a:r>
                        <a:rPr lang="en-US" sz="3000" b="1"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rtl="0" fontAlgn="ctr"/>
                      <a:r>
                        <a:rPr lang="en-US" sz="3000" b="1" i="0" u="none" strike="noStrike">
                          <a:solidFill>
                            <a:srgbClr val="000000"/>
                          </a:solidFill>
                          <a:effectLst/>
                          <a:latin typeface="Calibri" panose="020F0502020204030204" pitchFamily="34" charset="0"/>
                        </a:rPr>
                        <a:t>45</a:t>
                      </a:r>
                    </a:p>
                  </a:txBody>
                  <a:tcPr marL="9525" marR="9525" marT="9525" marB="0" anchor="ctr"/>
                </a:tc>
                <a:extLst>
                  <a:ext uri="{0D108BD9-81ED-4DB2-BD59-A6C34878D82A}">
                    <a16:rowId xmlns:a16="http://schemas.microsoft.com/office/drawing/2014/main" val="827031056"/>
                  </a:ext>
                </a:extLst>
              </a:tr>
              <a:tr h="722815">
                <a:tc>
                  <a:txBody>
                    <a:bodyPr/>
                    <a:lstStyle/>
                    <a:p>
                      <a:pPr algn="ctr" rtl="0" fontAlgn="ctr"/>
                      <a:r>
                        <a:rPr lang="en-US" sz="3000" b="1"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rtl="0" fontAlgn="ctr"/>
                      <a:r>
                        <a:rPr lang="en-US" sz="3000" b="1" i="0" u="none" strike="noStrike" dirty="0">
                          <a:solidFill>
                            <a:srgbClr val="000000"/>
                          </a:solidFill>
                          <a:effectLst/>
                          <a:latin typeface="Calibri" panose="020F0502020204030204" pitchFamily="34" charset="0"/>
                        </a:rPr>
                        <a:t>50</a:t>
                      </a:r>
                    </a:p>
                  </a:txBody>
                  <a:tcPr marL="9525" marR="9525" marT="9525" marB="0" anchor="ctr"/>
                </a:tc>
                <a:extLst>
                  <a:ext uri="{0D108BD9-81ED-4DB2-BD59-A6C34878D82A}">
                    <a16:rowId xmlns:a16="http://schemas.microsoft.com/office/drawing/2014/main" val="877299946"/>
                  </a:ext>
                </a:extLst>
              </a:tr>
            </a:tbl>
          </a:graphicData>
        </a:graphic>
      </p:graphicFrame>
      <p:pic>
        <p:nvPicPr>
          <p:cNvPr id="7" name="Picture 6" descr="A calculator on a piece of paper&#10;&#10;AI-generated content may be incorrect.">
            <a:extLst>
              <a:ext uri="{FF2B5EF4-FFF2-40B4-BE49-F238E27FC236}">
                <a16:creationId xmlns:a16="http://schemas.microsoft.com/office/drawing/2014/main" id="{0FA0ACDA-8D62-3014-DEB4-9CC339D44F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74837" y="1399657"/>
            <a:ext cx="1163556" cy="1163556"/>
          </a:xfrm>
          <a:prstGeom prst="rect">
            <a:avLst/>
          </a:prstGeom>
        </p:spPr>
      </p:pic>
      <p:pic>
        <p:nvPicPr>
          <p:cNvPr id="10" name="Picture 9" descr="A cartoon of a child playing video games&#10;&#10;AI-generated content may be incorrect.">
            <a:extLst>
              <a:ext uri="{FF2B5EF4-FFF2-40B4-BE49-F238E27FC236}">
                <a16:creationId xmlns:a16="http://schemas.microsoft.com/office/drawing/2014/main" id="{2063B150-96E2-73DA-0B18-72161F34C7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61130" y="5492232"/>
            <a:ext cx="1163556" cy="1163556"/>
          </a:xfrm>
          <a:prstGeom prst="rect">
            <a:avLst/>
          </a:prstGeom>
        </p:spPr>
      </p:pic>
    </p:spTree>
    <p:extLst>
      <p:ext uri="{BB962C8B-B14F-4D97-AF65-F5344CB8AC3E}">
        <p14:creationId xmlns:p14="http://schemas.microsoft.com/office/powerpoint/2010/main" val="253316842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82D11AF-C42D-42AE-BBE8-E363652DF787}"/>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Opportunity Costs</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F03B673B-BECA-4942-B2B2-2F0BFCAE29AD}"/>
              </a:ext>
            </a:extLst>
          </p:cNvPr>
          <p:cNvSpPr txBox="1"/>
          <p:nvPr/>
        </p:nvSpPr>
        <p:spPr>
          <a:xfrm>
            <a:off x="207497" y="1021712"/>
            <a:ext cx="11750041" cy="938719"/>
          </a:xfrm>
          <a:prstGeom prst="rect">
            <a:avLst/>
          </a:prstGeom>
          <a:noFill/>
        </p:spPr>
        <p:txBody>
          <a:bodyPr wrap="square">
            <a:spAutoFit/>
          </a:bodyPr>
          <a:lstStyle/>
          <a:p>
            <a:r>
              <a:rPr kumimoji="0" lang="en-US" sz="5500" b="1" i="0" u="none" strike="noStrike" kern="1200" cap="none" spc="0" normalizeH="0" baseline="0" noProof="0" dirty="0">
                <a:ln w="15875">
                  <a:solidFill>
                    <a:schemeClr val="bg1"/>
                  </a:solidFill>
                </a:ln>
                <a:effectLst/>
                <a:uLnTx/>
                <a:uFillTx/>
                <a:latin typeface="Calibri" panose="020F0502020204030204"/>
              </a:rPr>
              <a:t>Opportunity Cost is the cost of a choice</a:t>
            </a:r>
            <a:endParaRPr lang="en-US" dirty="0">
              <a:ln w="15875">
                <a:solidFill>
                  <a:schemeClr val="bg1"/>
                </a:solidFill>
              </a:ln>
            </a:endParaRPr>
          </a:p>
        </p:txBody>
      </p:sp>
      <p:sp>
        <p:nvSpPr>
          <p:cNvPr id="7" name="Arrow: Right 6">
            <a:extLst>
              <a:ext uri="{FF2B5EF4-FFF2-40B4-BE49-F238E27FC236}">
                <a16:creationId xmlns:a16="http://schemas.microsoft.com/office/drawing/2014/main" id="{FA2D8649-A7B8-4C68-ACCA-40CE4C3623AF}"/>
              </a:ext>
            </a:extLst>
          </p:cNvPr>
          <p:cNvSpPr/>
          <p:nvPr/>
        </p:nvSpPr>
        <p:spPr>
          <a:xfrm rot="16200000">
            <a:off x="4168310" y="5621496"/>
            <a:ext cx="844061" cy="466038"/>
          </a:xfrm>
          <a:prstGeom prst="rightArrow">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C20185D4-C663-4F51-985B-36474825DF60}"/>
              </a:ext>
            </a:extLst>
          </p:cNvPr>
          <p:cNvSpPr txBox="1"/>
          <p:nvPr/>
        </p:nvSpPr>
        <p:spPr>
          <a:xfrm>
            <a:off x="2222480" y="5621496"/>
            <a:ext cx="2346036" cy="861774"/>
          </a:xfrm>
          <a:prstGeom prst="rect">
            <a:avLst/>
          </a:prstGeom>
          <a:noFill/>
        </p:spPr>
        <p:txBody>
          <a:bodyPr wrap="square">
            <a:spAutoFit/>
          </a:bodyPr>
          <a:lstStyle/>
          <a:p>
            <a:pPr algn="ctr"/>
            <a:r>
              <a:rPr kumimoji="0" lang="en-US" sz="3000" b="1" i="0" u="none" strike="noStrike" kern="1200" cap="none" spc="0" normalizeH="0" baseline="0" noProof="0" dirty="0">
                <a:ln w="15875">
                  <a:solidFill>
                    <a:schemeClr val="tx1"/>
                  </a:solidFill>
                </a:ln>
                <a:solidFill>
                  <a:srgbClr val="00B050"/>
                </a:solidFill>
                <a:effectLst/>
                <a:uLnTx/>
                <a:uFillTx/>
                <a:latin typeface="Calibri" panose="020F0502020204030204"/>
                <a:ea typeface="+mn-ea"/>
                <a:cs typeface="+mn-cs"/>
              </a:rPr>
              <a:t>Benefit of 20</a:t>
            </a:r>
          </a:p>
          <a:p>
            <a:pPr algn="ctr"/>
            <a:r>
              <a:rPr lang="en-US" sz="2000" b="1" dirty="0">
                <a:ln w="15875">
                  <a:solidFill>
                    <a:schemeClr val="tx1"/>
                  </a:solidFill>
                </a:ln>
                <a:solidFill>
                  <a:srgbClr val="00B050"/>
                </a:solidFill>
                <a:latin typeface="Calibri" panose="020F0502020204030204"/>
              </a:rPr>
              <a:t>20 - 0 = 20</a:t>
            </a:r>
            <a:endParaRPr lang="en-US" sz="2000" dirty="0">
              <a:ln w="15875">
                <a:solidFill>
                  <a:schemeClr val="tx1"/>
                </a:solidFill>
              </a:ln>
              <a:solidFill>
                <a:srgbClr val="00B050"/>
              </a:solidFill>
            </a:endParaRPr>
          </a:p>
        </p:txBody>
      </p:sp>
      <p:sp>
        <p:nvSpPr>
          <p:cNvPr id="22" name="Arrow: Right 21">
            <a:extLst>
              <a:ext uri="{FF2B5EF4-FFF2-40B4-BE49-F238E27FC236}">
                <a16:creationId xmlns:a16="http://schemas.microsoft.com/office/drawing/2014/main" id="{8D59B9E1-2E0D-4D56-ABD7-4812430E13CA}"/>
              </a:ext>
            </a:extLst>
          </p:cNvPr>
          <p:cNvSpPr/>
          <p:nvPr/>
        </p:nvSpPr>
        <p:spPr>
          <a:xfrm rot="16200000">
            <a:off x="7179629" y="5621495"/>
            <a:ext cx="844061" cy="466038"/>
          </a:xfrm>
          <a:prstGeom prst="rightArrow">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EFFBAD3D-4A19-4774-81CB-BF610F9342EA}"/>
              </a:ext>
            </a:extLst>
          </p:cNvPr>
          <p:cNvSpPr txBox="1"/>
          <p:nvPr/>
        </p:nvSpPr>
        <p:spPr>
          <a:xfrm>
            <a:off x="7600056" y="5179067"/>
            <a:ext cx="2346036" cy="1323439"/>
          </a:xfrm>
          <a:prstGeom prst="rect">
            <a:avLst/>
          </a:prstGeom>
          <a:noFill/>
        </p:spPr>
        <p:txBody>
          <a:bodyPr wrap="square">
            <a:spAutoFit/>
          </a:bodyPr>
          <a:lstStyle/>
          <a:p>
            <a:pPr algn="ctr"/>
            <a:r>
              <a:rPr kumimoji="0" lang="en-US" sz="3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Opportunity Cost of 5</a:t>
            </a:r>
          </a:p>
          <a:p>
            <a:pPr algn="ctr"/>
            <a:r>
              <a:rPr lang="en-US" sz="2000" b="1" dirty="0">
                <a:ln w="15875">
                  <a:solidFill>
                    <a:schemeClr val="tx1"/>
                  </a:solidFill>
                </a:ln>
                <a:solidFill>
                  <a:srgbClr val="FF0000"/>
                </a:solidFill>
                <a:latin typeface="Calibri" panose="020F0502020204030204"/>
              </a:rPr>
              <a:t>50 – 45 = 5</a:t>
            </a:r>
            <a:endParaRPr lang="en-US" sz="2000" dirty="0">
              <a:ln w="15875">
                <a:solidFill>
                  <a:schemeClr val="tx1"/>
                </a:solidFill>
              </a:ln>
              <a:solidFill>
                <a:srgbClr val="FF0000"/>
              </a:solidFill>
            </a:endParaRPr>
          </a:p>
        </p:txBody>
      </p:sp>
      <p:sp>
        <p:nvSpPr>
          <p:cNvPr id="24" name="Arrow: Right 23">
            <a:extLst>
              <a:ext uri="{FF2B5EF4-FFF2-40B4-BE49-F238E27FC236}">
                <a16:creationId xmlns:a16="http://schemas.microsoft.com/office/drawing/2014/main" id="{8F7F3B61-3A2B-4803-AD18-563A5CB97421}"/>
              </a:ext>
            </a:extLst>
          </p:cNvPr>
          <p:cNvSpPr/>
          <p:nvPr/>
        </p:nvSpPr>
        <p:spPr>
          <a:xfrm rot="16200000">
            <a:off x="7179629" y="3376239"/>
            <a:ext cx="844061" cy="466038"/>
          </a:xfrm>
          <a:prstGeom prst="rightArrow">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0AD51C5F-5DB3-4E8B-893A-289D09BCFD16}"/>
              </a:ext>
            </a:extLst>
          </p:cNvPr>
          <p:cNvSpPr txBox="1"/>
          <p:nvPr/>
        </p:nvSpPr>
        <p:spPr>
          <a:xfrm>
            <a:off x="7600056" y="2914829"/>
            <a:ext cx="2346036" cy="1323439"/>
          </a:xfrm>
          <a:prstGeom prst="rect">
            <a:avLst/>
          </a:prstGeom>
          <a:noFill/>
        </p:spPr>
        <p:txBody>
          <a:bodyPr wrap="square">
            <a:spAutoFit/>
          </a:bodyPr>
          <a:lstStyle/>
          <a:p>
            <a:pPr algn="ctr"/>
            <a:r>
              <a:rPr kumimoji="0" lang="en-US" sz="3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Opportunity Cost of 20</a:t>
            </a:r>
          </a:p>
          <a:p>
            <a:pPr algn="ctr"/>
            <a:r>
              <a:rPr lang="en-US" sz="2000" b="1" dirty="0">
                <a:ln w="15875">
                  <a:solidFill>
                    <a:schemeClr val="tx1"/>
                  </a:solidFill>
                </a:ln>
                <a:solidFill>
                  <a:srgbClr val="FF0000"/>
                </a:solidFill>
                <a:latin typeface="Calibri" panose="020F0502020204030204"/>
              </a:rPr>
              <a:t>20 – 0 = 20</a:t>
            </a:r>
            <a:endParaRPr lang="en-US" sz="2000" dirty="0">
              <a:ln w="15875">
                <a:solidFill>
                  <a:schemeClr val="tx1"/>
                </a:solidFill>
              </a:ln>
              <a:solidFill>
                <a:srgbClr val="FF0000"/>
              </a:solidFill>
            </a:endParaRPr>
          </a:p>
        </p:txBody>
      </p:sp>
      <p:sp>
        <p:nvSpPr>
          <p:cNvPr id="26" name="Arrow: Right 25">
            <a:extLst>
              <a:ext uri="{FF2B5EF4-FFF2-40B4-BE49-F238E27FC236}">
                <a16:creationId xmlns:a16="http://schemas.microsoft.com/office/drawing/2014/main" id="{0BEFEBBC-EE16-4667-8987-C355248FFF2E}"/>
              </a:ext>
            </a:extLst>
          </p:cNvPr>
          <p:cNvSpPr/>
          <p:nvPr/>
        </p:nvSpPr>
        <p:spPr>
          <a:xfrm rot="16200000">
            <a:off x="4168310" y="3386340"/>
            <a:ext cx="844061" cy="466038"/>
          </a:xfrm>
          <a:prstGeom prst="rightArrow">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B8897405-2AA8-404C-BF47-76F49A28BF11}"/>
              </a:ext>
            </a:extLst>
          </p:cNvPr>
          <p:cNvSpPr txBox="1"/>
          <p:nvPr/>
        </p:nvSpPr>
        <p:spPr>
          <a:xfrm>
            <a:off x="2222480" y="3386340"/>
            <a:ext cx="2346036" cy="861774"/>
          </a:xfrm>
          <a:prstGeom prst="rect">
            <a:avLst/>
          </a:prstGeom>
          <a:noFill/>
        </p:spPr>
        <p:txBody>
          <a:bodyPr wrap="square">
            <a:spAutoFit/>
          </a:bodyPr>
          <a:lstStyle/>
          <a:p>
            <a:pPr algn="ctr"/>
            <a:r>
              <a:rPr kumimoji="0" lang="en-US" sz="3000" b="1" i="0" u="none" strike="noStrike" kern="1200" cap="none" spc="0" normalizeH="0" baseline="0" noProof="0" dirty="0">
                <a:ln w="15875">
                  <a:solidFill>
                    <a:schemeClr val="tx1"/>
                  </a:solidFill>
                </a:ln>
                <a:solidFill>
                  <a:srgbClr val="00B050"/>
                </a:solidFill>
                <a:effectLst/>
                <a:uLnTx/>
                <a:uFillTx/>
                <a:latin typeface="Calibri" panose="020F0502020204030204"/>
                <a:ea typeface="+mn-ea"/>
                <a:cs typeface="+mn-cs"/>
              </a:rPr>
              <a:t>Benefit of 20</a:t>
            </a:r>
          </a:p>
          <a:p>
            <a:pPr algn="ctr"/>
            <a:r>
              <a:rPr lang="en-US" sz="2000" b="1" dirty="0">
                <a:ln w="15875">
                  <a:solidFill>
                    <a:schemeClr val="tx1"/>
                  </a:solidFill>
                </a:ln>
                <a:solidFill>
                  <a:srgbClr val="00B050"/>
                </a:solidFill>
                <a:latin typeface="Calibri" panose="020F0502020204030204"/>
              </a:rPr>
              <a:t>80 - 60 = 20</a:t>
            </a:r>
            <a:endParaRPr lang="en-US" sz="2000" dirty="0">
              <a:ln w="15875">
                <a:solidFill>
                  <a:schemeClr val="tx1"/>
                </a:solidFill>
              </a:ln>
              <a:solidFill>
                <a:srgbClr val="00B050"/>
              </a:solidFill>
            </a:endParaRPr>
          </a:p>
        </p:txBody>
      </p:sp>
      <p:pic>
        <p:nvPicPr>
          <p:cNvPr id="2" name="Picture 1" descr="A calculator on a piece of paper&#10;&#10;AI-generated content may be incorrect.">
            <a:extLst>
              <a:ext uri="{FF2B5EF4-FFF2-40B4-BE49-F238E27FC236}">
                <a16:creationId xmlns:a16="http://schemas.microsoft.com/office/drawing/2014/main" id="{01720AC6-059C-5AB9-64D3-FF86635746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1710" y="1939266"/>
            <a:ext cx="975563" cy="975563"/>
          </a:xfrm>
          <a:prstGeom prst="rect">
            <a:avLst/>
          </a:prstGeom>
        </p:spPr>
      </p:pic>
      <p:pic>
        <p:nvPicPr>
          <p:cNvPr id="3" name="Picture 2" descr="A cartoon of a child playing video games&#10;&#10;AI-generated content may be incorrect.">
            <a:extLst>
              <a:ext uri="{FF2B5EF4-FFF2-40B4-BE49-F238E27FC236}">
                <a16:creationId xmlns:a16="http://schemas.microsoft.com/office/drawing/2014/main" id="{1A7D1C94-E0F6-172D-83A9-0F6DBD72E9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7323" y="1931222"/>
            <a:ext cx="991650" cy="991650"/>
          </a:xfrm>
          <a:prstGeom prst="rect">
            <a:avLst/>
          </a:prstGeom>
        </p:spPr>
      </p:pic>
      <p:graphicFrame>
        <p:nvGraphicFramePr>
          <p:cNvPr id="4" name="Table 2">
            <a:extLst>
              <a:ext uri="{FF2B5EF4-FFF2-40B4-BE49-F238E27FC236}">
                <a16:creationId xmlns:a16="http://schemas.microsoft.com/office/drawing/2014/main" id="{27BBA0CA-74B9-1E2D-EBA9-ACD538915704}"/>
              </a:ext>
            </a:extLst>
          </p:cNvPr>
          <p:cNvGraphicFramePr>
            <a:graphicFrameLocks noGrp="1"/>
          </p:cNvGraphicFramePr>
          <p:nvPr>
            <p:extLst>
              <p:ext uri="{D42A27DB-BD31-4B8C-83A1-F6EECF244321}">
                <p14:modId xmlns:p14="http://schemas.microsoft.com/office/powerpoint/2010/main" val="4276019575"/>
              </p:ext>
            </p:extLst>
          </p:nvPr>
        </p:nvGraphicFramePr>
        <p:xfrm>
          <a:off x="4922982" y="2208574"/>
          <a:ext cx="2346036" cy="4336890"/>
        </p:xfrm>
        <a:graphic>
          <a:graphicData uri="http://schemas.openxmlformats.org/drawingml/2006/table">
            <a:tbl>
              <a:tblPr firstRow="1" bandRow="1">
                <a:tableStyleId>{5C22544A-7EE6-4342-B048-85BDC9FD1C3A}</a:tableStyleId>
              </a:tblPr>
              <a:tblGrid>
                <a:gridCol w="1173018">
                  <a:extLst>
                    <a:ext uri="{9D8B030D-6E8A-4147-A177-3AD203B41FA5}">
                      <a16:colId xmlns:a16="http://schemas.microsoft.com/office/drawing/2014/main" val="1604298374"/>
                    </a:ext>
                  </a:extLst>
                </a:gridCol>
                <a:gridCol w="1173018">
                  <a:extLst>
                    <a:ext uri="{9D8B030D-6E8A-4147-A177-3AD203B41FA5}">
                      <a16:colId xmlns:a16="http://schemas.microsoft.com/office/drawing/2014/main" val="2731904431"/>
                    </a:ext>
                  </a:extLst>
                </a:gridCol>
              </a:tblGrid>
              <a:tr h="722815">
                <a:tc>
                  <a:txBody>
                    <a:bodyPr/>
                    <a:lstStyle/>
                    <a:p>
                      <a:pPr algn="ctr"/>
                      <a:r>
                        <a:rPr lang="en-US" dirty="0"/>
                        <a:t>Math Problems</a:t>
                      </a:r>
                    </a:p>
                  </a:txBody>
                  <a:tcPr anchor="ctr"/>
                </a:tc>
                <a:tc>
                  <a:txBody>
                    <a:bodyPr/>
                    <a:lstStyle/>
                    <a:p>
                      <a:pPr algn="ctr"/>
                      <a:r>
                        <a:rPr lang="en-US" dirty="0"/>
                        <a:t>Fortnite Matches</a:t>
                      </a:r>
                    </a:p>
                  </a:txBody>
                  <a:tcPr anchor="ctr"/>
                </a:tc>
                <a:extLst>
                  <a:ext uri="{0D108BD9-81ED-4DB2-BD59-A6C34878D82A}">
                    <a16:rowId xmlns:a16="http://schemas.microsoft.com/office/drawing/2014/main" val="1710332072"/>
                  </a:ext>
                </a:extLst>
              </a:tr>
              <a:tr h="722815">
                <a:tc>
                  <a:txBody>
                    <a:bodyPr/>
                    <a:lstStyle/>
                    <a:p>
                      <a:pPr algn="ctr" rtl="0" fontAlgn="ctr"/>
                      <a:r>
                        <a:rPr lang="en-US" sz="3000" b="1" i="0" u="none" strike="noStrike" dirty="0">
                          <a:solidFill>
                            <a:srgbClr val="000000"/>
                          </a:solidFill>
                          <a:effectLst/>
                          <a:latin typeface="Calibri" panose="020F0502020204030204" pitchFamily="34" charset="0"/>
                        </a:rPr>
                        <a:t>80</a:t>
                      </a:r>
                    </a:p>
                  </a:txBody>
                  <a:tcPr marL="9525" marR="9525" marT="9525" marB="0" anchor="ctr"/>
                </a:tc>
                <a:tc>
                  <a:txBody>
                    <a:bodyPr/>
                    <a:lstStyle/>
                    <a:p>
                      <a:pPr algn="ctr" rtl="0" fontAlgn="ctr"/>
                      <a:r>
                        <a:rPr lang="en-US" sz="3000" b="1" i="0" u="none" strike="noStrike">
                          <a:solidFill>
                            <a:srgbClr val="000000"/>
                          </a:solidFill>
                          <a:effectLst/>
                          <a:latin typeface="Calibri" panose="020F0502020204030204" pitchFamily="34" charset="0"/>
                        </a:rPr>
                        <a:t>0</a:t>
                      </a:r>
                    </a:p>
                  </a:txBody>
                  <a:tcPr marL="9525" marR="9525" marT="9525" marB="0" anchor="ctr"/>
                </a:tc>
                <a:extLst>
                  <a:ext uri="{0D108BD9-81ED-4DB2-BD59-A6C34878D82A}">
                    <a16:rowId xmlns:a16="http://schemas.microsoft.com/office/drawing/2014/main" val="2685037277"/>
                  </a:ext>
                </a:extLst>
              </a:tr>
              <a:tr h="722815">
                <a:tc>
                  <a:txBody>
                    <a:bodyPr/>
                    <a:lstStyle/>
                    <a:p>
                      <a:pPr algn="ctr" rtl="0" fontAlgn="ctr"/>
                      <a:r>
                        <a:rPr lang="en-US" sz="3000" b="1" i="0" u="none" strike="noStrike" dirty="0">
                          <a:solidFill>
                            <a:srgbClr val="000000"/>
                          </a:solidFill>
                          <a:effectLst/>
                          <a:latin typeface="Calibri" panose="020F0502020204030204" pitchFamily="34" charset="0"/>
                        </a:rPr>
                        <a:t>60</a:t>
                      </a:r>
                    </a:p>
                  </a:txBody>
                  <a:tcPr marL="9525" marR="9525" marT="9525" marB="0" anchor="ctr"/>
                </a:tc>
                <a:tc>
                  <a:txBody>
                    <a:bodyPr/>
                    <a:lstStyle/>
                    <a:p>
                      <a:pPr algn="ctr" rtl="0" fontAlgn="ctr"/>
                      <a:r>
                        <a:rPr lang="en-US" sz="3000" b="1" i="0" u="none" strike="noStrike" dirty="0">
                          <a:solidFill>
                            <a:srgbClr val="000000"/>
                          </a:solidFill>
                          <a:effectLst/>
                          <a:latin typeface="Calibri" panose="020F0502020204030204" pitchFamily="34" charset="0"/>
                        </a:rPr>
                        <a:t>20</a:t>
                      </a:r>
                    </a:p>
                  </a:txBody>
                  <a:tcPr marL="9525" marR="9525" marT="9525" marB="0" anchor="ctr"/>
                </a:tc>
                <a:extLst>
                  <a:ext uri="{0D108BD9-81ED-4DB2-BD59-A6C34878D82A}">
                    <a16:rowId xmlns:a16="http://schemas.microsoft.com/office/drawing/2014/main" val="747726"/>
                  </a:ext>
                </a:extLst>
              </a:tr>
              <a:tr h="722815">
                <a:tc>
                  <a:txBody>
                    <a:bodyPr/>
                    <a:lstStyle/>
                    <a:p>
                      <a:pPr algn="ctr" rtl="0" fontAlgn="ctr"/>
                      <a:r>
                        <a:rPr lang="en-US" sz="3000" b="1" i="0" u="none" strike="noStrike" dirty="0">
                          <a:solidFill>
                            <a:srgbClr val="000000"/>
                          </a:solidFill>
                          <a:effectLst/>
                          <a:latin typeface="Calibri" panose="020F0502020204030204" pitchFamily="34" charset="0"/>
                        </a:rPr>
                        <a:t>40</a:t>
                      </a:r>
                    </a:p>
                  </a:txBody>
                  <a:tcPr marL="9525" marR="9525" marT="9525" marB="0" anchor="ctr"/>
                </a:tc>
                <a:tc>
                  <a:txBody>
                    <a:bodyPr/>
                    <a:lstStyle/>
                    <a:p>
                      <a:pPr algn="ctr" rtl="0" fontAlgn="ctr"/>
                      <a:r>
                        <a:rPr lang="en-US" sz="3000" b="1" i="0" u="none" strike="noStrike">
                          <a:solidFill>
                            <a:srgbClr val="000000"/>
                          </a:solidFill>
                          <a:effectLst/>
                          <a:latin typeface="Calibri" panose="020F0502020204030204" pitchFamily="34" charset="0"/>
                        </a:rPr>
                        <a:t>35</a:t>
                      </a:r>
                    </a:p>
                  </a:txBody>
                  <a:tcPr marL="9525" marR="9525" marT="9525" marB="0" anchor="ctr"/>
                </a:tc>
                <a:extLst>
                  <a:ext uri="{0D108BD9-81ED-4DB2-BD59-A6C34878D82A}">
                    <a16:rowId xmlns:a16="http://schemas.microsoft.com/office/drawing/2014/main" val="213194144"/>
                  </a:ext>
                </a:extLst>
              </a:tr>
              <a:tr h="722815">
                <a:tc>
                  <a:txBody>
                    <a:bodyPr/>
                    <a:lstStyle/>
                    <a:p>
                      <a:pPr algn="ctr" rtl="0" fontAlgn="ctr"/>
                      <a:r>
                        <a:rPr lang="en-US" sz="3000" b="1"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rtl="0" fontAlgn="ctr"/>
                      <a:r>
                        <a:rPr lang="en-US" sz="3000" b="1" i="0" u="none" strike="noStrike">
                          <a:solidFill>
                            <a:srgbClr val="000000"/>
                          </a:solidFill>
                          <a:effectLst/>
                          <a:latin typeface="Calibri" panose="020F0502020204030204" pitchFamily="34" charset="0"/>
                        </a:rPr>
                        <a:t>45</a:t>
                      </a:r>
                    </a:p>
                  </a:txBody>
                  <a:tcPr marL="9525" marR="9525" marT="9525" marB="0" anchor="ctr"/>
                </a:tc>
                <a:extLst>
                  <a:ext uri="{0D108BD9-81ED-4DB2-BD59-A6C34878D82A}">
                    <a16:rowId xmlns:a16="http://schemas.microsoft.com/office/drawing/2014/main" val="827031056"/>
                  </a:ext>
                </a:extLst>
              </a:tr>
              <a:tr h="722815">
                <a:tc>
                  <a:txBody>
                    <a:bodyPr/>
                    <a:lstStyle/>
                    <a:p>
                      <a:pPr algn="ctr" rtl="0" fontAlgn="ctr"/>
                      <a:r>
                        <a:rPr lang="en-US" sz="3000" b="1"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rtl="0" fontAlgn="ctr"/>
                      <a:r>
                        <a:rPr lang="en-US" sz="3000" b="1" i="0" u="none" strike="noStrike" dirty="0">
                          <a:solidFill>
                            <a:srgbClr val="000000"/>
                          </a:solidFill>
                          <a:effectLst/>
                          <a:latin typeface="Calibri" panose="020F0502020204030204" pitchFamily="34" charset="0"/>
                        </a:rPr>
                        <a:t>50</a:t>
                      </a:r>
                    </a:p>
                  </a:txBody>
                  <a:tcPr marL="9525" marR="9525" marT="9525" marB="0" anchor="ctr"/>
                </a:tc>
                <a:extLst>
                  <a:ext uri="{0D108BD9-81ED-4DB2-BD59-A6C34878D82A}">
                    <a16:rowId xmlns:a16="http://schemas.microsoft.com/office/drawing/2014/main" val="877299946"/>
                  </a:ext>
                </a:extLst>
              </a:tr>
            </a:tbl>
          </a:graphicData>
        </a:graphic>
      </p:graphicFrame>
    </p:spTree>
    <p:extLst>
      <p:ext uri="{BB962C8B-B14F-4D97-AF65-F5344CB8AC3E}">
        <p14:creationId xmlns:p14="http://schemas.microsoft.com/office/powerpoint/2010/main" val="2372166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500"/>
                                        <p:tgtEl>
                                          <p:spTgt spid="2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7" grpId="0" animBg="1"/>
      <p:bldP spid="21" grpId="0"/>
      <p:bldP spid="22" grpId="0" animBg="1"/>
      <p:bldP spid="23" grpId="0"/>
      <p:bldP spid="24" grpId="0" animBg="1"/>
      <p:bldP spid="25" grpId="0"/>
      <p:bldP spid="26" grpId="0" animBg="1"/>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03B673B-BECA-4942-B2B2-2F0BFCAE29AD}"/>
              </a:ext>
            </a:extLst>
          </p:cNvPr>
          <p:cNvSpPr txBox="1"/>
          <p:nvPr/>
        </p:nvSpPr>
        <p:spPr>
          <a:xfrm>
            <a:off x="207497" y="1021712"/>
            <a:ext cx="11750041" cy="938719"/>
          </a:xfrm>
          <a:prstGeom prst="rect">
            <a:avLst/>
          </a:prstGeom>
          <a:noFill/>
        </p:spPr>
        <p:txBody>
          <a:bodyPr wrap="square">
            <a:spAutoFit/>
          </a:bodyPr>
          <a:lstStyle/>
          <a:p>
            <a:r>
              <a:rPr kumimoji="0" lang="en-US" sz="5500" b="1" i="0" u="none" strike="noStrike" kern="1200" cap="none" spc="0" normalizeH="0" baseline="0" noProof="0" dirty="0">
                <a:ln w="15875">
                  <a:solidFill>
                    <a:schemeClr val="bg1"/>
                  </a:solidFill>
                </a:ln>
                <a:effectLst/>
                <a:uLnTx/>
                <a:uFillTx/>
                <a:latin typeface="Calibri" panose="020F0502020204030204"/>
              </a:rPr>
              <a:t>Opportunity Cost is the cost of a choice</a:t>
            </a:r>
            <a:endParaRPr lang="en-US" dirty="0">
              <a:ln w="15875">
                <a:solidFill>
                  <a:schemeClr val="bg1"/>
                </a:solidFill>
              </a:ln>
            </a:endParaRPr>
          </a:p>
        </p:txBody>
      </p:sp>
      <p:sp>
        <p:nvSpPr>
          <p:cNvPr id="7" name="Arrow: Right 6">
            <a:extLst>
              <a:ext uri="{FF2B5EF4-FFF2-40B4-BE49-F238E27FC236}">
                <a16:creationId xmlns:a16="http://schemas.microsoft.com/office/drawing/2014/main" id="{FA2D8649-A7B8-4C68-ACCA-40CE4C3623AF}"/>
              </a:ext>
            </a:extLst>
          </p:cNvPr>
          <p:cNvSpPr/>
          <p:nvPr/>
        </p:nvSpPr>
        <p:spPr>
          <a:xfrm rot="5400000">
            <a:off x="4168311" y="5664454"/>
            <a:ext cx="844061" cy="466038"/>
          </a:xfrm>
          <a:prstGeom prst="rightArrow">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C20185D4-C663-4F51-985B-36474825DF60}"/>
              </a:ext>
            </a:extLst>
          </p:cNvPr>
          <p:cNvSpPr txBox="1"/>
          <p:nvPr/>
        </p:nvSpPr>
        <p:spPr>
          <a:xfrm>
            <a:off x="2296608" y="5056010"/>
            <a:ext cx="2346036" cy="1323439"/>
          </a:xfrm>
          <a:prstGeom prst="rect">
            <a:avLst/>
          </a:prstGeom>
          <a:noFill/>
        </p:spPr>
        <p:txBody>
          <a:bodyPr wrap="square">
            <a:spAutoFit/>
          </a:bodyPr>
          <a:lstStyle/>
          <a:p>
            <a:pPr algn="ctr"/>
            <a:r>
              <a:rPr kumimoji="0" lang="en-US" sz="3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Opportunity Cost of 20</a:t>
            </a:r>
          </a:p>
          <a:p>
            <a:pPr algn="ctr"/>
            <a:r>
              <a:rPr lang="en-US" sz="2000" b="1" dirty="0">
                <a:ln w="15875">
                  <a:solidFill>
                    <a:schemeClr val="tx1"/>
                  </a:solidFill>
                </a:ln>
                <a:solidFill>
                  <a:srgbClr val="FF0000"/>
                </a:solidFill>
                <a:latin typeface="Calibri" panose="020F0502020204030204"/>
              </a:rPr>
              <a:t>20 – 0 = 20</a:t>
            </a:r>
            <a:endParaRPr lang="en-US" sz="2000" dirty="0">
              <a:ln w="15875">
                <a:solidFill>
                  <a:schemeClr val="tx1"/>
                </a:solidFill>
              </a:ln>
              <a:solidFill>
                <a:srgbClr val="FF0000"/>
              </a:solidFill>
            </a:endParaRPr>
          </a:p>
        </p:txBody>
      </p:sp>
      <p:sp>
        <p:nvSpPr>
          <p:cNvPr id="22" name="Arrow: Right 21">
            <a:extLst>
              <a:ext uri="{FF2B5EF4-FFF2-40B4-BE49-F238E27FC236}">
                <a16:creationId xmlns:a16="http://schemas.microsoft.com/office/drawing/2014/main" id="{8D59B9E1-2E0D-4D56-ABD7-4812430E13CA}"/>
              </a:ext>
            </a:extLst>
          </p:cNvPr>
          <p:cNvSpPr/>
          <p:nvPr/>
        </p:nvSpPr>
        <p:spPr>
          <a:xfrm rot="5400000">
            <a:off x="7179630" y="5664453"/>
            <a:ext cx="844061" cy="466038"/>
          </a:xfrm>
          <a:prstGeom prst="rightArrow">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EFFBAD3D-4A19-4774-81CB-BF610F9342EA}"/>
              </a:ext>
            </a:extLst>
          </p:cNvPr>
          <p:cNvSpPr txBox="1"/>
          <p:nvPr/>
        </p:nvSpPr>
        <p:spPr>
          <a:xfrm>
            <a:off x="7547553" y="5517675"/>
            <a:ext cx="2346036" cy="861774"/>
          </a:xfrm>
          <a:prstGeom prst="rect">
            <a:avLst/>
          </a:prstGeom>
          <a:noFill/>
        </p:spPr>
        <p:txBody>
          <a:bodyPr wrap="square">
            <a:spAutoFit/>
          </a:bodyPr>
          <a:lstStyle/>
          <a:p>
            <a:pPr algn="ctr"/>
            <a:r>
              <a:rPr lang="en-US" sz="3000" b="1" dirty="0">
                <a:ln w="15875">
                  <a:solidFill>
                    <a:schemeClr val="tx1"/>
                  </a:solidFill>
                </a:ln>
                <a:solidFill>
                  <a:srgbClr val="00B050"/>
                </a:solidFill>
                <a:latin typeface="Calibri" panose="020F0502020204030204"/>
              </a:rPr>
              <a:t>Benefit</a:t>
            </a:r>
            <a:r>
              <a:rPr kumimoji="0" lang="en-US" sz="3000" b="1" i="0" u="none" strike="noStrike" kern="1200" cap="none" spc="0" normalizeH="0" baseline="0" noProof="0" dirty="0">
                <a:ln w="15875">
                  <a:solidFill>
                    <a:schemeClr val="tx1"/>
                  </a:solidFill>
                </a:ln>
                <a:solidFill>
                  <a:srgbClr val="00B050"/>
                </a:solidFill>
                <a:effectLst/>
                <a:uLnTx/>
                <a:uFillTx/>
                <a:latin typeface="Calibri" panose="020F0502020204030204"/>
                <a:ea typeface="+mn-ea"/>
                <a:cs typeface="+mn-cs"/>
              </a:rPr>
              <a:t> of 5</a:t>
            </a:r>
          </a:p>
          <a:p>
            <a:pPr algn="ctr"/>
            <a:r>
              <a:rPr lang="en-US" sz="2000" b="1" dirty="0">
                <a:ln w="15875">
                  <a:solidFill>
                    <a:schemeClr val="tx1"/>
                  </a:solidFill>
                </a:ln>
                <a:solidFill>
                  <a:srgbClr val="00B050"/>
                </a:solidFill>
                <a:latin typeface="Calibri" panose="020F0502020204030204"/>
              </a:rPr>
              <a:t>50 – 45 = 5</a:t>
            </a:r>
            <a:endParaRPr lang="en-US" sz="2000" dirty="0">
              <a:ln w="15875">
                <a:solidFill>
                  <a:schemeClr val="tx1"/>
                </a:solidFill>
              </a:ln>
              <a:solidFill>
                <a:srgbClr val="00B050"/>
              </a:solidFill>
            </a:endParaRPr>
          </a:p>
        </p:txBody>
      </p:sp>
      <p:sp>
        <p:nvSpPr>
          <p:cNvPr id="24" name="Arrow: Right 23">
            <a:extLst>
              <a:ext uri="{FF2B5EF4-FFF2-40B4-BE49-F238E27FC236}">
                <a16:creationId xmlns:a16="http://schemas.microsoft.com/office/drawing/2014/main" id="{8F7F3B61-3A2B-4803-AD18-563A5CB97421}"/>
              </a:ext>
            </a:extLst>
          </p:cNvPr>
          <p:cNvSpPr/>
          <p:nvPr/>
        </p:nvSpPr>
        <p:spPr>
          <a:xfrm rot="5400000">
            <a:off x="7179630" y="3419197"/>
            <a:ext cx="844061" cy="466038"/>
          </a:xfrm>
          <a:prstGeom prst="rightArrow">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0AD51C5F-5DB3-4E8B-893A-289D09BCFD16}"/>
              </a:ext>
            </a:extLst>
          </p:cNvPr>
          <p:cNvSpPr txBox="1"/>
          <p:nvPr/>
        </p:nvSpPr>
        <p:spPr>
          <a:xfrm>
            <a:off x="7601660" y="3264246"/>
            <a:ext cx="2346036" cy="861774"/>
          </a:xfrm>
          <a:prstGeom prst="rect">
            <a:avLst/>
          </a:prstGeom>
          <a:noFill/>
        </p:spPr>
        <p:txBody>
          <a:bodyPr wrap="square">
            <a:spAutoFit/>
          </a:bodyPr>
          <a:lstStyle/>
          <a:p>
            <a:pPr algn="ctr"/>
            <a:r>
              <a:rPr kumimoji="0" lang="en-US" sz="3000" b="1" i="0" u="none" strike="noStrike" kern="1200" cap="none" spc="0" normalizeH="0" baseline="0" noProof="0" dirty="0">
                <a:ln w="15875">
                  <a:solidFill>
                    <a:schemeClr val="tx1"/>
                  </a:solidFill>
                </a:ln>
                <a:solidFill>
                  <a:srgbClr val="00B050"/>
                </a:solidFill>
                <a:effectLst/>
                <a:uLnTx/>
                <a:uFillTx/>
                <a:latin typeface="Calibri" panose="020F0502020204030204"/>
                <a:ea typeface="+mn-ea"/>
                <a:cs typeface="+mn-cs"/>
              </a:rPr>
              <a:t>Benefit of 20</a:t>
            </a:r>
          </a:p>
          <a:p>
            <a:pPr algn="ctr"/>
            <a:r>
              <a:rPr lang="en-US" sz="2000" b="1" dirty="0">
                <a:ln w="15875">
                  <a:solidFill>
                    <a:schemeClr val="tx1"/>
                  </a:solidFill>
                </a:ln>
                <a:solidFill>
                  <a:srgbClr val="00B050"/>
                </a:solidFill>
                <a:latin typeface="Calibri" panose="020F0502020204030204"/>
              </a:rPr>
              <a:t>20 – 0 = 20</a:t>
            </a:r>
            <a:endParaRPr lang="en-US" sz="2000" dirty="0">
              <a:ln w="15875">
                <a:solidFill>
                  <a:schemeClr val="tx1"/>
                </a:solidFill>
              </a:ln>
              <a:solidFill>
                <a:srgbClr val="00B050"/>
              </a:solidFill>
            </a:endParaRPr>
          </a:p>
        </p:txBody>
      </p:sp>
      <p:sp>
        <p:nvSpPr>
          <p:cNvPr id="26" name="Arrow: Right 25">
            <a:extLst>
              <a:ext uri="{FF2B5EF4-FFF2-40B4-BE49-F238E27FC236}">
                <a16:creationId xmlns:a16="http://schemas.microsoft.com/office/drawing/2014/main" id="{0BEFEBBC-EE16-4667-8987-C355248FFF2E}"/>
              </a:ext>
            </a:extLst>
          </p:cNvPr>
          <p:cNvSpPr/>
          <p:nvPr/>
        </p:nvSpPr>
        <p:spPr>
          <a:xfrm rot="5400000">
            <a:off x="4168311" y="3429298"/>
            <a:ext cx="844061" cy="466038"/>
          </a:xfrm>
          <a:prstGeom prst="rightArrow">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B8897405-2AA8-404C-BF47-76F49A28BF11}"/>
              </a:ext>
            </a:extLst>
          </p:cNvPr>
          <p:cNvSpPr txBox="1"/>
          <p:nvPr/>
        </p:nvSpPr>
        <p:spPr>
          <a:xfrm>
            <a:off x="2296608" y="2886497"/>
            <a:ext cx="2346036" cy="1323439"/>
          </a:xfrm>
          <a:prstGeom prst="rect">
            <a:avLst/>
          </a:prstGeom>
          <a:noFill/>
        </p:spPr>
        <p:txBody>
          <a:bodyPr wrap="square">
            <a:spAutoFit/>
          </a:bodyPr>
          <a:lstStyle/>
          <a:p>
            <a:pPr algn="ctr"/>
            <a:r>
              <a:rPr kumimoji="0" lang="en-US" sz="3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Opportunity</a:t>
            </a:r>
          </a:p>
          <a:p>
            <a:pPr algn="ctr"/>
            <a:r>
              <a:rPr kumimoji="0" lang="en-US" sz="3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Cost of 20</a:t>
            </a:r>
          </a:p>
          <a:p>
            <a:pPr algn="ctr"/>
            <a:r>
              <a:rPr lang="en-US" sz="2000" b="1" dirty="0">
                <a:ln w="15875">
                  <a:solidFill>
                    <a:schemeClr val="tx1"/>
                  </a:solidFill>
                </a:ln>
                <a:solidFill>
                  <a:srgbClr val="FF0000"/>
                </a:solidFill>
                <a:latin typeface="Calibri" panose="020F0502020204030204"/>
              </a:rPr>
              <a:t>80 – 60 = 20</a:t>
            </a:r>
            <a:endParaRPr lang="en-US" sz="2000" dirty="0">
              <a:ln w="15875">
                <a:solidFill>
                  <a:schemeClr val="tx1"/>
                </a:solidFill>
              </a:ln>
              <a:solidFill>
                <a:srgbClr val="FF0000"/>
              </a:solidFill>
            </a:endParaRPr>
          </a:p>
        </p:txBody>
      </p:sp>
      <p:graphicFrame>
        <p:nvGraphicFramePr>
          <p:cNvPr id="13" name="Table 2">
            <a:extLst>
              <a:ext uri="{FF2B5EF4-FFF2-40B4-BE49-F238E27FC236}">
                <a16:creationId xmlns:a16="http://schemas.microsoft.com/office/drawing/2014/main" id="{24213C51-ED66-4593-81A7-06E4554E6326}"/>
              </a:ext>
            </a:extLst>
          </p:cNvPr>
          <p:cNvGraphicFramePr>
            <a:graphicFrameLocks noGrp="1"/>
          </p:cNvGraphicFramePr>
          <p:nvPr>
            <p:extLst>
              <p:ext uri="{D42A27DB-BD31-4B8C-83A1-F6EECF244321}">
                <p14:modId xmlns:p14="http://schemas.microsoft.com/office/powerpoint/2010/main" val="3584416100"/>
              </p:ext>
            </p:extLst>
          </p:nvPr>
        </p:nvGraphicFramePr>
        <p:xfrm>
          <a:off x="4922982" y="2208574"/>
          <a:ext cx="2346036" cy="4336890"/>
        </p:xfrm>
        <a:graphic>
          <a:graphicData uri="http://schemas.openxmlformats.org/drawingml/2006/table">
            <a:tbl>
              <a:tblPr firstRow="1" bandRow="1">
                <a:tableStyleId>{5C22544A-7EE6-4342-B048-85BDC9FD1C3A}</a:tableStyleId>
              </a:tblPr>
              <a:tblGrid>
                <a:gridCol w="1173018">
                  <a:extLst>
                    <a:ext uri="{9D8B030D-6E8A-4147-A177-3AD203B41FA5}">
                      <a16:colId xmlns:a16="http://schemas.microsoft.com/office/drawing/2014/main" val="1604298374"/>
                    </a:ext>
                  </a:extLst>
                </a:gridCol>
                <a:gridCol w="1173018">
                  <a:extLst>
                    <a:ext uri="{9D8B030D-6E8A-4147-A177-3AD203B41FA5}">
                      <a16:colId xmlns:a16="http://schemas.microsoft.com/office/drawing/2014/main" val="2731904431"/>
                    </a:ext>
                  </a:extLst>
                </a:gridCol>
              </a:tblGrid>
              <a:tr h="722815">
                <a:tc>
                  <a:txBody>
                    <a:bodyPr/>
                    <a:lstStyle/>
                    <a:p>
                      <a:pPr algn="ctr"/>
                      <a:r>
                        <a:rPr lang="en-US" dirty="0"/>
                        <a:t>Math Problems</a:t>
                      </a:r>
                    </a:p>
                  </a:txBody>
                  <a:tcPr anchor="ctr"/>
                </a:tc>
                <a:tc>
                  <a:txBody>
                    <a:bodyPr/>
                    <a:lstStyle/>
                    <a:p>
                      <a:pPr algn="ctr"/>
                      <a:r>
                        <a:rPr lang="en-US" dirty="0"/>
                        <a:t>Fortnite Matches</a:t>
                      </a:r>
                    </a:p>
                  </a:txBody>
                  <a:tcPr anchor="ctr"/>
                </a:tc>
                <a:extLst>
                  <a:ext uri="{0D108BD9-81ED-4DB2-BD59-A6C34878D82A}">
                    <a16:rowId xmlns:a16="http://schemas.microsoft.com/office/drawing/2014/main" val="1710332072"/>
                  </a:ext>
                </a:extLst>
              </a:tr>
              <a:tr h="722815">
                <a:tc>
                  <a:txBody>
                    <a:bodyPr/>
                    <a:lstStyle/>
                    <a:p>
                      <a:pPr algn="ctr" rtl="0" fontAlgn="ctr"/>
                      <a:r>
                        <a:rPr lang="en-US" sz="3000" b="1" i="0" u="none" strike="noStrike" dirty="0">
                          <a:solidFill>
                            <a:srgbClr val="000000"/>
                          </a:solidFill>
                          <a:effectLst/>
                          <a:latin typeface="Calibri" panose="020F0502020204030204" pitchFamily="34" charset="0"/>
                        </a:rPr>
                        <a:t>80</a:t>
                      </a:r>
                    </a:p>
                  </a:txBody>
                  <a:tcPr marL="9525" marR="9525" marT="9525" marB="0" anchor="ctr"/>
                </a:tc>
                <a:tc>
                  <a:txBody>
                    <a:bodyPr/>
                    <a:lstStyle/>
                    <a:p>
                      <a:pPr algn="ctr" rtl="0" fontAlgn="ctr"/>
                      <a:r>
                        <a:rPr lang="en-US" sz="3000" b="1" i="0" u="none" strike="noStrike">
                          <a:solidFill>
                            <a:srgbClr val="000000"/>
                          </a:solidFill>
                          <a:effectLst/>
                          <a:latin typeface="Calibri" panose="020F0502020204030204" pitchFamily="34" charset="0"/>
                        </a:rPr>
                        <a:t>0</a:t>
                      </a:r>
                    </a:p>
                  </a:txBody>
                  <a:tcPr marL="9525" marR="9525" marT="9525" marB="0" anchor="ctr"/>
                </a:tc>
                <a:extLst>
                  <a:ext uri="{0D108BD9-81ED-4DB2-BD59-A6C34878D82A}">
                    <a16:rowId xmlns:a16="http://schemas.microsoft.com/office/drawing/2014/main" val="2685037277"/>
                  </a:ext>
                </a:extLst>
              </a:tr>
              <a:tr h="722815">
                <a:tc>
                  <a:txBody>
                    <a:bodyPr/>
                    <a:lstStyle/>
                    <a:p>
                      <a:pPr algn="ctr" rtl="0" fontAlgn="ctr"/>
                      <a:r>
                        <a:rPr lang="en-US" sz="3000" b="1" i="0" u="none" strike="noStrike" dirty="0">
                          <a:solidFill>
                            <a:srgbClr val="000000"/>
                          </a:solidFill>
                          <a:effectLst/>
                          <a:latin typeface="Calibri" panose="020F0502020204030204" pitchFamily="34" charset="0"/>
                        </a:rPr>
                        <a:t>60</a:t>
                      </a:r>
                    </a:p>
                  </a:txBody>
                  <a:tcPr marL="9525" marR="9525" marT="9525" marB="0" anchor="ctr"/>
                </a:tc>
                <a:tc>
                  <a:txBody>
                    <a:bodyPr/>
                    <a:lstStyle/>
                    <a:p>
                      <a:pPr algn="ctr" rtl="0" fontAlgn="ctr"/>
                      <a:r>
                        <a:rPr lang="en-US" sz="3000" b="1" i="0" u="none" strike="noStrike" dirty="0">
                          <a:solidFill>
                            <a:srgbClr val="000000"/>
                          </a:solidFill>
                          <a:effectLst/>
                          <a:latin typeface="Calibri" panose="020F0502020204030204" pitchFamily="34" charset="0"/>
                        </a:rPr>
                        <a:t>20</a:t>
                      </a:r>
                    </a:p>
                  </a:txBody>
                  <a:tcPr marL="9525" marR="9525" marT="9525" marB="0" anchor="ctr"/>
                </a:tc>
                <a:extLst>
                  <a:ext uri="{0D108BD9-81ED-4DB2-BD59-A6C34878D82A}">
                    <a16:rowId xmlns:a16="http://schemas.microsoft.com/office/drawing/2014/main" val="747726"/>
                  </a:ext>
                </a:extLst>
              </a:tr>
              <a:tr h="722815">
                <a:tc>
                  <a:txBody>
                    <a:bodyPr/>
                    <a:lstStyle/>
                    <a:p>
                      <a:pPr algn="ctr" rtl="0" fontAlgn="ctr"/>
                      <a:r>
                        <a:rPr lang="en-US" sz="3000" b="1" i="0" u="none" strike="noStrike" dirty="0">
                          <a:solidFill>
                            <a:srgbClr val="000000"/>
                          </a:solidFill>
                          <a:effectLst/>
                          <a:latin typeface="Calibri" panose="020F0502020204030204" pitchFamily="34" charset="0"/>
                        </a:rPr>
                        <a:t>40</a:t>
                      </a:r>
                    </a:p>
                  </a:txBody>
                  <a:tcPr marL="9525" marR="9525" marT="9525" marB="0" anchor="ctr"/>
                </a:tc>
                <a:tc>
                  <a:txBody>
                    <a:bodyPr/>
                    <a:lstStyle/>
                    <a:p>
                      <a:pPr algn="ctr" rtl="0" fontAlgn="ctr"/>
                      <a:r>
                        <a:rPr lang="en-US" sz="3000" b="1" i="0" u="none" strike="noStrike">
                          <a:solidFill>
                            <a:srgbClr val="000000"/>
                          </a:solidFill>
                          <a:effectLst/>
                          <a:latin typeface="Calibri" panose="020F0502020204030204" pitchFamily="34" charset="0"/>
                        </a:rPr>
                        <a:t>35</a:t>
                      </a:r>
                    </a:p>
                  </a:txBody>
                  <a:tcPr marL="9525" marR="9525" marT="9525" marB="0" anchor="ctr"/>
                </a:tc>
                <a:extLst>
                  <a:ext uri="{0D108BD9-81ED-4DB2-BD59-A6C34878D82A}">
                    <a16:rowId xmlns:a16="http://schemas.microsoft.com/office/drawing/2014/main" val="213194144"/>
                  </a:ext>
                </a:extLst>
              </a:tr>
              <a:tr h="722815">
                <a:tc>
                  <a:txBody>
                    <a:bodyPr/>
                    <a:lstStyle/>
                    <a:p>
                      <a:pPr algn="ctr" rtl="0" fontAlgn="ctr"/>
                      <a:r>
                        <a:rPr lang="en-US" sz="3000" b="1"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rtl="0" fontAlgn="ctr"/>
                      <a:r>
                        <a:rPr lang="en-US" sz="3000" b="1" i="0" u="none" strike="noStrike">
                          <a:solidFill>
                            <a:srgbClr val="000000"/>
                          </a:solidFill>
                          <a:effectLst/>
                          <a:latin typeface="Calibri" panose="020F0502020204030204" pitchFamily="34" charset="0"/>
                        </a:rPr>
                        <a:t>45</a:t>
                      </a:r>
                    </a:p>
                  </a:txBody>
                  <a:tcPr marL="9525" marR="9525" marT="9525" marB="0" anchor="ctr"/>
                </a:tc>
                <a:extLst>
                  <a:ext uri="{0D108BD9-81ED-4DB2-BD59-A6C34878D82A}">
                    <a16:rowId xmlns:a16="http://schemas.microsoft.com/office/drawing/2014/main" val="827031056"/>
                  </a:ext>
                </a:extLst>
              </a:tr>
              <a:tr h="722815">
                <a:tc>
                  <a:txBody>
                    <a:bodyPr/>
                    <a:lstStyle/>
                    <a:p>
                      <a:pPr algn="ctr" rtl="0" fontAlgn="ctr"/>
                      <a:r>
                        <a:rPr lang="en-US" sz="3000" b="1"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rtl="0" fontAlgn="ctr"/>
                      <a:r>
                        <a:rPr lang="en-US" sz="3000" b="1" i="0" u="none" strike="noStrike" dirty="0">
                          <a:solidFill>
                            <a:srgbClr val="000000"/>
                          </a:solidFill>
                          <a:effectLst/>
                          <a:latin typeface="Calibri" panose="020F0502020204030204" pitchFamily="34" charset="0"/>
                        </a:rPr>
                        <a:t>50</a:t>
                      </a:r>
                    </a:p>
                  </a:txBody>
                  <a:tcPr marL="9525" marR="9525" marT="9525" marB="0" anchor="ctr"/>
                </a:tc>
                <a:extLst>
                  <a:ext uri="{0D108BD9-81ED-4DB2-BD59-A6C34878D82A}">
                    <a16:rowId xmlns:a16="http://schemas.microsoft.com/office/drawing/2014/main" val="877299946"/>
                  </a:ext>
                </a:extLst>
              </a:tr>
            </a:tbl>
          </a:graphicData>
        </a:graphic>
      </p:graphicFrame>
      <p:sp>
        <p:nvSpPr>
          <p:cNvPr id="2" name="TextBox 1">
            <a:extLst>
              <a:ext uri="{FF2B5EF4-FFF2-40B4-BE49-F238E27FC236}">
                <a16:creationId xmlns:a16="http://schemas.microsoft.com/office/drawing/2014/main" id="{1DE7B592-E1CF-BC44-03DF-7461D202EB94}"/>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Opportunity Costs</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pic>
        <p:nvPicPr>
          <p:cNvPr id="5" name="Picture 4" descr="A calculator on a piece of paper&#10;&#10;AI-generated content may be incorrect.">
            <a:extLst>
              <a:ext uri="{FF2B5EF4-FFF2-40B4-BE49-F238E27FC236}">
                <a16:creationId xmlns:a16="http://schemas.microsoft.com/office/drawing/2014/main" id="{B7E1320F-2C2F-9E65-B8A8-951B3AC280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1710" y="1939266"/>
            <a:ext cx="975563" cy="975563"/>
          </a:xfrm>
          <a:prstGeom prst="rect">
            <a:avLst/>
          </a:prstGeom>
        </p:spPr>
      </p:pic>
      <p:pic>
        <p:nvPicPr>
          <p:cNvPr id="6" name="Picture 5" descr="A cartoon of a child playing video games&#10;&#10;AI-generated content may be incorrect.">
            <a:extLst>
              <a:ext uri="{FF2B5EF4-FFF2-40B4-BE49-F238E27FC236}">
                <a16:creationId xmlns:a16="http://schemas.microsoft.com/office/drawing/2014/main" id="{F6A7B2DC-A8FC-C91D-1075-6D737CD24F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7323" y="1931222"/>
            <a:ext cx="991650" cy="991650"/>
          </a:xfrm>
          <a:prstGeom prst="rect">
            <a:avLst/>
          </a:prstGeom>
        </p:spPr>
      </p:pic>
    </p:spTree>
    <p:extLst>
      <p:ext uri="{BB962C8B-B14F-4D97-AF65-F5344CB8AC3E}">
        <p14:creationId xmlns:p14="http://schemas.microsoft.com/office/powerpoint/2010/main" val="2193475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5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1" grpId="0"/>
      <p:bldP spid="22" grpId="0" animBg="1"/>
      <p:bldP spid="23" grpId="0"/>
      <p:bldP spid="24" grpId="0" animBg="1"/>
      <p:bldP spid="25" grpId="0"/>
      <p:bldP spid="26" grpId="0" animBg="1"/>
      <p:bldP spid="27"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20036</TotalTime>
  <Words>9893</Words>
  <Application>Microsoft Office PowerPoint</Application>
  <PresentationFormat>Widescreen</PresentationFormat>
  <Paragraphs>811</Paragraphs>
  <Slides>25</Slides>
  <Notes>25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25</vt:i4>
      </vt:variant>
    </vt:vector>
  </HeadingPairs>
  <TitlesOfParts>
    <vt:vector size="32" baseType="lpstr">
      <vt:lpstr>Aptos</vt:lpstr>
      <vt:lpstr>Arial</vt:lpstr>
      <vt:lpstr>Arial Black</vt:lpstr>
      <vt:lpstr>Calibri</vt:lpstr>
      <vt:lpstr>Calibri Light</vt:lpstr>
      <vt:lpstr>1_Office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Jacob Reed</dc:creator>
  <cp:lastModifiedBy>Jacob Reed at Sheldon HS</cp:lastModifiedBy>
  <cp:revision>25</cp:revision>
  <dcterms:created xsi:type="dcterms:W3CDTF">2022-04-26T15:50:30Z</dcterms:created>
  <dcterms:modified xsi:type="dcterms:W3CDTF">2026-01-12T21:03:34Z</dcterms:modified>
</cp:coreProperties>
</file>