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25"/>
  </p:notesMasterIdLst>
  <p:sldIdLst>
    <p:sldId id="337" r:id="rId3"/>
    <p:sldId id="453" r:id="rId4"/>
    <p:sldId id="448" r:id="rId5"/>
    <p:sldId id="454" r:id="rId6"/>
    <p:sldId id="456" r:id="rId7"/>
    <p:sldId id="450" r:id="rId8"/>
    <p:sldId id="452" r:id="rId9"/>
    <p:sldId id="458" r:id="rId10"/>
    <p:sldId id="460" r:id="rId11"/>
    <p:sldId id="462" r:id="rId12"/>
    <p:sldId id="476" r:id="rId13"/>
    <p:sldId id="475" r:id="rId14"/>
    <p:sldId id="465" r:id="rId15"/>
    <p:sldId id="463" r:id="rId16"/>
    <p:sldId id="466" r:id="rId17"/>
    <p:sldId id="467" r:id="rId18"/>
    <p:sldId id="449" r:id="rId19"/>
    <p:sldId id="469" r:id="rId20"/>
    <p:sldId id="468" r:id="rId21"/>
    <p:sldId id="470" r:id="rId22"/>
    <p:sldId id="472" r:id="rId23"/>
    <p:sldId id="47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BF5"/>
    <a:srgbClr val="CFD5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87" autoAdjust="0"/>
    <p:restoredTop sz="45840" autoAdjust="0"/>
  </p:normalViewPr>
  <p:slideViewPr>
    <p:cSldViewPr snapToGrid="0">
      <p:cViewPr varScale="1">
        <p:scale>
          <a:sx n="40" d="100"/>
          <a:sy n="40" d="100"/>
        </p:scale>
        <p:origin x="1248" y="39"/>
      </p:cViewPr>
      <p:guideLst>
        <p:guide orient="horz" pos="2160"/>
        <p:guide pos="3840"/>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879B6C-A080-4B92-B115-FF9079ABA220}" type="datetimeFigureOut">
              <a:rPr lang="en-US" smtClean="0"/>
              <a:t>7/11/2026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BB9B73-C4CB-41B3-AB85-B45055226452}" type="slidenum">
              <a:rPr lang="en-US" smtClean="0"/>
              <a:t>‹#›</a:t>
            </a:fld>
            <a:endParaRPr lang="en-US"/>
          </a:p>
        </p:txBody>
      </p:sp>
    </p:spTree>
    <p:extLst>
      <p:ext uri="{BB962C8B-B14F-4D97-AF65-F5344CB8AC3E}">
        <p14:creationId xmlns:p14="http://schemas.microsoft.com/office/powerpoint/2010/main" val="722561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After completing this lesson, students should be able to:</a:t>
            </a:r>
          </a:p>
          <a:p>
            <a:r>
              <a:rPr lang="en-US" dirty="0"/>
              <a:t>Define </a:t>
            </a:r>
            <a:r>
              <a:rPr lang="en-US" b="1" dirty="0"/>
              <a:t>absolute advantage</a:t>
            </a:r>
            <a:r>
              <a:rPr lang="en-US" dirty="0"/>
              <a:t> as the ability to produce more output or use fewer inputs than another producer.</a:t>
            </a:r>
          </a:p>
          <a:p>
            <a:r>
              <a:rPr lang="en-US" dirty="0"/>
              <a:t>Define </a:t>
            </a:r>
            <a:r>
              <a:rPr lang="en-US" b="1" dirty="0"/>
              <a:t>comparative advantage</a:t>
            </a:r>
            <a:r>
              <a:rPr lang="en-US" dirty="0"/>
              <a:t> as the ability to produce at a </a:t>
            </a:r>
            <a:r>
              <a:rPr lang="en-US" b="1" dirty="0"/>
              <a:t>lower opportunity cost</a:t>
            </a:r>
            <a:r>
              <a:rPr lang="en-US" dirty="0"/>
              <a:t>.</a:t>
            </a:r>
          </a:p>
          <a:p>
            <a:r>
              <a:rPr lang="en-US" dirty="0"/>
              <a:t>Calculate </a:t>
            </a:r>
            <a:r>
              <a:rPr lang="en-US" b="1" dirty="0"/>
              <a:t>opportunity cost</a:t>
            </a:r>
            <a:r>
              <a:rPr lang="en-US" dirty="0"/>
              <a:t> for both </a:t>
            </a:r>
            <a:r>
              <a:rPr lang="en-US" b="1" dirty="0"/>
              <a:t>output problems</a:t>
            </a:r>
            <a:r>
              <a:rPr lang="en-US" dirty="0"/>
              <a:t> using the </a:t>
            </a:r>
            <a:r>
              <a:rPr lang="en-US" i="1" dirty="0"/>
              <a:t>Other-Over</a:t>
            </a:r>
            <a:r>
              <a:rPr lang="en-US" dirty="0"/>
              <a:t> formula and </a:t>
            </a:r>
            <a:r>
              <a:rPr lang="en-US" b="1" dirty="0"/>
              <a:t>input problems</a:t>
            </a:r>
            <a:r>
              <a:rPr lang="en-US" dirty="0"/>
              <a:t> using the </a:t>
            </a:r>
            <a:r>
              <a:rPr lang="en-US" i="1" dirty="0"/>
              <a:t>It-Over</a:t>
            </a:r>
            <a:r>
              <a:rPr lang="en-US" dirty="0"/>
              <a:t> formula.</a:t>
            </a:r>
          </a:p>
          <a:p>
            <a:r>
              <a:rPr lang="en-US" dirty="0"/>
              <a:t>Determine which producer has the </a:t>
            </a:r>
            <a:r>
              <a:rPr lang="en-US" b="1" dirty="0"/>
              <a:t>comparative advantage</a:t>
            </a:r>
            <a:r>
              <a:rPr lang="en-US" dirty="0"/>
              <a:t> in each good and explain how it guides </a:t>
            </a:r>
            <a:r>
              <a:rPr lang="en-US" b="1" dirty="0"/>
              <a:t>specialization and trade</a:t>
            </a:r>
            <a:r>
              <a:rPr lang="en-US" dirty="0"/>
              <a:t>.</a:t>
            </a:r>
          </a:p>
          <a:p>
            <a:r>
              <a:rPr lang="en-US" dirty="0"/>
              <a:t>Identify </a:t>
            </a:r>
            <a:r>
              <a:rPr lang="en-US" b="1" dirty="0"/>
              <a:t>mutually beneficial terms of trade</a:t>
            </a:r>
            <a:r>
              <a:rPr lang="en-US" dirty="0"/>
              <a:t> that fall </a:t>
            </a:r>
            <a:r>
              <a:rPr lang="en-US" b="1" dirty="0"/>
              <a:t>between opportunity costs</a:t>
            </a:r>
            <a:r>
              <a:rPr lang="en-US" dirty="0"/>
              <a:t>, and explain how terms outside this range hurt one side of the trade and help the other.</a:t>
            </a:r>
          </a:p>
          <a:p>
            <a:r>
              <a:rPr lang="en-US" dirty="0"/>
              <a:t>Illustrate how </a:t>
            </a:r>
            <a:r>
              <a:rPr lang="en-US" b="1" dirty="0"/>
              <a:t>specialization and trade</a:t>
            </a:r>
            <a:r>
              <a:rPr lang="en-US" dirty="0"/>
              <a:t> allow countries (or individuals) to </a:t>
            </a:r>
            <a:r>
              <a:rPr lang="en-US" b="1" dirty="0"/>
              <a:t>consume beyond their production possibilities</a:t>
            </a:r>
            <a:r>
              <a:rPr lang="en-US" dirty="0"/>
              <a:t>.</a:t>
            </a:r>
          </a:p>
          <a:p>
            <a:r>
              <a:rPr lang="en-US" dirty="0"/>
              <a:t>Distinguish between </a:t>
            </a:r>
            <a:r>
              <a:rPr lang="en-US" b="1" dirty="0"/>
              <a:t>output-based</a:t>
            </a:r>
            <a:r>
              <a:rPr lang="en-US" dirty="0"/>
              <a:t> and </a:t>
            </a:r>
            <a:r>
              <a:rPr lang="en-US" b="1" dirty="0"/>
              <a:t>input-based</a:t>
            </a:r>
            <a:r>
              <a:rPr lang="en-US" dirty="0"/>
              <a:t> comparative advantage problems and apply reasoning to each type.</a:t>
            </a:r>
          </a:p>
          <a:p>
            <a:r>
              <a:rPr lang="en-US" dirty="0"/>
              <a:t>Interpret comparative advantage concepts using </a:t>
            </a:r>
            <a:r>
              <a:rPr lang="en-US" b="1" dirty="0"/>
              <a:t>real-world and personal examples</a:t>
            </a:r>
            <a:r>
              <a:rPr lang="en-US" dirty="0"/>
              <a:t> (e.g., countries trading goods, students dividing chores, or businesses outsourcing labor).</a:t>
            </a:r>
          </a:p>
          <a:p>
            <a:br>
              <a:rPr lang="en-US" dirty="0"/>
            </a:br>
            <a:endParaRPr lang="en-US" dirty="0"/>
          </a:p>
          <a:p>
            <a:r>
              <a:rPr lang="en-US" b="1" dirty="0"/>
              <a:t>Teacher Note:</a:t>
            </a:r>
          </a:p>
          <a:p>
            <a:r>
              <a:rPr lang="en-US" dirty="0"/>
              <a:t>This lesson builds directly on students’ understanding of </a:t>
            </a:r>
            <a:r>
              <a:rPr lang="en-US" b="1" dirty="0"/>
              <a:t>scarcity and opportunity cost</a:t>
            </a:r>
            <a:r>
              <a:rPr lang="en-US" dirty="0"/>
              <a:t> by introducing the foundation of all trade theory - </a:t>
            </a:r>
            <a:r>
              <a:rPr lang="en-US" b="1" dirty="0"/>
              <a:t>comparative advantage</a:t>
            </a:r>
            <a:r>
              <a:rPr lang="en-US" dirty="0"/>
              <a:t>. Emphasize that </a:t>
            </a:r>
            <a:r>
              <a:rPr lang="en-US" b="1" dirty="0"/>
              <a:t>absolute advantage</a:t>
            </a:r>
            <a:r>
              <a:rPr lang="en-US" dirty="0"/>
              <a:t> explains who is more productive, while </a:t>
            </a:r>
            <a:r>
              <a:rPr lang="en-US" b="1" dirty="0"/>
              <a:t>comparative advantage</a:t>
            </a:r>
            <a:r>
              <a:rPr lang="en-US" dirty="0"/>
              <a:t> explains </a:t>
            </a:r>
            <a:r>
              <a:rPr lang="en-US" b="1" dirty="0"/>
              <a:t>who should produce what</a:t>
            </a:r>
            <a:r>
              <a:rPr lang="en-US" dirty="0"/>
              <a:t> to maximize total output.</a:t>
            </a:r>
          </a:p>
          <a:p>
            <a:r>
              <a:rPr lang="en-US" dirty="0"/>
              <a:t>Encourage students to connect these ideas to everyday life: when they divide household tasks, choose between work and leisure, or specialize in school projects, they are acting on comparative advantage principles.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17AB43-5F34-4619-AB59-2882F5CDE5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853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Explain that specialization occurs when each country focuses on the good in which it has the </a:t>
            </a:r>
            <a:r>
              <a:rPr lang="en-US" b="1" dirty="0"/>
              <a:t>comparative advantage</a:t>
            </a:r>
            <a:r>
              <a:rPr lang="en-US" dirty="0"/>
              <a:t>.</a:t>
            </a:r>
          </a:p>
          <a:p>
            <a:r>
              <a:rPr lang="en-US" dirty="0"/>
              <a:t>Describe how trade allows countries to consume </a:t>
            </a:r>
            <a:r>
              <a:rPr lang="en-US" b="1" dirty="0"/>
              <a:t>beyond their individual production possibilities</a:t>
            </a:r>
            <a:r>
              <a:rPr lang="en-US" dirty="0"/>
              <a:t>.</a:t>
            </a:r>
          </a:p>
          <a:p>
            <a:r>
              <a:rPr lang="en-US" dirty="0"/>
              <a:t>Understand that </a:t>
            </a:r>
            <a:r>
              <a:rPr lang="en-US" b="1" dirty="0"/>
              <a:t>mutual benefit</a:t>
            </a:r>
            <a:r>
              <a:rPr lang="en-US" dirty="0"/>
              <a:t> arises because each country can obtain goods at a lower opportunity cost than producing them domestically.</a:t>
            </a:r>
            <a:br>
              <a:rPr lang="en-US" dirty="0"/>
            </a:br>
            <a:endParaRPr lang="en-US" dirty="0"/>
          </a:p>
          <a:p>
            <a:r>
              <a:rPr lang="en-US" b="1" dirty="0"/>
              <a:t>Key Concept:</a:t>
            </a:r>
            <a:endParaRPr lang="en-US" dirty="0"/>
          </a:p>
          <a:p>
            <a:r>
              <a:rPr lang="en-US" b="1" dirty="0"/>
              <a:t>Big Country</a:t>
            </a:r>
            <a:r>
              <a:rPr lang="en-US" dirty="0"/>
              <a:t> has the </a:t>
            </a:r>
            <a:r>
              <a:rPr lang="en-US" b="1" dirty="0"/>
              <a:t>comparative advantage in grain</a:t>
            </a:r>
            <a:r>
              <a:rPr lang="en-US" dirty="0"/>
              <a:t> (lower opportunity cost).</a:t>
            </a:r>
          </a:p>
          <a:p>
            <a:r>
              <a:rPr lang="en-US" b="1" dirty="0"/>
              <a:t>Little Country</a:t>
            </a:r>
            <a:r>
              <a:rPr lang="en-US" dirty="0"/>
              <a:t> has the </a:t>
            </a:r>
            <a:r>
              <a:rPr lang="en-US" b="1" dirty="0"/>
              <a:t>comparative advantage in meat</a:t>
            </a:r>
            <a:r>
              <a:rPr lang="en-US" dirty="0"/>
              <a:t> (lower opportunity cost).</a:t>
            </a:r>
          </a:p>
          <a:p>
            <a:r>
              <a:rPr lang="en-US" dirty="0"/>
              <a:t>When both countries </a:t>
            </a:r>
            <a:r>
              <a:rPr lang="en-US" b="1" dirty="0"/>
              <a:t>specialize</a:t>
            </a:r>
            <a:r>
              <a:rPr lang="en-US" dirty="0"/>
              <a:t>, they produce only the good they are relatively best at making.</a:t>
            </a:r>
          </a:p>
          <a:p>
            <a:pPr lvl="1"/>
            <a:r>
              <a:rPr lang="en-US" dirty="0"/>
              <a:t>Big Country → specializes in </a:t>
            </a:r>
            <a:r>
              <a:rPr lang="en-US" b="1" dirty="0"/>
              <a:t>grain</a:t>
            </a:r>
            <a:r>
              <a:rPr lang="en-US" dirty="0"/>
              <a:t> (produces 80 tons).</a:t>
            </a:r>
          </a:p>
          <a:p>
            <a:pPr lvl="1"/>
            <a:r>
              <a:rPr lang="en-US" dirty="0"/>
              <a:t>Little Country → specializes in </a:t>
            </a:r>
            <a:r>
              <a:rPr lang="en-US" b="1" dirty="0"/>
              <a:t>meat</a:t>
            </a:r>
            <a:r>
              <a:rPr lang="en-US" dirty="0"/>
              <a:t> (produces 20 tons).</a:t>
            </a:r>
          </a:p>
          <a:p>
            <a:r>
              <a:rPr lang="en-US" dirty="0"/>
              <a:t>After specialization, </a:t>
            </a:r>
            <a:r>
              <a:rPr lang="en-US" b="1" dirty="0"/>
              <a:t>neither country has the other product</a:t>
            </a:r>
            <a:r>
              <a:rPr lang="en-US" dirty="0"/>
              <a:t>, so they must </a:t>
            </a:r>
            <a:r>
              <a:rPr lang="en-US" b="1" dirty="0"/>
              <a:t>trade</a:t>
            </a:r>
            <a:r>
              <a:rPr lang="en-US" dirty="0"/>
              <a:t> to get what they don’t produce.</a:t>
            </a:r>
          </a:p>
          <a:p>
            <a:r>
              <a:rPr lang="en-US" dirty="0"/>
              <a:t>Through trade, both can end up with </a:t>
            </a:r>
            <a:r>
              <a:rPr lang="en-US" b="1" dirty="0"/>
              <a:t>more total goods</a:t>
            </a:r>
            <a:r>
              <a:rPr lang="en-US" dirty="0"/>
              <a:t> than they could achieve alone.</a:t>
            </a:r>
            <a:br>
              <a:rPr lang="en-US" dirty="0"/>
            </a:br>
            <a:endParaRPr lang="en-US" dirty="0"/>
          </a:p>
          <a:p>
            <a:r>
              <a:rPr lang="en-US" b="1" dirty="0"/>
              <a:t>How to Present the Slide:</a:t>
            </a:r>
            <a:endParaRPr lang="en-US" dirty="0"/>
          </a:p>
          <a:p>
            <a:r>
              <a:rPr lang="en-US" dirty="0"/>
              <a:t>Start by revisiting the comparative advantage results:</a:t>
            </a:r>
          </a:p>
          <a:p>
            <a:pPr lvl="1"/>
            <a:r>
              <a:rPr lang="en-US" dirty="0"/>
              <a:t>“Who had the advantage in grain? Who had it in meat?”</a:t>
            </a:r>
          </a:p>
          <a:p>
            <a:r>
              <a:rPr lang="en-US" dirty="0"/>
              <a:t>Explain that now each country </a:t>
            </a:r>
            <a:r>
              <a:rPr lang="en-US" b="1" dirty="0"/>
              <a:t>specializes</a:t>
            </a:r>
            <a:r>
              <a:rPr lang="en-US" dirty="0"/>
              <a:t> in that product.</a:t>
            </a:r>
          </a:p>
          <a:p>
            <a:r>
              <a:rPr lang="en-US" dirty="0"/>
              <a:t>Point to the graphs: show how Big Country produces only grain and Little Country only meat.</a:t>
            </a:r>
          </a:p>
          <a:p>
            <a:r>
              <a:rPr lang="en-US" dirty="0"/>
              <a:t>Say: “Now they don’t each have both goods, but they can trade to fix that.”</a:t>
            </a:r>
          </a:p>
          <a:p>
            <a:r>
              <a:rPr lang="en-US" dirty="0"/>
              <a:t>Reinforce that specialization and trade make </a:t>
            </a:r>
            <a:r>
              <a:rPr lang="en-US" b="1" dirty="0"/>
              <a:t>both countries better off</a:t>
            </a:r>
            <a:r>
              <a:rPr lang="en-US" dirty="0"/>
              <a:t> than self-sufficiency.</a:t>
            </a:r>
          </a:p>
          <a:p>
            <a:r>
              <a:rPr lang="en-US" dirty="0"/>
              <a:t>Prepare students for the upcoming </a:t>
            </a:r>
            <a:r>
              <a:rPr lang="en-US" i="1" dirty="0"/>
              <a:t>terms of trade</a:t>
            </a:r>
            <a:r>
              <a:rPr lang="en-US" dirty="0"/>
              <a:t> discussion - how much grain will be traded for meat.</a:t>
            </a:r>
            <a:br>
              <a:rPr lang="en-US" dirty="0"/>
            </a:br>
            <a:endParaRPr lang="en-US" dirty="0"/>
          </a:p>
          <a:p>
            <a:r>
              <a:rPr lang="en-US" b="1" dirty="0"/>
              <a:t>Engagement Prompt:</a:t>
            </a:r>
            <a:endParaRPr lang="en-US" dirty="0"/>
          </a:p>
          <a:p>
            <a:r>
              <a:rPr lang="en-US" dirty="0"/>
              <a:t>“Why does it make sense for each country to stop producing one of the goods?”</a:t>
            </a:r>
          </a:p>
          <a:p>
            <a:endParaRPr lang="en-US" dirty="0"/>
          </a:p>
          <a:p>
            <a:r>
              <a:rPr lang="en-US" b="1" dirty="0"/>
              <a:t>Phrase to Emphasize:</a:t>
            </a:r>
            <a:br>
              <a:rPr lang="en-US" dirty="0"/>
            </a:br>
            <a:r>
              <a:rPr lang="en-US" i="1" dirty="0"/>
              <a:t>“When countries specialize and trade, everyone can end up better off.”</a:t>
            </a:r>
            <a:endParaRPr lang="en-US" dirty="0"/>
          </a:p>
          <a:p>
            <a:endParaRPr lang="en-US" dirty="0"/>
          </a:p>
          <a:p>
            <a:r>
              <a:rPr lang="en-US" b="1" dirty="0"/>
              <a:t>Next Slide:</a:t>
            </a:r>
            <a:r>
              <a:rPr lang="en-US" dirty="0"/>
              <a:t> </a:t>
            </a:r>
            <a:r>
              <a:rPr lang="en-US" i="1" dirty="0"/>
              <a:t>“Now that both countries specialize and benefit from trade, our next step is to figure out how much grain should be traded for meat so that both sides gain – this brings us to the terms of trade.”</a:t>
            </a:r>
          </a:p>
        </p:txBody>
      </p:sp>
      <p:sp>
        <p:nvSpPr>
          <p:cNvPr id="4" name="Slide Number Placeholder 3"/>
          <p:cNvSpPr>
            <a:spLocks noGrp="1"/>
          </p:cNvSpPr>
          <p:nvPr>
            <p:ph type="sldNum" sz="quarter" idx="5"/>
          </p:nvPr>
        </p:nvSpPr>
        <p:spPr/>
        <p:txBody>
          <a:bodyPr/>
          <a:lstStyle/>
          <a:p>
            <a:fld id="{8CBB9B73-C4CB-41B3-AB85-B45055226452}" type="slidenum">
              <a:rPr lang="en-US" smtClean="0"/>
              <a:t>10</a:t>
            </a:fld>
            <a:endParaRPr lang="en-US"/>
          </a:p>
        </p:txBody>
      </p:sp>
    </p:spTree>
    <p:extLst>
      <p:ext uri="{BB962C8B-B14F-4D97-AF65-F5344CB8AC3E}">
        <p14:creationId xmlns:p14="http://schemas.microsoft.com/office/powerpoint/2010/main" val="2107478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Define the </a:t>
            </a:r>
            <a:r>
              <a:rPr lang="en-US" b="1" dirty="0"/>
              <a:t>terms of trade</a:t>
            </a:r>
            <a:r>
              <a:rPr lang="en-US" dirty="0"/>
              <a:t> as the rate of exchange that allows both countries to gain from trade.</a:t>
            </a:r>
          </a:p>
          <a:p>
            <a:r>
              <a:rPr lang="en-US" dirty="0"/>
              <a:t>Determine the </a:t>
            </a:r>
            <a:r>
              <a:rPr lang="en-US" b="1" dirty="0"/>
              <a:t>range of mutually beneficial trade</a:t>
            </a:r>
            <a:r>
              <a:rPr lang="en-US" dirty="0"/>
              <a:t> by comparing the opportunity costs of both goods.</a:t>
            </a:r>
          </a:p>
          <a:p>
            <a:r>
              <a:rPr lang="en-US" dirty="0"/>
              <a:t>Explain why trade outside this range would harm one of the trading partners.</a:t>
            </a:r>
          </a:p>
          <a:p>
            <a:endParaRPr lang="en-US" dirty="0"/>
          </a:p>
          <a:p>
            <a:r>
              <a:rPr lang="en-US" b="1" dirty="0"/>
              <a:t>Key Concept:</a:t>
            </a:r>
            <a:endParaRPr lang="en-US" dirty="0"/>
          </a:p>
          <a:p>
            <a:r>
              <a:rPr lang="en-US" b="1" dirty="0"/>
              <a:t>Terms of trade</a:t>
            </a:r>
            <a:r>
              <a:rPr lang="en-US" dirty="0"/>
              <a:t> = the agreed rate of exchange between goods.</a:t>
            </a:r>
          </a:p>
          <a:p>
            <a:r>
              <a:rPr lang="en-US" dirty="0"/>
              <a:t>For trade to be beneficial, it must fall </a:t>
            </a:r>
            <a:r>
              <a:rPr lang="en-US" b="1" dirty="0"/>
              <a:t>between</a:t>
            </a:r>
            <a:r>
              <a:rPr lang="en-US" dirty="0"/>
              <a:t> both countries’ opportunity costs.</a:t>
            </a:r>
          </a:p>
          <a:p>
            <a:r>
              <a:rPr lang="en-US" dirty="0"/>
              <a:t>From previous calculations:</a:t>
            </a:r>
          </a:p>
          <a:p>
            <a:pPr lvl="1"/>
            <a:r>
              <a:rPr lang="en-US" b="1" dirty="0"/>
              <a:t>Big Country:</a:t>
            </a:r>
            <a:endParaRPr lang="en-US" dirty="0"/>
          </a:p>
          <a:p>
            <a:pPr lvl="2"/>
            <a:r>
              <a:rPr lang="en-US" dirty="0"/>
              <a:t>O.C. of 1 ton of grain = </a:t>
            </a:r>
            <a:r>
              <a:rPr lang="en-US" b="1" dirty="0"/>
              <a:t>½ ton of meat</a:t>
            </a:r>
            <a:endParaRPr lang="en-US" dirty="0"/>
          </a:p>
          <a:p>
            <a:pPr lvl="2"/>
            <a:r>
              <a:rPr lang="en-US" dirty="0"/>
              <a:t>O.C. of 1 ton of meat = </a:t>
            </a:r>
            <a:r>
              <a:rPr lang="en-US" b="1" dirty="0"/>
              <a:t>2 tons of grain</a:t>
            </a:r>
            <a:endParaRPr lang="en-US" dirty="0"/>
          </a:p>
          <a:p>
            <a:pPr lvl="1"/>
            <a:r>
              <a:rPr lang="en-US" b="1" dirty="0"/>
              <a:t>Little Country:</a:t>
            </a:r>
            <a:endParaRPr lang="en-US" dirty="0"/>
          </a:p>
          <a:p>
            <a:pPr lvl="2"/>
            <a:r>
              <a:rPr lang="en-US" dirty="0"/>
              <a:t>O.C. of 1 ton of grain = </a:t>
            </a:r>
            <a:r>
              <a:rPr lang="en-US" b="1" dirty="0"/>
              <a:t>1 ton of meat</a:t>
            </a:r>
            <a:endParaRPr lang="en-US" dirty="0"/>
          </a:p>
          <a:p>
            <a:pPr lvl="2"/>
            <a:r>
              <a:rPr lang="en-US" dirty="0"/>
              <a:t>O.C. of 1 ton of meat = </a:t>
            </a:r>
            <a:r>
              <a:rPr lang="en-US" b="1" dirty="0"/>
              <a:t>1 ton of grain</a:t>
            </a:r>
            <a:endParaRPr lang="en-US" dirty="0"/>
          </a:p>
          <a:p>
            <a:r>
              <a:rPr lang="en-US" dirty="0"/>
              <a:t>Therefore, </a:t>
            </a:r>
            <a:r>
              <a:rPr lang="en-US" b="1" dirty="0"/>
              <a:t>mutually beneficial terms of trade</a:t>
            </a:r>
            <a:r>
              <a:rPr lang="en-US" dirty="0"/>
              <a:t> are:</a:t>
            </a:r>
          </a:p>
          <a:p>
            <a:pPr lvl="1"/>
            <a:r>
              <a:rPr lang="en-US" b="1" dirty="0"/>
              <a:t>1 ton of grain = ½ to 1 ton of meat</a:t>
            </a:r>
            <a:endParaRPr lang="en-US" dirty="0"/>
          </a:p>
          <a:p>
            <a:pPr lvl="1"/>
            <a:r>
              <a:rPr lang="en-US" b="1" dirty="0"/>
              <a:t>1 ton of meat = 1 to 2 tons of grain</a:t>
            </a:r>
            <a:endParaRPr lang="en-US" dirty="0"/>
          </a:p>
          <a:p>
            <a:r>
              <a:rPr lang="en-US" dirty="0"/>
              <a:t>Both countries gain when trade happens </a:t>
            </a:r>
            <a:r>
              <a:rPr lang="en-US" b="1" dirty="0"/>
              <a:t>within this range</a:t>
            </a:r>
            <a:r>
              <a:rPr lang="en-US" dirty="0"/>
              <a:t> because each gets the good they want at a lower opportunity cost than producing it themselves.</a:t>
            </a:r>
            <a:br>
              <a:rPr lang="en-US" dirty="0"/>
            </a:br>
            <a:endParaRPr lang="en-US" dirty="0"/>
          </a:p>
          <a:p>
            <a:r>
              <a:rPr lang="en-US" b="1" dirty="0"/>
              <a:t>How to Present the Slide:</a:t>
            </a:r>
            <a:endParaRPr lang="en-US" dirty="0"/>
          </a:p>
          <a:p>
            <a:r>
              <a:rPr lang="en-US" dirty="0"/>
              <a:t>Begin by reminding students: “Now that both countries are specializing, they’ll need to agree on how much of one good to trade for the other.”</a:t>
            </a:r>
          </a:p>
          <a:p>
            <a:r>
              <a:rPr lang="en-US" dirty="0"/>
              <a:t>Emphasize the phrase </a:t>
            </a:r>
            <a:r>
              <a:rPr lang="en-US" i="1" dirty="0"/>
              <a:t>“between opportunity costs.”</a:t>
            </a:r>
            <a:endParaRPr lang="en-US" dirty="0"/>
          </a:p>
          <a:p>
            <a:r>
              <a:rPr lang="en-US" dirty="0"/>
              <a:t>Point to the opportunity cost calculations and explain how the red text summarizes the range.</a:t>
            </a:r>
          </a:p>
          <a:p>
            <a:r>
              <a:rPr lang="en-US" dirty="0"/>
              <a:t>Reinforce with examples:</a:t>
            </a:r>
          </a:p>
          <a:p>
            <a:pPr lvl="1"/>
            <a:r>
              <a:rPr lang="en-US" dirty="0"/>
              <a:t>“If Big Country trades 1 ton of grain for ¾ ton of meat - both benefit.”</a:t>
            </a:r>
          </a:p>
          <a:p>
            <a:pPr lvl="1"/>
            <a:r>
              <a:rPr lang="en-US" dirty="0"/>
              <a:t>“But if the trade is 1 ton of grain for only ¼ ton of meat, one side loses.”</a:t>
            </a:r>
          </a:p>
          <a:p>
            <a:r>
              <a:rPr lang="en-US" dirty="0"/>
              <a:t>Prepare students for the next slide by hinting: “Next, we’ll see what happens when the trade terms fall </a:t>
            </a:r>
            <a:r>
              <a:rPr lang="en-US" b="1" dirty="0"/>
              <a:t>outside</a:t>
            </a:r>
            <a:r>
              <a:rPr lang="en-US" dirty="0"/>
              <a:t> this range.”</a:t>
            </a:r>
            <a:br>
              <a:rPr lang="en-US" dirty="0"/>
            </a:br>
            <a:endParaRPr lang="en-US" dirty="0"/>
          </a:p>
          <a:p>
            <a:r>
              <a:rPr lang="en-US" b="1" dirty="0"/>
              <a:t>Engagement Prompts:</a:t>
            </a:r>
            <a:endParaRPr lang="en-US" dirty="0"/>
          </a:p>
          <a:p>
            <a:r>
              <a:rPr lang="en-US" dirty="0"/>
              <a:t>“What would happen if Big Country tried to trade 1 ton of grain for 2 tons of meat?”</a:t>
            </a:r>
          </a:p>
          <a:p>
            <a:r>
              <a:rPr lang="en-US" dirty="0"/>
              <a:t>“Which country would refuse to trade if the rate wasn’t mutually beneficial?”</a:t>
            </a:r>
          </a:p>
          <a:p>
            <a:r>
              <a:rPr lang="en-US" dirty="0"/>
              <a:t>“How do these ranges ensure that both sides end up better off?”</a:t>
            </a:r>
            <a:br>
              <a:rPr lang="en-US" dirty="0"/>
            </a:br>
            <a:endParaRPr lang="en-US" dirty="0"/>
          </a:p>
          <a:p>
            <a:r>
              <a:rPr lang="en-US" b="1" dirty="0"/>
              <a:t>Phrase to Emphasize:</a:t>
            </a:r>
            <a:br>
              <a:rPr lang="en-US" dirty="0"/>
            </a:br>
            <a:r>
              <a:rPr lang="en-US" i="1" dirty="0"/>
              <a:t>“Mutually beneficial trade happens only when the terms fall between opportunity costs.”</a:t>
            </a:r>
            <a:br>
              <a:rPr lang="en-US" dirty="0"/>
            </a:br>
            <a:endParaRPr lang="en-US" dirty="0"/>
          </a:p>
          <a:p>
            <a:r>
              <a:rPr lang="en-US" b="1" dirty="0"/>
              <a:t>Next Slide:</a:t>
            </a:r>
            <a:r>
              <a:rPr lang="en-US" dirty="0"/>
              <a:t> </a:t>
            </a:r>
            <a:r>
              <a:rPr lang="en-US" i="1" dirty="0"/>
              <a:t>“Now that we know the terms of trade must fall between both countries’ opportunity costs to be mutually beneficial, our next slide will explore what happens when the exchange rate falls outside that range.”</a:t>
            </a:r>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11</a:t>
            </a:fld>
            <a:endParaRPr lang="en-US"/>
          </a:p>
        </p:txBody>
      </p:sp>
    </p:spTree>
    <p:extLst>
      <p:ext uri="{BB962C8B-B14F-4D97-AF65-F5344CB8AC3E}">
        <p14:creationId xmlns:p14="http://schemas.microsoft.com/office/powerpoint/2010/main" val="4040712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Recognize that </a:t>
            </a:r>
            <a:r>
              <a:rPr lang="en-US" b="1" dirty="0"/>
              <a:t>unbalanced trade terms</a:t>
            </a:r>
            <a:r>
              <a:rPr lang="en-US" dirty="0"/>
              <a:t> can harm one of the trading partners.</a:t>
            </a:r>
          </a:p>
          <a:p>
            <a:r>
              <a:rPr lang="en-US" dirty="0"/>
              <a:t>Explain which country benefits or loses depending on whether the trade ratio is </a:t>
            </a:r>
            <a:r>
              <a:rPr lang="en-US" b="1" dirty="0"/>
              <a:t>above or below</a:t>
            </a:r>
            <a:r>
              <a:rPr lang="en-US" dirty="0"/>
              <a:t> the beneficial range.</a:t>
            </a:r>
          </a:p>
          <a:p>
            <a:r>
              <a:rPr lang="en-US" dirty="0"/>
              <a:t>Apply reasoning using </a:t>
            </a:r>
            <a:r>
              <a:rPr lang="en-US" b="1" dirty="0"/>
              <a:t>opportunity costs</a:t>
            </a:r>
            <a:r>
              <a:rPr lang="en-US" dirty="0"/>
              <a:t> to determine fairness in trade agreements.</a:t>
            </a:r>
          </a:p>
          <a:p>
            <a:endParaRPr lang="en-US" dirty="0"/>
          </a:p>
          <a:p>
            <a:r>
              <a:rPr lang="en-US" b="1" dirty="0"/>
              <a:t>Key Concept:</a:t>
            </a:r>
            <a:endParaRPr lang="en-US" dirty="0"/>
          </a:p>
          <a:p>
            <a:r>
              <a:rPr lang="en-US" dirty="0"/>
              <a:t>Mutually beneficial trade only happens </a:t>
            </a:r>
            <a:r>
              <a:rPr lang="en-US" b="1" dirty="0"/>
              <a:t>between</a:t>
            </a:r>
            <a:r>
              <a:rPr lang="en-US" dirty="0"/>
              <a:t> the countries’ opportunity cost range.</a:t>
            </a:r>
          </a:p>
          <a:p>
            <a:r>
              <a:rPr lang="en-US" dirty="0"/>
              <a:t>From earlier:</a:t>
            </a:r>
          </a:p>
          <a:p>
            <a:pPr lvl="1"/>
            <a:r>
              <a:rPr lang="en-US" b="1" dirty="0"/>
              <a:t>Big Country’s O.C. of grain</a:t>
            </a:r>
            <a:r>
              <a:rPr lang="en-US" dirty="0"/>
              <a:t> = ½ ton of meat</a:t>
            </a:r>
          </a:p>
          <a:p>
            <a:pPr lvl="1"/>
            <a:r>
              <a:rPr lang="en-US" b="1" dirty="0"/>
              <a:t>Little Country’s O.C. of grain</a:t>
            </a:r>
            <a:r>
              <a:rPr lang="en-US" dirty="0"/>
              <a:t> = 1 ton of meat</a:t>
            </a:r>
          </a:p>
          <a:p>
            <a:pPr lvl="1"/>
            <a:r>
              <a:rPr lang="en-US" dirty="0"/>
              <a:t>Therefore, </a:t>
            </a:r>
            <a:r>
              <a:rPr lang="en-US" b="1" dirty="0"/>
              <a:t>mutually beneficial trade</a:t>
            </a:r>
            <a:r>
              <a:rPr lang="en-US" dirty="0"/>
              <a:t> would be 1 ton of grain = between </a:t>
            </a:r>
            <a:r>
              <a:rPr lang="en-US" b="1" dirty="0"/>
              <a:t>½ and 1 ton of meat.</a:t>
            </a:r>
            <a:endParaRPr lang="en-US" dirty="0"/>
          </a:p>
          <a:p>
            <a:r>
              <a:rPr lang="en-US" dirty="0"/>
              <a:t>Two examples show what happens when terms move outside this range:</a:t>
            </a:r>
          </a:p>
          <a:p>
            <a:pPr lvl="1"/>
            <a:r>
              <a:rPr lang="en-US" b="1" dirty="0"/>
              <a:t>If 1 ton of grain = 3 tons of meat:</a:t>
            </a:r>
            <a:endParaRPr lang="en-US" dirty="0"/>
          </a:p>
          <a:p>
            <a:pPr lvl="2"/>
            <a:r>
              <a:rPr lang="en-US" dirty="0"/>
              <a:t>Big Country trades grain and receives 3 tons of meat (way above its cost of ½).</a:t>
            </a:r>
          </a:p>
          <a:p>
            <a:pPr lvl="2"/>
            <a:r>
              <a:rPr lang="en-US" dirty="0"/>
              <a:t>Big Country </a:t>
            </a:r>
            <a:r>
              <a:rPr lang="en-US" b="1" dirty="0"/>
              <a:t>benefits</a:t>
            </a:r>
            <a:r>
              <a:rPr lang="en-US" dirty="0"/>
              <a:t>, Little Country </a:t>
            </a:r>
            <a:r>
              <a:rPr lang="en-US" b="1" dirty="0"/>
              <a:t>loses</a:t>
            </a:r>
            <a:r>
              <a:rPr lang="en-US" dirty="0"/>
              <a:t> - trade is </a:t>
            </a:r>
            <a:r>
              <a:rPr lang="en-US" b="1" dirty="0"/>
              <a:t>unfair</a:t>
            </a:r>
            <a:r>
              <a:rPr lang="en-US" dirty="0"/>
              <a:t> to Little Country.</a:t>
            </a:r>
          </a:p>
          <a:p>
            <a:pPr lvl="1"/>
            <a:r>
              <a:rPr lang="en-US" b="1" dirty="0"/>
              <a:t>If 1 ton of grain = ¼ ton of meat:</a:t>
            </a:r>
            <a:endParaRPr lang="en-US" dirty="0"/>
          </a:p>
          <a:p>
            <a:pPr lvl="2"/>
            <a:r>
              <a:rPr lang="en-US" dirty="0"/>
              <a:t>Big Country gives up grain for too little meat - below its opportunity cost.</a:t>
            </a:r>
          </a:p>
          <a:p>
            <a:pPr lvl="2"/>
            <a:r>
              <a:rPr lang="en-US" dirty="0"/>
              <a:t>Big Country </a:t>
            </a:r>
            <a:r>
              <a:rPr lang="en-US" b="1" dirty="0"/>
              <a:t>is hurt</a:t>
            </a:r>
            <a:r>
              <a:rPr lang="en-US" dirty="0"/>
              <a:t>, Little Country </a:t>
            </a:r>
            <a:r>
              <a:rPr lang="en-US" b="1" dirty="0"/>
              <a:t>benefits</a:t>
            </a:r>
            <a:r>
              <a:rPr lang="en-US" dirty="0"/>
              <a:t> - trade is </a:t>
            </a:r>
            <a:r>
              <a:rPr lang="en-US" b="1" dirty="0"/>
              <a:t>unfair</a:t>
            </a:r>
            <a:r>
              <a:rPr lang="en-US" dirty="0"/>
              <a:t> to Big Country.</a:t>
            </a:r>
          </a:p>
          <a:p>
            <a:r>
              <a:rPr lang="en-US" dirty="0"/>
              <a:t>The takeaway: </a:t>
            </a:r>
            <a:r>
              <a:rPr lang="en-US" b="1" dirty="0"/>
              <a:t>Only trade between ½ and 1 ton of meat per ton of grain benefits both.</a:t>
            </a:r>
            <a:endParaRPr lang="en-US" dirty="0"/>
          </a:p>
          <a:p>
            <a:endParaRPr lang="en-US" dirty="0"/>
          </a:p>
          <a:p>
            <a:r>
              <a:rPr lang="en-US" b="1" dirty="0"/>
              <a:t>How to Present the Slide:</a:t>
            </a:r>
            <a:endParaRPr lang="en-US" dirty="0"/>
          </a:p>
          <a:p>
            <a:r>
              <a:rPr lang="en-US" dirty="0"/>
              <a:t>Start by asking: “What happens if the trade ratio isn’t between ½ and 1?”</a:t>
            </a:r>
          </a:p>
          <a:p>
            <a:r>
              <a:rPr lang="en-US" dirty="0"/>
              <a:t>Read the two example scenarios aloud, emphasizing the red text for clarity.</a:t>
            </a:r>
          </a:p>
          <a:p>
            <a:r>
              <a:rPr lang="en-US" dirty="0"/>
              <a:t>Walk through why one side benefits and the other loses in each case.</a:t>
            </a:r>
          </a:p>
          <a:p>
            <a:r>
              <a:rPr lang="en-US" dirty="0"/>
              <a:t>Reinforce the importance of </a:t>
            </a:r>
            <a:r>
              <a:rPr lang="en-US" b="1" dirty="0"/>
              <a:t>opportunity cost</a:t>
            </a:r>
            <a:r>
              <a:rPr lang="en-US" dirty="0"/>
              <a:t> in determining fair trade.</a:t>
            </a:r>
          </a:p>
          <a:p>
            <a:r>
              <a:rPr lang="en-US" dirty="0"/>
              <a:t>Summarize with: “The magic of trade only works when it’s between opportunity costs!”</a:t>
            </a:r>
          </a:p>
          <a:p>
            <a:endParaRPr lang="en-US" dirty="0"/>
          </a:p>
          <a:p>
            <a:r>
              <a:rPr lang="en-US" b="1" dirty="0"/>
              <a:t>Engagement Prompts:</a:t>
            </a:r>
            <a:endParaRPr lang="en-US" dirty="0"/>
          </a:p>
          <a:p>
            <a:r>
              <a:rPr lang="en-US" dirty="0"/>
              <a:t>“Why might a country agree to an unfair trade?”</a:t>
            </a:r>
          </a:p>
          <a:p>
            <a:r>
              <a:rPr lang="en-US" dirty="0"/>
              <a:t>“Can you think of a real-world example where one nation benefits more from trade?”</a:t>
            </a:r>
          </a:p>
          <a:p>
            <a:r>
              <a:rPr lang="en-US" dirty="0"/>
              <a:t>“How could international negotiations help avoid unfair terms of trade?”</a:t>
            </a:r>
            <a:br>
              <a:rPr lang="en-US" dirty="0"/>
            </a:br>
            <a:endParaRPr lang="en-US" dirty="0"/>
          </a:p>
          <a:p>
            <a:r>
              <a:rPr lang="en-US" b="1" dirty="0"/>
              <a:t>Phrase to Emphasize:</a:t>
            </a:r>
            <a:br>
              <a:rPr lang="en-US" dirty="0"/>
            </a:br>
            <a:r>
              <a:rPr lang="en-US" i="1" dirty="0"/>
              <a:t>“Trade only creates mutual gain when it happens between opportunity costs.”</a:t>
            </a:r>
            <a:endParaRPr lang="en-US" dirty="0"/>
          </a:p>
          <a:p>
            <a:endParaRPr lang="en-US" dirty="0"/>
          </a:p>
          <a:p>
            <a:r>
              <a:rPr lang="en-US" b="1" dirty="0"/>
              <a:t>Next Slide:</a:t>
            </a:r>
            <a:r>
              <a:rPr lang="en-US" dirty="0"/>
              <a:t> </a:t>
            </a:r>
            <a:r>
              <a:rPr lang="en-US" i="1" dirty="0"/>
              <a:t>“Now that we’ve seen how moving outside the mutually beneficial range causes one country to lose, the next slide will show another example that reinforces who benefits and who doesn’t when the terms are unfair.”</a:t>
            </a:r>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12</a:t>
            </a:fld>
            <a:endParaRPr lang="en-US"/>
          </a:p>
        </p:txBody>
      </p:sp>
    </p:spTree>
    <p:extLst>
      <p:ext uri="{BB962C8B-B14F-4D97-AF65-F5344CB8AC3E}">
        <p14:creationId xmlns:p14="http://schemas.microsoft.com/office/powerpoint/2010/main" val="2722413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Analyze trade scenarios using </a:t>
            </a:r>
            <a:r>
              <a:rPr lang="en-US" b="1" dirty="0"/>
              <a:t>different trade bases</a:t>
            </a:r>
            <a:r>
              <a:rPr lang="en-US" dirty="0"/>
              <a:t> (meat for grain instead of grain for meat).</a:t>
            </a:r>
          </a:p>
          <a:p>
            <a:r>
              <a:rPr lang="en-US" dirty="0"/>
              <a:t>Identify which country benefits or is hurt when trade terms move </a:t>
            </a:r>
            <a:r>
              <a:rPr lang="en-US" b="1" dirty="0"/>
              <a:t>above or below</a:t>
            </a:r>
            <a:r>
              <a:rPr lang="en-US" dirty="0"/>
              <a:t> the fair range.</a:t>
            </a:r>
          </a:p>
          <a:p>
            <a:r>
              <a:rPr lang="en-US" dirty="0"/>
              <a:t>Deepen their understanding of how </a:t>
            </a:r>
            <a:r>
              <a:rPr lang="en-US" b="1" dirty="0"/>
              <a:t>opportunity cost limits</a:t>
            </a:r>
            <a:r>
              <a:rPr lang="en-US" dirty="0"/>
              <a:t> define fair exchange rates.</a:t>
            </a:r>
          </a:p>
          <a:p>
            <a:endParaRPr lang="en-US" dirty="0"/>
          </a:p>
          <a:p>
            <a:r>
              <a:rPr lang="en-US" b="1" dirty="0"/>
              <a:t>Key Concept:</a:t>
            </a:r>
            <a:endParaRPr lang="en-US" dirty="0"/>
          </a:p>
          <a:p>
            <a:r>
              <a:rPr lang="en-US" dirty="0"/>
              <a:t>From previous slides:</a:t>
            </a:r>
          </a:p>
          <a:p>
            <a:pPr lvl="1"/>
            <a:r>
              <a:rPr lang="en-US" b="1" dirty="0"/>
              <a:t>Big Country:</a:t>
            </a:r>
            <a:endParaRPr lang="en-US" dirty="0"/>
          </a:p>
          <a:p>
            <a:pPr lvl="2"/>
            <a:r>
              <a:rPr lang="en-US" dirty="0"/>
              <a:t>O.C. of 1 ton of meat = </a:t>
            </a:r>
            <a:r>
              <a:rPr lang="en-US" b="1" dirty="0"/>
              <a:t>2 tons of grain</a:t>
            </a:r>
            <a:endParaRPr lang="en-US" dirty="0"/>
          </a:p>
          <a:p>
            <a:pPr lvl="1"/>
            <a:r>
              <a:rPr lang="en-US" b="1" dirty="0"/>
              <a:t>Little Country:</a:t>
            </a:r>
            <a:endParaRPr lang="en-US" dirty="0"/>
          </a:p>
          <a:p>
            <a:pPr lvl="2"/>
            <a:r>
              <a:rPr lang="en-US" dirty="0"/>
              <a:t>O.C. of 1 ton of meat = </a:t>
            </a:r>
            <a:r>
              <a:rPr lang="en-US" b="1" dirty="0"/>
              <a:t>1 ton of grain</a:t>
            </a:r>
            <a:endParaRPr lang="en-US" dirty="0"/>
          </a:p>
          <a:p>
            <a:r>
              <a:rPr lang="en-US" dirty="0"/>
              <a:t>Therefore, </a:t>
            </a:r>
            <a:r>
              <a:rPr lang="en-US" b="1" dirty="0"/>
              <a:t>mutually beneficial trade</a:t>
            </a:r>
            <a:r>
              <a:rPr lang="en-US" dirty="0"/>
              <a:t> for 1 ton of meat must fall between </a:t>
            </a:r>
            <a:r>
              <a:rPr lang="en-US" b="1" dirty="0"/>
              <a:t>1 and 2 tons of grain</a:t>
            </a:r>
            <a:r>
              <a:rPr lang="en-US" dirty="0"/>
              <a:t>.</a:t>
            </a:r>
          </a:p>
          <a:p>
            <a:r>
              <a:rPr lang="en-US" dirty="0"/>
              <a:t>When trade falls outside this range:</a:t>
            </a:r>
          </a:p>
          <a:p>
            <a:pPr lvl="1"/>
            <a:r>
              <a:rPr lang="en-US" b="1" dirty="0"/>
              <a:t>If 1 ton of meat = 4 tons of grain:</a:t>
            </a:r>
            <a:endParaRPr lang="en-US" dirty="0"/>
          </a:p>
          <a:p>
            <a:pPr lvl="2"/>
            <a:r>
              <a:rPr lang="en-US" dirty="0"/>
              <a:t>Little Country gets 4 tons of grain for each ton of meat (much more than its cost of 1).</a:t>
            </a:r>
          </a:p>
          <a:p>
            <a:pPr lvl="2"/>
            <a:r>
              <a:rPr lang="en-US" b="1" dirty="0"/>
              <a:t>Little Country benefits</a:t>
            </a:r>
            <a:r>
              <a:rPr lang="en-US" dirty="0"/>
              <a:t>, </a:t>
            </a:r>
            <a:r>
              <a:rPr lang="en-US" b="1" dirty="0"/>
              <a:t>Big Country is hurt</a:t>
            </a:r>
            <a:r>
              <a:rPr lang="en-US" dirty="0"/>
              <a:t>.</a:t>
            </a:r>
          </a:p>
          <a:p>
            <a:pPr lvl="1"/>
            <a:r>
              <a:rPr lang="en-US" b="1" dirty="0"/>
              <a:t>If 1 ton of meat = ½ ton of grain:</a:t>
            </a:r>
            <a:endParaRPr lang="en-US" dirty="0"/>
          </a:p>
          <a:p>
            <a:pPr lvl="2"/>
            <a:r>
              <a:rPr lang="en-US" dirty="0"/>
              <a:t>Big Country pays less than its opportunity cost of 2.</a:t>
            </a:r>
          </a:p>
          <a:p>
            <a:pPr lvl="2"/>
            <a:r>
              <a:rPr lang="en-US" b="1" dirty="0"/>
              <a:t>Big Country benefits</a:t>
            </a:r>
            <a:r>
              <a:rPr lang="en-US" dirty="0"/>
              <a:t>, </a:t>
            </a:r>
            <a:r>
              <a:rPr lang="en-US" b="1" dirty="0"/>
              <a:t>Little Country is hurt</a:t>
            </a:r>
            <a:r>
              <a:rPr lang="en-US" dirty="0"/>
              <a:t>.</a:t>
            </a:r>
          </a:p>
          <a:p>
            <a:endParaRPr lang="en-US" dirty="0"/>
          </a:p>
          <a:p>
            <a:r>
              <a:rPr lang="en-US" b="1" dirty="0"/>
              <a:t>How to Present the Slide:</a:t>
            </a:r>
            <a:endParaRPr lang="en-US" dirty="0"/>
          </a:p>
          <a:p>
            <a:r>
              <a:rPr lang="en-US" dirty="0"/>
              <a:t>Start by asking students to recall: “What was the mutually beneficial trade range for 1 ton of meat?”</a:t>
            </a:r>
          </a:p>
          <a:p>
            <a:r>
              <a:rPr lang="en-US" dirty="0"/>
              <a:t>Highlight the 1-to-2-ton range in your previous example.</a:t>
            </a:r>
          </a:p>
          <a:p>
            <a:r>
              <a:rPr lang="en-US" dirty="0"/>
              <a:t>Then, walk through each new scenario:</a:t>
            </a:r>
          </a:p>
          <a:p>
            <a:pPr lvl="1"/>
            <a:r>
              <a:rPr lang="en-US" dirty="0"/>
              <a:t>First trade: 1 ton of meat = 4 tons of grain → “Who’s gaining more than before? Who’s losing?”</a:t>
            </a:r>
          </a:p>
          <a:p>
            <a:pPr lvl="1"/>
            <a:r>
              <a:rPr lang="en-US" dirty="0"/>
              <a:t>Second trade: 1 ton of meat = ½ ton of grain → “Now who’s on the winning side?”</a:t>
            </a:r>
          </a:p>
          <a:p>
            <a:r>
              <a:rPr lang="en-US" dirty="0"/>
              <a:t>Emphasize that </a:t>
            </a:r>
            <a:r>
              <a:rPr lang="en-US" b="1" dirty="0"/>
              <a:t>only trades between 1 and 2 tons of grain per ton of meat</a:t>
            </a:r>
            <a:r>
              <a:rPr lang="en-US" dirty="0"/>
              <a:t> benefit both countries.</a:t>
            </a:r>
          </a:p>
          <a:p>
            <a:endParaRPr lang="en-US" dirty="0"/>
          </a:p>
          <a:p>
            <a:r>
              <a:rPr lang="en-US" b="1" dirty="0"/>
              <a:t>Engagement Prompts:</a:t>
            </a:r>
            <a:endParaRPr lang="en-US" dirty="0"/>
          </a:p>
          <a:p>
            <a:r>
              <a:rPr lang="en-US" dirty="0"/>
              <a:t>“Why does changing which good we’re trading (meat vs. grain) flip who benefits?”</a:t>
            </a:r>
          </a:p>
          <a:p>
            <a:r>
              <a:rPr lang="en-US" dirty="0"/>
              <a:t>“Could countries still choose to trade even if one is hurt? Why or why not?”</a:t>
            </a:r>
          </a:p>
          <a:p>
            <a:r>
              <a:rPr lang="en-US" dirty="0"/>
              <a:t>“What does this tell us about how careful nations must be when setting trade agreements?”</a:t>
            </a:r>
          </a:p>
          <a:p>
            <a:br>
              <a:rPr lang="en-US" dirty="0"/>
            </a:br>
            <a:r>
              <a:rPr lang="en-US" b="1" dirty="0"/>
              <a:t>Phrase to Emphasize:</a:t>
            </a:r>
            <a:br>
              <a:rPr lang="en-US" dirty="0"/>
            </a:br>
            <a:r>
              <a:rPr lang="en-US" i="1" dirty="0"/>
              <a:t>“When the trade ratio moves outside the opportunity cost range, one country wins and the other loses.”</a:t>
            </a:r>
            <a:endParaRPr lang="en-US" dirty="0"/>
          </a:p>
          <a:p>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Next Slide: </a:t>
            </a:r>
            <a:r>
              <a:rPr lang="en-US" i="1" dirty="0"/>
              <a:t>“Now that we’ve seen how changing the good being traded can flip who benefits and who loses, the next slide will summarize how to quickly identify fair terms inside and outside the mutually beneficial range.”</a:t>
            </a:r>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13</a:t>
            </a:fld>
            <a:endParaRPr lang="en-US"/>
          </a:p>
        </p:txBody>
      </p:sp>
    </p:spTree>
    <p:extLst>
      <p:ext uri="{BB962C8B-B14F-4D97-AF65-F5344CB8AC3E}">
        <p14:creationId xmlns:p14="http://schemas.microsoft.com/office/powerpoint/2010/main" val="4249980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Explain what happens when trade occurs </a:t>
            </a:r>
            <a:r>
              <a:rPr lang="en-US" b="1" dirty="0"/>
              <a:t>above or below</a:t>
            </a:r>
            <a:r>
              <a:rPr lang="en-US" dirty="0"/>
              <a:t> the mutually beneficial range.</a:t>
            </a:r>
          </a:p>
          <a:p>
            <a:r>
              <a:rPr lang="en-US" dirty="0"/>
              <a:t>Identify which country (with or without the comparative advantage) </a:t>
            </a:r>
            <a:r>
              <a:rPr lang="en-US" b="1" dirty="0"/>
              <a:t>benefits or is hurt</a:t>
            </a:r>
            <a:r>
              <a:rPr lang="en-US" dirty="0"/>
              <a:t> in each case.</a:t>
            </a:r>
          </a:p>
          <a:p>
            <a:r>
              <a:rPr lang="en-US" dirty="0"/>
              <a:t>Use this logic to predict trade outcomes in future comparative advantage problems.</a:t>
            </a:r>
          </a:p>
          <a:p>
            <a:br>
              <a:rPr lang="en-US" dirty="0"/>
            </a:br>
            <a:r>
              <a:rPr lang="en-US" b="1" dirty="0"/>
              <a:t>Key Concept:</a:t>
            </a:r>
            <a:endParaRPr lang="en-US" dirty="0"/>
          </a:p>
          <a:p>
            <a:r>
              <a:rPr lang="en-US" dirty="0"/>
              <a:t>The </a:t>
            </a:r>
            <a:r>
              <a:rPr lang="en-US" b="1" dirty="0"/>
              <a:t>mutually beneficial range</a:t>
            </a:r>
            <a:r>
              <a:rPr lang="en-US" dirty="0"/>
              <a:t> represents the price of one good in terms of another good (terms of trade) between each country’s </a:t>
            </a:r>
            <a:r>
              <a:rPr lang="en-US" b="1" dirty="0"/>
              <a:t>opportunity cost</a:t>
            </a:r>
            <a:r>
              <a:rPr lang="en-US" dirty="0"/>
              <a:t>.</a:t>
            </a:r>
          </a:p>
          <a:p>
            <a:r>
              <a:rPr lang="en-US" dirty="0"/>
              <a:t>When trade happens </a:t>
            </a:r>
            <a:r>
              <a:rPr lang="en-US" b="1" dirty="0"/>
              <a:t>outside</a:t>
            </a:r>
            <a:r>
              <a:rPr lang="en-US" dirty="0"/>
              <a:t> this range, one country gains at the expense of the other:</a:t>
            </a:r>
          </a:p>
          <a:p>
            <a:pPr lvl="1"/>
            <a:r>
              <a:rPr lang="en-US" b="1" dirty="0"/>
              <a:t>If terms of trade are above the range:</a:t>
            </a:r>
            <a:endParaRPr lang="en-US" dirty="0"/>
          </a:p>
          <a:p>
            <a:pPr lvl="2"/>
            <a:r>
              <a:rPr lang="en-US" dirty="0"/>
              <a:t>The </a:t>
            </a:r>
            <a:r>
              <a:rPr lang="en-US" b="1" dirty="0"/>
              <a:t>country with the comparative advantage benefits</a:t>
            </a:r>
            <a:r>
              <a:rPr lang="en-US" dirty="0"/>
              <a:t>, because it’s trading at better-than-fair prices.</a:t>
            </a:r>
          </a:p>
          <a:p>
            <a:pPr lvl="2"/>
            <a:r>
              <a:rPr lang="en-US" dirty="0"/>
              <a:t>The </a:t>
            </a:r>
            <a:r>
              <a:rPr lang="en-US" b="1" dirty="0"/>
              <a:t>country without the comparative advantage is hurt</a:t>
            </a:r>
            <a:r>
              <a:rPr lang="en-US" dirty="0"/>
              <a:t>, since it gives up more than its opportunity cost.</a:t>
            </a:r>
          </a:p>
          <a:p>
            <a:pPr lvl="1"/>
            <a:r>
              <a:rPr lang="en-US" b="1" dirty="0"/>
              <a:t>If terms of trade are below the range:</a:t>
            </a:r>
            <a:endParaRPr lang="en-US" dirty="0"/>
          </a:p>
          <a:p>
            <a:pPr lvl="2"/>
            <a:r>
              <a:rPr lang="en-US" dirty="0"/>
              <a:t>The </a:t>
            </a:r>
            <a:r>
              <a:rPr lang="en-US" b="1" dirty="0"/>
              <a:t>country with the comparative advantage is hurt</a:t>
            </a:r>
            <a:r>
              <a:rPr lang="en-US" dirty="0"/>
              <a:t>, receiving less than what’s fair.</a:t>
            </a:r>
          </a:p>
          <a:p>
            <a:pPr lvl="2"/>
            <a:r>
              <a:rPr lang="en-US" dirty="0"/>
              <a:t>The </a:t>
            </a:r>
            <a:r>
              <a:rPr lang="en-US" b="1" dirty="0"/>
              <a:t>country without the comparative advantage benefits</a:t>
            </a:r>
            <a:r>
              <a:rPr lang="en-US" dirty="0"/>
              <a:t>, getting goods cheaper than its opportunity cost.</a:t>
            </a:r>
          </a:p>
          <a:p>
            <a:endParaRPr lang="en-US" dirty="0"/>
          </a:p>
          <a:p>
            <a:r>
              <a:rPr lang="en-US" b="1" dirty="0"/>
              <a:t>How to Present the Slide:</a:t>
            </a:r>
            <a:endParaRPr lang="en-US" dirty="0"/>
          </a:p>
          <a:p>
            <a:r>
              <a:rPr lang="en-US" dirty="0"/>
              <a:t>Begin by revisiting the previous examples: “Remember when Big Country benefited while Little Country was hurt? Here’s why.”</a:t>
            </a:r>
          </a:p>
          <a:p>
            <a:r>
              <a:rPr lang="en-US" dirty="0"/>
              <a:t>Read the top bullet aloud and emphasize </a:t>
            </a:r>
            <a:r>
              <a:rPr lang="en-US" i="1" dirty="0"/>
              <a:t>“above the range”</a:t>
            </a:r>
            <a:r>
              <a:rPr lang="en-US" dirty="0"/>
              <a:t> and </a:t>
            </a:r>
            <a:r>
              <a:rPr lang="en-US" i="1" dirty="0"/>
              <a:t>“below the range.”</a:t>
            </a:r>
            <a:endParaRPr lang="en-US" dirty="0"/>
          </a:p>
          <a:p>
            <a:r>
              <a:rPr lang="en-US" dirty="0"/>
              <a:t>Use color cues (green = benefits, red = hurt) to visually reinforce the pattern.</a:t>
            </a:r>
          </a:p>
          <a:p>
            <a:r>
              <a:rPr lang="en-US" dirty="0"/>
              <a:t>Explain: “This summary gives us a quick way to predict who gains or loses whenever we see trade ratios outside the mutually beneficial zone.”</a:t>
            </a:r>
          </a:p>
          <a:p>
            <a:endParaRPr lang="en-US" dirty="0"/>
          </a:p>
          <a:p>
            <a:r>
              <a:rPr lang="en-US" b="1" dirty="0"/>
              <a:t>Engagement Prompts:</a:t>
            </a:r>
            <a:endParaRPr lang="en-US" dirty="0"/>
          </a:p>
          <a:p>
            <a:r>
              <a:rPr lang="en-US" dirty="0"/>
              <a:t>“If the trade terms favored the Big Country, what might Little Country do in response?”</a:t>
            </a:r>
          </a:p>
          <a:p>
            <a:r>
              <a:rPr lang="en-US" dirty="0"/>
              <a:t>“Can you think of a real-world example where one nation feels taken advantage of in trade?”</a:t>
            </a:r>
          </a:p>
          <a:p>
            <a:r>
              <a:rPr lang="en-US" dirty="0"/>
              <a:t>“Why might countries still trade even if it’s not perfectly fair?”</a:t>
            </a:r>
          </a:p>
          <a:p>
            <a:endParaRPr lang="en-US" dirty="0"/>
          </a:p>
          <a:p>
            <a:r>
              <a:rPr lang="en-US" b="1" dirty="0"/>
              <a:t>Phrase to Emphasize:</a:t>
            </a:r>
            <a:br>
              <a:rPr lang="en-US" dirty="0"/>
            </a:br>
            <a:r>
              <a:rPr lang="en-US" i="1" dirty="0"/>
              <a:t>“When trade falls outside the mutually beneficial range, one country gains at the other’s expense.”</a:t>
            </a:r>
            <a:endParaRPr lang="en-US" dirty="0"/>
          </a:p>
          <a:p>
            <a:br>
              <a:rPr lang="en-US" dirty="0"/>
            </a:br>
            <a:r>
              <a:rPr lang="en-US" b="1" dirty="0"/>
              <a:t>Next Slide: </a:t>
            </a:r>
            <a:r>
              <a:rPr lang="en-US" i="1" dirty="0"/>
              <a:t>“Now that we understand who wins and who loses when trade falls outside the mutually beneficial range, the next slide will show how specialization and trade allow countries to consume more than they could produce alone.”</a:t>
            </a:r>
          </a:p>
        </p:txBody>
      </p:sp>
      <p:sp>
        <p:nvSpPr>
          <p:cNvPr id="4" name="Slide Number Placeholder 3"/>
          <p:cNvSpPr>
            <a:spLocks noGrp="1"/>
          </p:cNvSpPr>
          <p:nvPr>
            <p:ph type="sldNum" sz="quarter" idx="5"/>
          </p:nvPr>
        </p:nvSpPr>
        <p:spPr/>
        <p:txBody>
          <a:bodyPr/>
          <a:lstStyle/>
          <a:p>
            <a:fld id="{8CBB9B73-C4CB-41B3-AB85-B45055226452}" type="slidenum">
              <a:rPr lang="en-US" smtClean="0"/>
              <a:t>14</a:t>
            </a:fld>
            <a:endParaRPr lang="en-US"/>
          </a:p>
        </p:txBody>
      </p:sp>
    </p:spTree>
    <p:extLst>
      <p:ext uri="{BB962C8B-B14F-4D97-AF65-F5344CB8AC3E}">
        <p14:creationId xmlns:p14="http://schemas.microsoft.com/office/powerpoint/2010/main" val="4222042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Explain what happens when two countries </a:t>
            </a:r>
            <a:r>
              <a:rPr lang="en-US" b="1" dirty="0"/>
              <a:t>specialize and trade</a:t>
            </a:r>
            <a:r>
              <a:rPr lang="en-US" dirty="0"/>
              <a:t> using specific exchange terms.</a:t>
            </a:r>
          </a:p>
          <a:p>
            <a:r>
              <a:rPr lang="en-US" dirty="0"/>
              <a:t>Describe how each country’s </a:t>
            </a:r>
            <a:r>
              <a:rPr lang="en-US" b="1" dirty="0"/>
              <a:t>production point remains on the PPC</a:t>
            </a:r>
            <a:r>
              <a:rPr lang="en-US" dirty="0"/>
              <a:t>, but its </a:t>
            </a:r>
            <a:r>
              <a:rPr lang="en-US" b="1" dirty="0"/>
              <a:t>consumption point moves beyond it</a:t>
            </a:r>
            <a:r>
              <a:rPr lang="en-US" dirty="0"/>
              <a:t>.</a:t>
            </a:r>
          </a:p>
          <a:p>
            <a:r>
              <a:rPr lang="en-US" dirty="0"/>
              <a:t>Identify </a:t>
            </a:r>
            <a:r>
              <a:rPr lang="en-US" b="1" dirty="0"/>
              <a:t>what each country gains and gives up</a:t>
            </a:r>
            <a:r>
              <a:rPr lang="en-US" dirty="0"/>
              <a:t> in a trade scenario.</a:t>
            </a:r>
          </a:p>
          <a:p>
            <a:endParaRPr lang="en-US" dirty="0"/>
          </a:p>
          <a:p>
            <a:r>
              <a:rPr lang="en-US" b="1" dirty="0"/>
              <a:t>Key Concept:</a:t>
            </a:r>
            <a:endParaRPr lang="en-US" dirty="0"/>
          </a:p>
          <a:p>
            <a:r>
              <a:rPr lang="en-US" dirty="0"/>
              <a:t>The agreed terms: </a:t>
            </a:r>
            <a:r>
              <a:rPr lang="en-US" b="1" dirty="0"/>
              <a:t>1 ton of meat = 1½ tons of grain</a:t>
            </a:r>
            <a:endParaRPr lang="en-US" dirty="0"/>
          </a:p>
          <a:p>
            <a:r>
              <a:rPr lang="en-US" dirty="0"/>
              <a:t>Trade deal: </a:t>
            </a:r>
            <a:r>
              <a:rPr lang="en-US" b="1" dirty="0"/>
              <a:t>Little Country</a:t>
            </a:r>
            <a:r>
              <a:rPr lang="en-US" dirty="0"/>
              <a:t> trades 10 tons of meat for </a:t>
            </a:r>
            <a:r>
              <a:rPr lang="en-US" b="1" dirty="0"/>
              <a:t>15 tons of Big Country’s grain</a:t>
            </a:r>
            <a:r>
              <a:rPr lang="en-US" dirty="0"/>
              <a:t>.</a:t>
            </a:r>
          </a:p>
          <a:p>
            <a:r>
              <a:rPr lang="en-US" dirty="0"/>
              <a:t>Step-by-step breakdown:</a:t>
            </a:r>
          </a:p>
          <a:p>
            <a:pPr lvl="1"/>
            <a:r>
              <a:rPr lang="en-US" b="1" dirty="0"/>
              <a:t>Big Country:</a:t>
            </a:r>
            <a:endParaRPr lang="en-US" dirty="0"/>
          </a:p>
          <a:p>
            <a:pPr lvl="2"/>
            <a:r>
              <a:rPr lang="en-US" dirty="0"/>
              <a:t>Gives </a:t>
            </a:r>
            <a:r>
              <a:rPr lang="en-US" b="1" dirty="0"/>
              <a:t>15 tons of grain</a:t>
            </a:r>
            <a:r>
              <a:rPr lang="en-US" dirty="0"/>
              <a:t> (–15)</a:t>
            </a:r>
          </a:p>
          <a:p>
            <a:pPr lvl="2"/>
            <a:r>
              <a:rPr lang="en-US" dirty="0"/>
              <a:t>Gains </a:t>
            </a:r>
            <a:r>
              <a:rPr lang="en-US" b="1" dirty="0"/>
              <a:t>10 tons of meat</a:t>
            </a:r>
            <a:r>
              <a:rPr lang="en-US" dirty="0"/>
              <a:t> (+10)</a:t>
            </a:r>
          </a:p>
          <a:p>
            <a:pPr lvl="1"/>
            <a:r>
              <a:rPr lang="en-US" b="1" dirty="0"/>
              <a:t>Little Country:</a:t>
            </a:r>
            <a:endParaRPr lang="en-US" dirty="0"/>
          </a:p>
          <a:p>
            <a:pPr lvl="2"/>
            <a:r>
              <a:rPr lang="en-US" dirty="0"/>
              <a:t>Gives </a:t>
            </a:r>
            <a:r>
              <a:rPr lang="en-US" b="1" dirty="0"/>
              <a:t>10 tons of meat</a:t>
            </a:r>
            <a:r>
              <a:rPr lang="en-US" dirty="0"/>
              <a:t> (–10)</a:t>
            </a:r>
          </a:p>
          <a:p>
            <a:pPr lvl="2"/>
            <a:r>
              <a:rPr lang="en-US" dirty="0"/>
              <a:t>Gains </a:t>
            </a:r>
            <a:r>
              <a:rPr lang="en-US" b="1" dirty="0"/>
              <a:t>15 tons of grain</a:t>
            </a:r>
            <a:r>
              <a:rPr lang="en-US" dirty="0"/>
              <a:t> (+15)</a:t>
            </a:r>
          </a:p>
          <a:p>
            <a:r>
              <a:rPr lang="en-US" dirty="0"/>
              <a:t>This trade ratio falls </a:t>
            </a:r>
            <a:r>
              <a:rPr lang="en-US" b="1" dirty="0"/>
              <a:t>within the mutually beneficial range</a:t>
            </a:r>
            <a:r>
              <a:rPr lang="en-US" dirty="0"/>
              <a:t> (1 ton of meat = 1 to 2 tons of grain), so </a:t>
            </a:r>
            <a:r>
              <a:rPr lang="en-US" b="1" dirty="0"/>
              <a:t>both countries benefit</a:t>
            </a:r>
            <a:r>
              <a:rPr lang="en-US" dirty="0"/>
              <a:t>.</a:t>
            </a:r>
          </a:p>
          <a:p>
            <a:r>
              <a:rPr lang="en-US" dirty="0"/>
              <a:t>Notice how:</a:t>
            </a:r>
          </a:p>
          <a:p>
            <a:pPr lvl="1"/>
            <a:r>
              <a:rPr lang="en-US" b="1" dirty="0"/>
              <a:t>Production</a:t>
            </a:r>
            <a:r>
              <a:rPr lang="en-US" dirty="0"/>
              <a:t> stays on each country’s PPC (where they specialized).</a:t>
            </a:r>
          </a:p>
          <a:p>
            <a:pPr lvl="1"/>
            <a:r>
              <a:rPr lang="en-US" b="1" dirty="0"/>
              <a:t>Consumption</a:t>
            </a:r>
            <a:r>
              <a:rPr lang="en-US" dirty="0"/>
              <a:t> moves beyond the PPC, allowing both to enjoy more total goods than before.</a:t>
            </a:r>
          </a:p>
          <a:p>
            <a:endParaRPr lang="en-US" dirty="0"/>
          </a:p>
          <a:p>
            <a:r>
              <a:rPr lang="en-US" b="1" dirty="0"/>
              <a:t>How to Present the Slide:</a:t>
            </a:r>
            <a:endParaRPr lang="en-US" dirty="0"/>
          </a:p>
          <a:p>
            <a:r>
              <a:rPr lang="en-US" dirty="0"/>
              <a:t>Begin by asking: “What do these arrows represent - production or consumption?”</a:t>
            </a:r>
            <a:br>
              <a:rPr lang="en-US" dirty="0"/>
            </a:br>
            <a:r>
              <a:rPr lang="en-US" dirty="0"/>
              <a:t>→ Clarify that the </a:t>
            </a:r>
            <a:r>
              <a:rPr lang="en-US" i="1" dirty="0"/>
              <a:t>arrows show trade flow</a:t>
            </a:r>
            <a:r>
              <a:rPr lang="en-US" dirty="0"/>
              <a:t>.</a:t>
            </a:r>
          </a:p>
          <a:p>
            <a:r>
              <a:rPr lang="en-US" dirty="0"/>
              <a:t>Explain that Big Country produces </a:t>
            </a:r>
            <a:r>
              <a:rPr lang="en-US" b="1" dirty="0"/>
              <a:t>only grain</a:t>
            </a:r>
            <a:r>
              <a:rPr lang="en-US" dirty="0"/>
              <a:t> and Little Country </a:t>
            </a:r>
            <a:r>
              <a:rPr lang="en-US" b="1" dirty="0"/>
              <a:t>only meat</a:t>
            </a:r>
            <a:r>
              <a:rPr lang="en-US" dirty="0"/>
              <a:t> (based on comparative advantage).</a:t>
            </a:r>
          </a:p>
          <a:p>
            <a:r>
              <a:rPr lang="en-US" dirty="0"/>
              <a:t>Describe the exchange:</a:t>
            </a:r>
          </a:p>
          <a:p>
            <a:pPr lvl="1"/>
            <a:r>
              <a:rPr lang="en-US" dirty="0"/>
              <a:t>Little Country sends 10 tons of meat → Big Country.</a:t>
            </a:r>
          </a:p>
          <a:p>
            <a:pPr lvl="1"/>
            <a:r>
              <a:rPr lang="en-US" dirty="0"/>
              <a:t>Big Country sends 15 tons of grain → Little Country.</a:t>
            </a:r>
          </a:p>
          <a:p>
            <a:r>
              <a:rPr lang="en-US" dirty="0"/>
              <a:t>Emphasize that </a:t>
            </a:r>
            <a:r>
              <a:rPr lang="en-US" b="1" dirty="0"/>
              <a:t>both countries now have more of both goods</a:t>
            </a:r>
            <a:r>
              <a:rPr lang="en-US" dirty="0"/>
              <a:t> than before trade.</a:t>
            </a:r>
          </a:p>
          <a:p>
            <a:endParaRPr lang="en-US" dirty="0"/>
          </a:p>
          <a:p>
            <a:r>
              <a:rPr lang="en-US" b="1" dirty="0"/>
              <a:t>Engagement Prompts:</a:t>
            </a:r>
            <a:endParaRPr lang="en-US" dirty="0"/>
          </a:p>
          <a:p>
            <a:r>
              <a:rPr lang="en-US" dirty="0"/>
              <a:t>“Which country gave up more, and which gained more in absolute terms?”</a:t>
            </a:r>
          </a:p>
          <a:p>
            <a:r>
              <a:rPr lang="en-US" dirty="0"/>
              <a:t>“How can both countries end up better off even though one gives away goods?”</a:t>
            </a:r>
          </a:p>
          <a:p>
            <a:r>
              <a:rPr lang="en-US" dirty="0"/>
              <a:t>“Why does trade let countries consume beyond their production possibilities?”</a:t>
            </a:r>
            <a:br>
              <a:rPr lang="en-US" dirty="0"/>
            </a:br>
            <a:endParaRPr lang="en-US" dirty="0"/>
          </a:p>
          <a:p>
            <a:r>
              <a:rPr lang="en-US" b="1" dirty="0"/>
              <a:t>Phrase to Emphasize:</a:t>
            </a:r>
            <a:br>
              <a:rPr lang="en-US" dirty="0"/>
            </a:br>
            <a:r>
              <a:rPr lang="en-US" i="1" dirty="0"/>
              <a:t>“Trade doesn’t let a country produce outside its PPC-but it does let it </a:t>
            </a:r>
            <a:r>
              <a:rPr lang="en-US" b="1" i="1" dirty="0"/>
              <a:t>consume</a:t>
            </a:r>
            <a:r>
              <a:rPr lang="en-US" i="1" dirty="0"/>
              <a:t> outside its PPC.”</a:t>
            </a:r>
            <a:br>
              <a:rPr lang="en-US" dirty="0"/>
            </a:b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Next Slide: </a:t>
            </a:r>
            <a:r>
              <a:rPr lang="en-US" i="1" dirty="0"/>
              <a:t>“Now that we’ve seen how both countries end up with more total goods after trade, the next slide will show how specialization and trade allow each country to consume beyond its production possibilities curve.”</a:t>
            </a:r>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15</a:t>
            </a:fld>
            <a:endParaRPr lang="en-US"/>
          </a:p>
        </p:txBody>
      </p:sp>
    </p:spTree>
    <p:extLst>
      <p:ext uri="{BB962C8B-B14F-4D97-AF65-F5344CB8AC3E}">
        <p14:creationId xmlns:p14="http://schemas.microsoft.com/office/powerpoint/2010/main" val="638857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Distinguish between a nation’s </a:t>
            </a:r>
            <a:r>
              <a:rPr lang="en-US" b="1" dirty="0"/>
              <a:t>production point</a:t>
            </a:r>
            <a:r>
              <a:rPr lang="en-US" dirty="0"/>
              <a:t> and its </a:t>
            </a:r>
            <a:r>
              <a:rPr lang="en-US" b="1" dirty="0"/>
              <a:t>consumption point</a:t>
            </a:r>
            <a:r>
              <a:rPr lang="en-US" dirty="0"/>
              <a:t> after trade.</a:t>
            </a:r>
          </a:p>
          <a:p>
            <a:r>
              <a:rPr lang="en-US" dirty="0"/>
              <a:t>Explain how </a:t>
            </a:r>
            <a:r>
              <a:rPr lang="en-US" b="1" dirty="0"/>
              <a:t>specialization based on comparative advantage</a:t>
            </a:r>
            <a:r>
              <a:rPr lang="en-US" dirty="0"/>
              <a:t> leads to greater total consumption for both countries.</a:t>
            </a:r>
          </a:p>
          <a:p>
            <a:r>
              <a:rPr lang="en-US" dirty="0"/>
              <a:t>Describe why countries trade even if they can produce both goods themselves.</a:t>
            </a:r>
            <a:br>
              <a:rPr lang="en-US" dirty="0"/>
            </a:br>
            <a:endParaRPr lang="en-US" dirty="0"/>
          </a:p>
          <a:p>
            <a:r>
              <a:rPr lang="en-US" b="1" dirty="0"/>
              <a:t>Key Concept:</a:t>
            </a:r>
            <a:endParaRPr lang="en-US" dirty="0"/>
          </a:p>
          <a:p>
            <a:r>
              <a:rPr lang="en-US" dirty="0"/>
              <a:t>No country can produce outside its </a:t>
            </a:r>
            <a:r>
              <a:rPr lang="en-US" b="1" dirty="0"/>
              <a:t>Production Possibilities Curve (PPC)</a:t>
            </a:r>
            <a:r>
              <a:rPr lang="en-US" dirty="0"/>
              <a:t> because it represents the limit of available resources and technology.</a:t>
            </a:r>
          </a:p>
          <a:p>
            <a:r>
              <a:rPr lang="en-US" dirty="0"/>
              <a:t>However, when countries </a:t>
            </a:r>
            <a:r>
              <a:rPr lang="en-US" b="1" dirty="0"/>
              <a:t>specialize</a:t>
            </a:r>
            <a:r>
              <a:rPr lang="en-US" dirty="0"/>
              <a:t> and </a:t>
            </a:r>
            <a:r>
              <a:rPr lang="en-US" b="1" dirty="0"/>
              <a:t>trade</a:t>
            </a:r>
            <a:r>
              <a:rPr lang="en-US" dirty="0"/>
              <a:t>, each can obtain goods more efficiently - allowing </a:t>
            </a:r>
            <a:r>
              <a:rPr lang="en-US" b="1" dirty="0"/>
              <a:t>consumption beyond the PPC</a:t>
            </a:r>
            <a:r>
              <a:rPr lang="en-US" dirty="0"/>
              <a:t>.</a:t>
            </a:r>
          </a:p>
          <a:p>
            <a:r>
              <a:rPr lang="en-US" dirty="0"/>
              <a:t>On the graphs:</a:t>
            </a:r>
          </a:p>
          <a:p>
            <a:pPr lvl="1"/>
            <a:r>
              <a:rPr lang="en-US" b="1" dirty="0"/>
              <a:t>Big Country</a:t>
            </a:r>
            <a:r>
              <a:rPr lang="en-US" dirty="0"/>
              <a:t> produces at its specialization point (80 grain, 0 meat) and consumes at a higher combination (some meat + nearly 80 grain).</a:t>
            </a:r>
          </a:p>
          <a:p>
            <a:pPr lvl="1"/>
            <a:r>
              <a:rPr lang="en-US" b="1" dirty="0"/>
              <a:t>Little Country</a:t>
            </a:r>
            <a:r>
              <a:rPr lang="en-US" dirty="0"/>
              <a:t> produces 20 meat (its specialization) but can now consume both meat and more grain through trade.</a:t>
            </a:r>
          </a:p>
          <a:p>
            <a:r>
              <a:rPr lang="en-US" dirty="0"/>
              <a:t>The key distinction:</a:t>
            </a:r>
          </a:p>
          <a:p>
            <a:pPr lvl="1"/>
            <a:r>
              <a:rPr lang="en-US" b="1" dirty="0"/>
              <a:t>Production = on the PPC</a:t>
            </a:r>
            <a:endParaRPr lang="en-US" dirty="0"/>
          </a:p>
          <a:p>
            <a:pPr lvl="1"/>
            <a:r>
              <a:rPr lang="en-US" b="1" dirty="0"/>
              <a:t>Consumption = beyond the PPC</a:t>
            </a:r>
            <a:br>
              <a:rPr lang="en-US" dirty="0"/>
            </a:br>
            <a:endParaRPr lang="en-US" dirty="0"/>
          </a:p>
          <a:p>
            <a:r>
              <a:rPr lang="en-US" b="1" dirty="0"/>
              <a:t>How to Present the Slide:</a:t>
            </a:r>
            <a:endParaRPr lang="en-US" dirty="0"/>
          </a:p>
          <a:p>
            <a:r>
              <a:rPr lang="en-US" dirty="0"/>
              <a:t>Begin with the question: “Can a country ever produce outside its PPC?”</a:t>
            </a:r>
          </a:p>
          <a:p>
            <a:pPr lvl="1"/>
            <a:r>
              <a:rPr lang="en-US" dirty="0"/>
              <a:t>Pause for answers, then clarify: “No - but it </a:t>
            </a:r>
            <a:r>
              <a:rPr lang="en-US" i="1" dirty="0"/>
              <a:t>can consume</a:t>
            </a:r>
            <a:r>
              <a:rPr lang="en-US" dirty="0"/>
              <a:t> outside it.”</a:t>
            </a:r>
          </a:p>
          <a:p>
            <a:r>
              <a:rPr lang="en-US" dirty="0"/>
              <a:t>Point to the production points on each country’s PPC and emphasize that’s where they </a:t>
            </a:r>
            <a:r>
              <a:rPr lang="en-US" i="1" dirty="0"/>
              <a:t>specialized</a:t>
            </a:r>
            <a:r>
              <a:rPr lang="en-US" dirty="0"/>
              <a:t>.</a:t>
            </a:r>
          </a:p>
          <a:p>
            <a:r>
              <a:rPr lang="en-US" dirty="0"/>
              <a:t>Show how the consumption points have shifted outward - “This is the gain from trade.”</a:t>
            </a:r>
          </a:p>
          <a:p>
            <a:r>
              <a:rPr lang="en-US" dirty="0"/>
              <a:t>Reinforce that both countries now enjoy more of both goods than before, thanks to </a:t>
            </a:r>
            <a:r>
              <a:rPr lang="en-US" b="1" dirty="0"/>
              <a:t>specialization and exchange</a:t>
            </a:r>
            <a:r>
              <a:rPr lang="en-US" dirty="0"/>
              <a:t>.</a:t>
            </a:r>
          </a:p>
          <a:p>
            <a:r>
              <a:rPr lang="en-US" dirty="0"/>
              <a:t>Conclude with a short recap: “This is the heart of why trade matters - everyone can be better off.”</a:t>
            </a:r>
            <a:br>
              <a:rPr lang="en-US" dirty="0"/>
            </a:br>
            <a:endParaRPr lang="en-US" dirty="0"/>
          </a:p>
          <a:p>
            <a:r>
              <a:rPr lang="en-US" b="1" dirty="0"/>
              <a:t>Engagement Prompts:</a:t>
            </a:r>
            <a:endParaRPr lang="en-US" dirty="0"/>
          </a:p>
          <a:p>
            <a:r>
              <a:rPr lang="en-US" dirty="0"/>
              <a:t>“If both countries can consume more, why doesn’t every country specialize completely in one thing?”</a:t>
            </a:r>
          </a:p>
          <a:p>
            <a:r>
              <a:rPr lang="en-US" dirty="0"/>
              <a:t>“What limits how much trade can actually happen?”</a:t>
            </a:r>
          </a:p>
          <a:p>
            <a:r>
              <a:rPr lang="en-US" dirty="0"/>
              <a:t>“Can this same idea apply to individuals, not just countries?”</a:t>
            </a:r>
            <a:br>
              <a:rPr lang="en-US" dirty="0"/>
            </a:br>
            <a:endParaRPr lang="en-US" dirty="0"/>
          </a:p>
          <a:p>
            <a:r>
              <a:rPr lang="en-US" b="1" dirty="0"/>
              <a:t>Phrase to Emphasize:</a:t>
            </a:r>
            <a:br>
              <a:rPr lang="en-US" dirty="0"/>
            </a:br>
            <a:r>
              <a:rPr lang="en-US" i="1" dirty="0"/>
              <a:t>“Specialization and trade allow countries to consume beyond what they can produce on their own.”</a:t>
            </a:r>
            <a:endParaRPr lang="en-US"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Next Slide: </a:t>
            </a:r>
            <a:r>
              <a:rPr lang="en-US" i="1" dirty="0"/>
              <a:t>“Now that we’ve seen how specialization and trade allow countries to consume beyond their PPCs, the next slide will introduce how to analyze comparative advantage when resources (inputs) rather than outputs are given.”</a:t>
            </a:r>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16</a:t>
            </a:fld>
            <a:endParaRPr lang="en-US"/>
          </a:p>
        </p:txBody>
      </p:sp>
    </p:spTree>
    <p:extLst>
      <p:ext uri="{BB962C8B-B14F-4D97-AF65-F5344CB8AC3E}">
        <p14:creationId xmlns:p14="http://schemas.microsoft.com/office/powerpoint/2010/main" val="235220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Recognize that </a:t>
            </a:r>
            <a:r>
              <a:rPr lang="en-US" b="1" dirty="0"/>
              <a:t>input problems</a:t>
            </a:r>
            <a:r>
              <a:rPr lang="en-US" dirty="0"/>
              <a:t> measure </a:t>
            </a:r>
            <a:r>
              <a:rPr lang="en-US" i="1" dirty="0"/>
              <a:t>resources used</a:t>
            </a:r>
            <a:r>
              <a:rPr lang="en-US" dirty="0"/>
              <a:t>, not </a:t>
            </a:r>
            <a:r>
              <a:rPr lang="en-US" i="1" dirty="0"/>
              <a:t>output produced</a:t>
            </a:r>
            <a:r>
              <a:rPr lang="en-US" dirty="0"/>
              <a:t>.</a:t>
            </a:r>
          </a:p>
          <a:p>
            <a:r>
              <a:rPr lang="en-US" dirty="0"/>
              <a:t>Identify who has the </a:t>
            </a:r>
            <a:r>
              <a:rPr lang="en-US" b="1" dirty="0"/>
              <a:t>absolute advantage</a:t>
            </a:r>
            <a:r>
              <a:rPr lang="en-US" dirty="0"/>
              <a:t> when given input data (time, labor, etc.).</a:t>
            </a:r>
          </a:p>
          <a:p>
            <a:r>
              <a:rPr lang="en-US" dirty="0"/>
              <a:t>Apply the “</a:t>
            </a:r>
            <a:r>
              <a:rPr lang="en-US" b="1" dirty="0"/>
              <a:t>fewer is better</a:t>
            </a:r>
            <a:r>
              <a:rPr lang="en-US" dirty="0"/>
              <a:t>” rule for absolute advantage in input-based comparisons.</a:t>
            </a:r>
          </a:p>
          <a:p>
            <a:endParaRPr lang="en-US" dirty="0"/>
          </a:p>
          <a:p>
            <a:r>
              <a:rPr lang="en-US" b="1" dirty="0"/>
              <a:t>Key Concept:</a:t>
            </a:r>
            <a:endParaRPr lang="en-US" dirty="0"/>
          </a:p>
          <a:p>
            <a:r>
              <a:rPr lang="en-US" b="1" dirty="0"/>
              <a:t>Input problems</a:t>
            </a:r>
            <a:r>
              <a:rPr lang="en-US" dirty="0"/>
              <a:t> focus on the resources required to complete a task.</a:t>
            </a:r>
          </a:p>
          <a:p>
            <a:r>
              <a:rPr lang="en-US" dirty="0"/>
              <a:t>The producer with the </a:t>
            </a:r>
            <a:r>
              <a:rPr lang="en-US" b="1" dirty="0"/>
              <a:t>lower input</a:t>
            </a:r>
            <a:r>
              <a:rPr lang="en-US" dirty="0"/>
              <a:t> (less time, fewer resources, fewer workers, etc.) has the </a:t>
            </a:r>
            <a:r>
              <a:rPr lang="en-US" b="1" dirty="0"/>
              <a:t>absolute advantage</a:t>
            </a:r>
            <a:r>
              <a:rPr lang="en-US" dirty="0"/>
              <a:t>.</a:t>
            </a:r>
          </a:p>
          <a:p>
            <a:r>
              <a:rPr lang="en-US" dirty="0"/>
              <a:t>In this example:</a:t>
            </a:r>
          </a:p>
          <a:p>
            <a:pPr lvl="1"/>
            <a:r>
              <a:rPr lang="en-US" b="1" dirty="0"/>
              <a:t>Ashley:</a:t>
            </a:r>
            <a:r>
              <a:rPr lang="en-US" dirty="0"/>
              <a:t> takes 3 minutes to vacuum.</a:t>
            </a:r>
          </a:p>
          <a:p>
            <a:pPr lvl="1"/>
            <a:r>
              <a:rPr lang="en-US" b="1" dirty="0"/>
              <a:t>Omar:</a:t>
            </a:r>
            <a:r>
              <a:rPr lang="en-US" dirty="0"/>
              <a:t> takes 4 minutes to vacuum.</a:t>
            </a:r>
          </a:p>
          <a:p>
            <a:pPr lvl="1"/>
            <a:r>
              <a:rPr lang="en-US" dirty="0"/>
              <a:t>Therefore, </a:t>
            </a:r>
            <a:r>
              <a:rPr lang="en-US" b="1" dirty="0"/>
              <a:t>Ashley has the absolute advantage</a:t>
            </a:r>
            <a:r>
              <a:rPr lang="en-US" dirty="0"/>
              <a:t> because </a:t>
            </a:r>
            <a:r>
              <a:rPr lang="en-US" b="1" dirty="0"/>
              <a:t>3 &lt; 4</a:t>
            </a:r>
            <a:r>
              <a:rPr lang="en-US" dirty="0"/>
              <a:t>.</a:t>
            </a:r>
          </a:p>
          <a:p>
            <a:r>
              <a:rPr lang="en-US" b="1" dirty="0"/>
              <a:t>Mnemonic:</a:t>
            </a:r>
            <a:endParaRPr lang="en-US" dirty="0"/>
          </a:p>
          <a:p>
            <a:pPr lvl="1"/>
            <a:r>
              <a:rPr lang="en-US" i="1" dirty="0"/>
              <a:t>Output problems → “More is better.”</a:t>
            </a:r>
            <a:endParaRPr lang="en-US" dirty="0"/>
          </a:p>
          <a:p>
            <a:pPr lvl="1"/>
            <a:r>
              <a:rPr lang="en-US" i="1" dirty="0"/>
              <a:t>Input problems → “Less is better.”</a:t>
            </a:r>
            <a:endParaRPr lang="en-US" dirty="0"/>
          </a:p>
          <a:p>
            <a:endParaRPr lang="en-US" dirty="0"/>
          </a:p>
          <a:p>
            <a:r>
              <a:rPr lang="en-US" b="1" dirty="0"/>
              <a:t>How to Present the Slide:</a:t>
            </a:r>
            <a:endParaRPr lang="en-US" dirty="0"/>
          </a:p>
          <a:p>
            <a:r>
              <a:rPr lang="en-US" dirty="0"/>
              <a:t>Begin by asking: “What’s the difference between inputs and outputs?”</a:t>
            </a:r>
          </a:p>
          <a:p>
            <a:pPr lvl="1"/>
            <a:r>
              <a:rPr lang="en-US" dirty="0"/>
              <a:t>Guide students to recognize inputs are </a:t>
            </a:r>
            <a:r>
              <a:rPr lang="en-US" i="1" dirty="0"/>
              <a:t>resources or effort</a:t>
            </a:r>
            <a:r>
              <a:rPr lang="en-US" dirty="0"/>
              <a:t>, not final goods.</a:t>
            </a:r>
          </a:p>
          <a:p>
            <a:r>
              <a:rPr lang="en-US" dirty="0"/>
              <a:t>Ask the question on screen: “Who has the absolute advantage in vacuuming?”</a:t>
            </a:r>
          </a:p>
          <a:p>
            <a:r>
              <a:rPr lang="en-US" dirty="0"/>
              <a:t>Emphasize the key phrase in blue: “With inputs, fewer resources used is the absolute advantage.”</a:t>
            </a:r>
          </a:p>
          <a:p>
            <a:r>
              <a:rPr lang="en-US" dirty="0"/>
              <a:t>Highlight the red answer: “Ashley because 3 &lt; 4.”</a:t>
            </a:r>
          </a:p>
          <a:p>
            <a:r>
              <a:rPr lang="en-US" dirty="0"/>
              <a:t>Reinforce: “In input problems, time or effort saved means higher productivity.”</a:t>
            </a:r>
          </a:p>
          <a:p>
            <a:endParaRPr lang="en-US" dirty="0"/>
          </a:p>
          <a:p>
            <a:r>
              <a:rPr lang="en-US" b="1" dirty="0"/>
              <a:t>Engagement Prompts:</a:t>
            </a:r>
            <a:endParaRPr lang="en-US" dirty="0"/>
          </a:p>
          <a:p>
            <a:r>
              <a:rPr lang="en-US" dirty="0"/>
              <a:t>“If Ashley can vacuum faster, does that mean she should do all the vacuuming?”</a:t>
            </a:r>
          </a:p>
          <a:p>
            <a:r>
              <a:rPr lang="en-US" dirty="0"/>
              <a:t>“Can someone still benefit from trade if they’re better at everything?”</a:t>
            </a:r>
          </a:p>
          <a:p>
            <a:r>
              <a:rPr lang="en-US" dirty="0"/>
              <a:t>“How might this apply to tasks at home or work?”</a:t>
            </a:r>
          </a:p>
          <a:p>
            <a:endParaRPr lang="en-US" dirty="0"/>
          </a:p>
          <a:p>
            <a:r>
              <a:rPr lang="en-US" b="1" dirty="0"/>
              <a:t>Phrase to Emphasize:</a:t>
            </a:r>
            <a:br>
              <a:rPr lang="en-US" dirty="0"/>
            </a:br>
            <a:r>
              <a:rPr lang="en-US" i="1" dirty="0"/>
              <a:t>“With input problems, the person who uses fewer resources has the absolute advantage.”</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Next Slide: </a:t>
            </a:r>
            <a:r>
              <a:rPr lang="en-US" i="1" dirty="0"/>
              <a:t>“Next, we’ll apply the same logic to a new task – mopping – to see who has the lower input and therefore the absolute advantage.”</a:t>
            </a:r>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17</a:t>
            </a:fld>
            <a:endParaRPr lang="en-US"/>
          </a:p>
        </p:txBody>
      </p:sp>
    </p:spTree>
    <p:extLst>
      <p:ext uri="{BB962C8B-B14F-4D97-AF65-F5344CB8AC3E}">
        <p14:creationId xmlns:p14="http://schemas.microsoft.com/office/powerpoint/2010/main" val="3080666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Determine who has the </a:t>
            </a:r>
            <a:r>
              <a:rPr lang="en-US" b="1" dirty="0"/>
              <a:t>absolute advantage</a:t>
            </a:r>
            <a:r>
              <a:rPr lang="en-US" dirty="0"/>
              <a:t> in a task when inputs (like time or resources) are given.</a:t>
            </a:r>
          </a:p>
          <a:p>
            <a:r>
              <a:rPr lang="en-US" dirty="0"/>
              <a:t>Understand that </a:t>
            </a:r>
            <a:r>
              <a:rPr lang="en-US" b="1" dirty="0"/>
              <a:t>fewer inputs mean higher efficiency</a:t>
            </a:r>
            <a:r>
              <a:rPr lang="en-US" dirty="0"/>
              <a:t> and thus an absolute advantage.</a:t>
            </a:r>
          </a:p>
          <a:p>
            <a:r>
              <a:rPr lang="en-US" dirty="0"/>
              <a:t>Transition to understanding </a:t>
            </a:r>
            <a:r>
              <a:rPr lang="en-US" b="1" dirty="0"/>
              <a:t>opportunity cost</a:t>
            </a:r>
            <a:r>
              <a:rPr lang="en-US" dirty="0"/>
              <a:t> calculations with input data.</a:t>
            </a:r>
          </a:p>
          <a:p>
            <a:endParaRPr lang="en-US" dirty="0"/>
          </a:p>
          <a:p>
            <a:r>
              <a:rPr lang="en-US" b="1" dirty="0"/>
              <a:t>Key Concept:</a:t>
            </a:r>
            <a:endParaRPr lang="en-US" dirty="0"/>
          </a:p>
          <a:p>
            <a:r>
              <a:rPr lang="en-US" dirty="0"/>
              <a:t>Inputs measure </a:t>
            </a:r>
            <a:r>
              <a:rPr lang="en-US" b="1" dirty="0"/>
              <a:t>how much effort or time</a:t>
            </a:r>
            <a:r>
              <a:rPr lang="en-US" dirty="0"/>
              <a:t> a person or country uses to complete a task.</a:t>
            </a:r>
          </a:p>
          <a:p>
            <a:r>
              <a:rPr lang="en-US" dirty="0"/>
              <a:t>With inputs, the rule flips from output problems:</a:t>
            </a:r>
          </a:p>
          <a:p>
            <a:pPr lvl="1"/>
            <a:r>
              <a:rPr lang="en-US" b="1" dirty="0"/>
              <a:t>Less is better!</a:t>
            </a:r>
            <a:endParaRPr lang="en-US" dirty="0"/>
          </a:p>
          <a:p>
            <a:r>
              <a:rPr lang="en-US" dirty="0"/>
              <a:t>In this example:</a:t>
            </a:r>
          </a:p>
          <a:p>
            <a:pPr lvl="1"/>
            <a:r>
              <a:rPr lang="en-US" b="1" dirty="0"/>
              <a:t>Ashley:</a:t>
            </a:r>
            <a:r>
              <a:rPr lang="en-US" dirty="0"/>
              <a:t> 6 minutes to mop.</a:t>
            </a:r>
          </a:p>
          <a:p>
            <a:pPr lvl="1"/>
            <a:r>
              <a:rPr lang="en-US" b="1" dirty="0"/>
              <a:t>Omar:</a:t>
            </a:r>
            <a:r>
              <a:rPr lang="en-US" dirty="0"/>
              <a:t> 12 minutes to mop.</a:t>
            </a:r>
          </a:p>
          <a:p>
            <a:pPr lvl="1"/>
            <a:r>
              <a:rPr lang="en-US" dirty="0"/>
              <a:t>Because </a:t>
            </a:r>
            <a:r>
              <a:rPr lang="en-US" b="1" dirty="0"/>
              <a:t>6 &lt; 12</a:t>
            </a:r>
            <a:r>
              <a:rPr lang="en-US" dirty="0"/>
              <a:t>, </a:t>
            </a:r>
            <a:r>
              <a:rPr lang="en-US" b="1" dirty="0"/>
              <a:t>Ashley has the absolute advantage in mopping.</a:t>
            </a:r>
            <a:endParaRPr lang="en-US" dirty="0"/>
          </a:p>
          <a:p>
            <a:r>
              <a:rPr lang="en-US" dirty="0"/>
              <a:t>At this point, Ashley has the absolute advantage in both tasks (vacuuming and mopping), but </a:t>
            </a:r>
            <a:r>
              <a:rPr lang="en-US" b="1" dirty="0"/>
              <a:t>we’ll soon see how opportunity cost</a:t>
            </a:r>
            <a:r>
              <a:rPr lang="en-US" dirty="0"/>
              <a:t> determines who </a:t>
            </a:r>
            <a:r>
              <a:rPr lang="en-US" i="1" dirty="0"/>
              <a:t>should</a:t>
            </a:r>
            <a:r>
              <a:rPr lang="en-US" dirty="0"/>
              <a:t> specialize.</a:t>
            </a:r>
          </a:p>
          <a:p>
            <a:br>
              <a:rPr lang="en-US" dirty="0"/>
            </a:br>
            <a:r>
              <a:rPr lang="en-US" b="1" dirty="0"/>
              <a:t>How to Present the Slide:</a:t>
            </a:r>
            <a:endParaRPr lang="en-US" dirty="0"/>
          </a:p>
          <a:p>
            <a:r>
              <a:rPr lang="en-US" dirty="0"/>
              <a:t>Ask students: “What does it mean to use fewer inputs?”</a:t>
            </a:r>
            <a:br>
              <a:rPr lang="en-US" dirty="0"/>
            </a:br>
            <a:r>
              <a:rPr lang="en-US" dirty="0"/>
              <a:t>→ Reinforce that it means using fewer resources or less time to complete the job.</a:t>
            </a:r>
          </a:p>
          <a:p>
            <a:r>
              <a:rPr lang="en-US" dirty="0"/>
              <a:t>Have students quickly compare the times and call out who’s faster.</a:t>
            </a:r>
          </a:p>
          <a:p>
            <a:r>
              <a:rPr lang="en-US" dirty="0"/>
              <a:t>Emphasize: “With input problems, the smaller number shows greater efficiency.”</a:t>
            </a:r>
          </a:p>
          <a:p>
            <a:r>
              <a:rPr lang="en-US" dirty="0"/>
              <a:t>Highlight the red text: “Ashley because 6 &lt; 12.”</a:t>
            </a:r>
          </a:p>
          <a:p>
            <a:r>
              <a:rPr lang="en-US" dirty="0"/>
              <a:t>Build anticipation: “But being faster at everything doesn’t necessarily mean you should do everything. Let’s see why.”</a:t>
            </a:r>
          </a:p>
          <a:p>
            <a:br>
              <a:rPr lang="en-US" dirty="0"/>
            </a:br>
            <a:r>
              <a:rPr lang="en-US" b="1" dirty="0"/>
              <a:t>Engagement Prompts:</a:t>
            </a:r>
            <a:endParaRPr lang="en-US" dirty="0"/>
          </a:p>
          <a:p>
            <a:r>
              <a:rPr lang="en-US" dirty="0"/>
              <a:t>“If Ashley can do both tasks faster, does that mean she should do both?”</a:t>
            </a:r>
          </a:p>
          <a:p>
            <a:r>
              <a:rPr lang="en-US" dirty="0"/>
              <a:t>“Can Omar still benefit from trade even though he’s slower?”</a:t>
            </a:r>
          </a:p>
          <a:p>
            <a:r>
              <a:rPr lang="en-US" dirty="0"/>
              <a:t>“How could dividing the work still help both?”</a:t>
            </a:r>
          </a:p>
          <a:p>
            <a:br>
              <a:rPr lang="en-US" dirty="0"/>
            </a:br>
            <a:r>
              <a:rPr lang="en-US" b="1" dirty="0"/>
              <a:t>Phrase to Emphasize:</a:t>
            </a:r>
            <a:br>
              <a:rPr lang="en-US" dirty="0"/>
            </a:br>
            <a:r>
              <a:rPr lang="en-US" i="1" dirty="0"/>
              <a:t>“In input problems, efficiency means using fewer resources or less time - less is better.”</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Next Slide: </a:t>
            </a:r>
            <a:r>
              <a:rPr lang="en-US" i="1" dirty="0"/>
              <a:t>“Next, we’ll start calculating opportunity costs using input data and learn how the formula flips to help us decide who should specialize.”</a:t>
            </a:r>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18</a:t>
            </a:fld>
            <a:endParaRPr lang="en-US"/>
          </a:p>
        </p:txBody>
      </p:sp>
    </p:spTree>
    <p:extLst>
      <p:ext uri="{BB962C8B-B14F-4D97-AF65-F5344CB8AC3E}">
        <p14:creationId xmlns:p14="http://schemas.microsoft.com/office/powerpoint/2010/main" val="4177530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Apply the </a:t>
            </a:r>
            <a:r>
              <a:rPr lang="en-US" b="1" dirty="0"/>
              <a:t>It-Over formula</a:t>
            </a:r>
            <a:r>
              <a:rPr lang="en-US" dirty="0"/>
              <a:t> to calculate opportunity costs when given input data.</a:t>
            </a:r>
          </a:p>
          <a:p>
            <a:r>
              <a:rPr lang="en-US" dirty="0"/>
              <a:t>Understand that opportunity cost in input problems represents what is </a:t>
            </a:r>
            <a:r>
              <a:rPr lang="en-US" i="1" dirty="0"/>
              <a:t>given up</a:t>
            </a:r>
            <a:r>
              <a:rPr lang="en-US" dirty="0"/>
              <a:t> in time or resources to complete another task.</a:t>
            </a:r>
          </a:p>
          <a:p>
            <a:r>
              <a:rPr lang="en-US" dirty="0"/>
              <a:t>Recognize that comparative advantage depends on </a:t>
            </a:r>
            <a:r>
              <a:rPr lang="en-US" b="1" dirty="0"/>
              <a:t>lower opportunity cost</a:t>
            </a:r>
            <a:r>
              <a:rPr lang="en-US" dirty="0"/>
              <a:t>, not just faster absolute performance.</a:t>
            </a:r>
          </a:p>
          <a:p>
            <a:br>
              <a:rPr lang="en-US" dirty="0"/>
            </a:br>
            <a:r>
              <a:rPr lang="en-US" b="1" dirty="0"/>
              <a:t>Key Concept:</a:t>
            </a:r>
            <a:endParaRPr lang="en-US" dirty="0"/>
          </a:p>
          <a:p>
            <a:r>
              <a:rPr lang="en-US" dirty="0"/>
              <a:t>In </a:t>
            </a:r>
            <a:r>
              <a:rPr lang="en-US" b="1" dirty="0"/>
              <a:t>input problems</a:t>
            </a:r>
            <a:r>
              <a:rPr lang="en-US" dirty="0"/>
              <a:t>, smaller numbers indicate fewer resources used - but to find </a:t>
            </a:r>
            <a:r>
              <a:rPr lang="en-US" b="1" dirty="0"/>
              <a:t>comparative advantage</a:t>
            </a:r>
            <a:r>
              <a:rPr lang="en-US" dirty="0"/>
              <a:t>, we must calculate the </a:t>
            </a:r>
            <a:r>
              <a:rPr lang="en-US" b="1" dirty="0"/>
              <a:t>opportunity cost</a:t>
            </a:r>
            <a:r>
              <a:rPr lang="en-US" dirty="0"/>
              <a:t>.</a:t>
            </a:r>
          </a:p>
          <a:p>
            <a:r>
              <a:rPr lang="en-US" dirty="0"/>
              <a:t>Formula:</a:t>
            </a:r>
            <a:br>
              <a:rPr lang="en-US" dirty="0"/>
            </a:br>
            <a:r>
              <a:rPr lang="en-US" b="1" dirty="0"/>
              <a:t>Opportunity Cost of 1 A = A ÷ B</a:t>
            </a:r>
            <a:r>
              <a:rPr lang="en-US" dirty="0"/>
              <a:t> (It-Over)</a:t>
            </a:r>
          </a:p>
          <a:p>
            <a:pPr lvl="1"/>
            <a:r>
              <a:rPr lang="en-US" dirty="0"/>
              <a:t>“It” stands for the task you’re finding the opportunity cost </a:t>
            </a:r>
            <a:r>
              <a:rPr lang="en-US" b="1" dirty="0"/>
              <a:t>of</a:t>
            </a:r>
            <a:r>
              <a:rPr lang="en-US" dirty="0"/>
              <a:t>. To find the opportunity cost of producing one unit of a good (A), divide the quantity of resources for that good (A) by the quantity of resources for the other good (B).</a:t>
            </a:r>
          </a:p>
          <a:p>
            <a:r>
              <a:rPr lang="en-US" dirty="0"/>
              <a:t>Using the data:</a:t>
            </a:r>
          </a:p>
          <a:p>
            <a:r>
              <a:rPr lang="en-US" b="1" dirty="0"/>
              <a:t>Ashley:</a:t>
            </a:r>
            <a:endParaRPr lang="en-US" dirty="0"/>
          </a:p>
          <a:p>
            <a:r>
              <a:rPr lang="en-US" dirty="0"/>
              <a:t>O.C. of 1 Mopping = 6 ÷ 3 = </a:t>
            </a:r>
            <a:r>
              <a:rPr lang="en-US" b="1" dirty="0"/>
              <a:t>2 </a:t>
            </a:r>
            <a:r>
              <a:rPr lang="en-US" b="1" dirty="0" err="1"/>
              <a:t>Vacuumings</a:t>
            </a:r>
            <a:endParaRPr lang="en-US" dirty="0"/>
          </a:p>
          <a:p>
            <a:r>
              <a:rPr lang="en-US" dirty="0"/>
              <a:t>O.C. of 1 Vacuuming = 3 ÷ 6 = </a:t>
            </a:r>
            <a:r>
              <a:rPr lang="en-US" b="1" dirty="0"/>
              <a:t>½ a Mopping</a:t>
            </a:r>
            <a:endParaRPr lang="en-US" dirty="0"/>
          </a:p>
          <a:p>
            <a:r>
              <a:rPr lang="en-US" b="1" dirty="0"/>
              <a:t>Omar:</a:t>
            </a:r>
            <a:endParaRPr lang="en-US" dirty="0"/>
          </a:p>
          <a:p>
            <a:r>
              <a:rPr lang="en-US" dirty="0"/>
              <a:t>O.C. of 1 Mopping = 12 ÷ 4 = </a:t>
            </a:r>
            <a:r>
              <a:rPr lang="en-US" b="1" dirty="0"/>
              <a:t>3 </a:t>
            </a:r>
            <a:r>
              <a:rPr lang="en-US" b="1" dirty="0" err="1"/>
              <a:t>Vacuumings</a:t>
            </a:r>
            <a:endParaRPr lang="en-US" dirty="0"/>
          </a:p>
          <a:p>
            <a:r>
              <a:rPr lang="en-US" dirty="0"/>
              <a:t>O.C. of 1 Vacuuming = 4 ÷ 12 = </a:t>
            </a:r>
            <a:r>
              <a:rPr lang="en-US" b="1" dirty="0"/>
              <a:t>⅓ a Mopping</a:t>
            </a:r>
            <a:endParaRPr lang="en-US" dirty="0"/>
          </a:p>
          <a:p>
            <a:endParaRPr lang="en-US" dirty="0"/>
          </a:p>
          <a:p>
            <a:r>
              <a:rPr lang="en-US" b="1" dirty="0"/>
              <a:t>How to Present the Slide:</a:t>
            </a:r>
            <a:endParaRPr lang="en-US" dirty="0"/>
          </a:p>
          <a:p>
            <a:r>
              <a:rPr lang="en-US" dirty="0"/>
              <a:t>Begin by reminding students: “Earlier, we used </a:t>
            </a:r>
            <a:r>
              <a:rPr lang="en-US" b="1" dirty="0"/>
              <a:t>Other-Over</a:t>
            </a:r>
            <a:r>
              <a:rPr lang="en-US" dirty="0"/>
              <a:t> for output problems. Now we flip it to </a:t>
            </a:r>
            <a:r>
              <a:rPr lang="en-US" b="1" dirty="0"/>
              <a:t>It-Over</a:t>
            </a:r>
            <a:r>
              <a:rPr lang="en-US" dirty="0"/>
              <a:t> for inputs.”</a:t>
            </a:r>
          </a:p>
          <a:p>
            <a:r>
              <a:rPr lang="en-US" dirty="0"/>
              <a:t>Write both formulas side-by-side on the board:</a:t>
            </a:r>
          </a:p>
          <a:p>
            <a:pPr lvl="1"/>
            <a:r>
              <a:rPr lang="en-US" dirty="0"/>
              <a:t>Output → Other ÷ Over</a:t>
            </a:r>
          </a:p>
          <a:p>
            <a:pPr lvl="1"/>
            <a:r>
              <a:rPr lang="en-US" dirty="0"/>
              <a:t>Input → It ÷ Over</a:t>
            </a:r>
          </a:p>
          <a:p>
            <a:r>
              <a:rPr lang="en-US" dirty="0"/>
              <a:t>Work through Ashley’s calculations together as a model.</a:t>
            </a:r>
          </a:p>
          <a:p>
            <a:r>
              <a:rPr lang="en-US" dirty="0"/>
              <a:t>Ask students to calculate Omar’s values on their own or with a partner.</a:t>
            </a:r>
          </a:p>
          <a:p>
            <a:endParaRPr lang="en-US" dirty="0"/>
          </a:p>
          <a:p>
            <a:r>
              <a:rPr lang="en-US" b="1" dirty="0"/>
              <a:t>Engagement Prompts:</a:t>
            </a:r>
            <a:endParaRPr lang="en-US" dirty="0"/>
          </a:p>
          <a:p>
            <a:r>
              <a:rPr lang="en-US" dirty="0"/>
              <a:t>“Why do we flip the formula for input problems?”</a:t>
            </a:r>
          </a:p>
          <a:p>
            <a:r>
              <a:rPr lang="en-US" dirty="0"/>
              <a:t>“What does it mean if someone has a lower opportunity cost?”</a:t>
            </a:r>
          </a:p>
          <a:p>
            <a:r>
              <a:rPr lang="en-US" dirty="0"/>
              <a:t>“If Omar takes longer for everything, can he still gain from trade?”</a:t>
            </a:r>
            <a:br>
              <a:rPr lang="en-US" dirty="0"/>
            </a:br>
            <a:endParaRPr lang="en-US" dirty="0"/>
          </a:p>
          <a:p>
            <a:r>
              <a:rPr lang="en-US" b="1" dirty="0"/>
              <a:t>Phrase to Emphasize:</a:t>
            </a:r>
            <a:br>
              <a:rPr lang="en-US" dirty="0"/>
            </a:br>
            <a:r>
              <a:rPr lang="en-US" i="1" dirty="0"/>
              <a:t>“With inputs, we flip the formula - It-Over - because we’re measuring resources used, not goods produced.”</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Next Slide: </a:t>
            </a:r>
            <a:r>
              <a:rPr lang="en-US" i="1" dirty="0"/>
              <a:t>“Next, we’ll see who has the comparative advantage in mopping using these input opportunity cost calculations.”</a:t>
            </a:r>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19</a:t>
            </a:fld>
            <a:endParaRPr lang="en-US"/>
          </a:p>
        </p:txBody>
      </p:sp>
    </p:spTree>
    <p:extLst>
      <p:ext uri="{BB962C8B-B14F-4D97-AF65-F5344CB8AC3E}">
        <p14:creationId xmlns:p14="http://schemas.microsoft.com/office/powerpoint/2010/main" val="14221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recognize that </a:t>
            </a:r>
            <a:r>
              <a:rPr lang="en-US" b="1" dirty="0"/>
              <a:t>absolute advantage</a:t>
            </a:r>
            <a:r>
              <a:rPr lang="en-US" dirty="0"/>
              <a:t> refers to which country can produce </a:t>
            </a:r>
            <a:r>
              <a:rPr lang="en-US" i="1" dirty="0"/>
              <a:t>more output with the same resources</a:t>
            </a:r>
            <a:r>
              <a:rPr lang="en-US" dirty="0"/>
              <a:t> or </a:t>
            </a:r>
            <a:r>
              <a:rPr lang="en-US" i="1" dirty="0"/>
              <a:t>the same output with fewer resources.</a:t>
            </a:r>
            <a:endParaRPr lang="en-US" dirty="0"/>
          </a:p>
          <a:p>
            <a:endParaRPr lang="en-US" dirty="0"/>
          </a:p>
          <a:p>
            <a:r>
              <a:rPr lang="en-US" b="1" dirty="0"/>
              <a:t>Key Concept:</a:t>
            </a:r>
            <a:endParaRPr lang="en-US" dirty="0"/>
          </a:p>
          <a:p>
            <a:r>
              <a:rPr lang="en-US" dirty="0"/>
              <a:t>Both </a:t>
            </a:r>
            <a:r>
              <a:rPr lang="en-US" b="1" dirty="0"/>
              <a:t>Big Country</a:t>
            </a:r>
            <a:r>
              <a:rPr lang="en-US" dirty="0"/>
              <a:t> and </a:t>
            </a:r>
            <a:r>
              <a:rPr lang="en-US" b="1" dirty="0"/>
              <a:t>Little Country</a:t>
            </a:r>
            <a:r>
              <a:rPr lang="en-US" dirty="0"/>
              <a:t> can produce </a:t>
            </a:r>
            <a:r>
              <a:rPr lang="en-US" i="1" dirty="0"/>
              <a:t>grain</a:t>
            </a:r>
            <a:r>
              <a:rPr lang="en-US" dirty="0"/>
              <a:t> and </a:t>
            </a:r>
            <a:r>
              <a:rPr lang="en-US" i="1" dirty="0"/>
              <a:t>meat</a:t>
            </a:r>
            <a:r>
              <a:rPr lang="en-US" dirty="0"/>
              <a:t>.</a:t>
            </a:r>
          </a:p>
          <a:p>
            <a:r>
              <a:rPr lang="en-US" dirty="0"/>
              <a:t>The </a:t>
            </a:r>
            <a:r>
              <a:rPr lang="en-US" b="1" dirty="0"/>
              <a:t>Production Possibilities Curves (PPCs)</a:t>
            </a:r>
            <a:r>
              <a:rPr lang="en-US" dirty="0"/>
              <a:t> show the maximum amount of each good they can produce given their available resources.</a:t>
            </a:r>
          </a:p>
          <a:p>
            <a:endParaRPr lang="en-US" dirty="0"/>
          </a:p>
          <a:p>
            <a:r>
              <a:rPr lang="en-US" b="1" dirty="0"/>
              <a:t>How to Present the Slide:</a:t>
            </a:r>
            <a:endParaRPr lang="en-US" dirty="0"/>
          </a:p>
          <a:p>
            <a:r>
              <a:rPr lang="en-US" dirty="0"/>
              <a:t>Begin by pointing out the two PPCs:</a:t>
            </a:r>
          </a:p>
          <a:p>
            <a:pPr lvl="1"/>
            <a:r>
              <a:rPr lang="en-US" dirty="0"/>
              <a:t>“Here we have two countries - Big Country and Little Country - both producing grain and meat.”</a:t>
            </a:r>
          </a:p>
          <a:p>
            <a:pPr lvl="1"/>
            <a:r>
              <a:rPr lang="en-US" dirty="0"/>
              <a:t>“Each country’s PPC shows its maximum possible production combinations given its resources.”</a:t>
            </a:r>
          </a:p>
          <a:p>
            <a:r>
              <a:rPr lang="en-US" dirty="0"/>
              <a:t>Ask students to observe differences:</a:t>
            </a:r>
          </a:p>
          <a:p>
            <a:pPr lvl="1"/>
            <a:r>
              <a:rPr lang="en-US" dirty="0"/>
              <a:t>“Which country can produce more grain?”</a:t>
            </a:r>
          </a:p>
          <a:p>
            <a:pPr lvl="1"/>
            <a:r>
              <a:rPr lang="en-US" dirty="0"/>
              <a:t>“Which can produce more meat?”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Next slide</a:t>
            </a:r>
            <a:r>
              <a:rPr lang="en-US" dirty="0"/>
              <a:t>: </a:t>
            </a:r>
            <a:r>
              <a:rPr lang="en-US" i="1" dirty="0"/>
              <a:t>“Now that we see what these countries can produce, let’s look at the definition of comparative advantage.”</a:t>
            </a:r>
            <a:br>
              <a:rPr lang="en-US" i="1" dirty="0"/>
            </a:br>
            <a:endParaRPr lang="en-US" i="1" dirty="0"/>
          </a:p>
          <a:p>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2</a:t>
            </a:fld>
            <a:endParaRPr lang="en-US"/>
          </a:p>
        </p:txBody>
      </p:sp>
    </p:spTree>
    <p:extLst>
      <p:ext uri="{BB962C8B-B14F-4D97-AF65-F5344CB8AC3E}">
        <p14:creationId xmlns:p14="http://schemas.microsoft.com/office/powerpoint/2010/main" val="36582373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Identify the </a:t>
            </a:r>
            <a:r>
              <a:rPr lang="en-US" b="1" dirty="0"/>
              <a:t>comparative advantage</a:t>
            </a:r>
            <a:r>
              <a:rPr lang="en-US" dirty="0"/>
              <a:t> by comparing </a:t>
            </a:r>
            <a:r>
              <a:rPr lang="en-US" b="1" dirty="0"/>
              <a:t>opportunity costs</a:t>
            </a:r>
            <a:r>
              <a:rPr lang="en-US" dirty="0"/>
              <a:t> in input-based problems.</a:t>
            </a:r>
          </a:p>
          <a:p>
            <a:r>
              <a:rPr lang="en-US" dirty="0"/>
              <a:t>Recognize that the lower opportunity cost indicates who should </a:t>
            </a:r>
            <a:r>
              <a:rPr lang="en-US" b="1" dirty="0"/>
              <a:t>specialize</a:t>
            </a:r>
            <a:r>
              <a:rPr lang="en-US" dirty="0"/>
              <a:t> in that task.</a:t>
            </a:r>
          </a:p>
          <a:p>
            <a:r>
              <a:rPr lang="en-US" dirty="0"/>
              <a:t>Explain that comparative advantage – not absolute advantage – determines specialization and trade benefits.</a:t>
            </a:r>
          </a:p>
          <a:p>
            <a:endParaRPr lang="en-US" dirty="0"/>
          </a:p>
          <a:p>
            <a:r>
              <a:rPr lang="en-US" b="1" dirty="0"/>
              <a:t>Key Concept:</a:t>
            </a:r>
            <a:endParaRPr lang="en-US" dirty="0"/>
          </a:p>
          <a:p>
            <a:r>
              <a:rPr lang="en-US" dirty="0"/>
              <a:t>Comparative advantage is about </a:t>
            </a:r>
            <a:r>
              <a:rPr lang="en-US" b="1" dirty="0"/>
              <a:t>who gives up less</a:t>
            </a:r>
            <a:r>
              <a:rPr lang="en-US" dirty="0"/>
              <a:t> to produce something.</a:t>
            </a:r>
          </a:p>
          <a:p>
            <a:r>
              <a:rPr lang="en-US" dirty="0"/>
              <a:t>Even if one person (or country) has an </a:t>
            </a:r>
            <a:r>
              <a:rPr lang="en-US" b="1" dirty="0"/>
              <a:t>absolute advantage in everything</a:t>
            </a:r>
            <a:r>
              <a:rPr lang="en-US" dirty="0"/>
              <a:t>, specialization still makes sense if opportunity costs differ.</a:t>
            </a:r>
          </a:p>
          <a:p>
            <a:r>
              <a:rPr lang="en-US" dirty="0"/>
              <a:t>Using the It-Over formula from the previous slide:</a:t>
            </a:r>
          </a:p>
          <a:p>
            <a:r>
              <a:rPr lang="en-US" b="1" dirty="0"/>
              <a:t>Ashley:</a:t>
            </a:r>
            <a:endParaRPr lang="en-US" dirty="0"/>
          </a:p>
          <a:p>
            <a:r>
              <a:rPr lang="en-US" dirty="0"/>
              <a:t>O.C. of 1 Mopping = 6 ÷ 3 = </a:t>
            </a:r>
            <a:r>
              <a:rPr lang="en-US" b="1" dirty="0"/>
              <a:t>2 </a:t>
            </a:r>
            <a:r>
              <a:rPr lang="en-US" b="1" dirty="0" err="1"/>
              <a:t>Vacuumings</a:t>
            </a:r>
            <a:br>
              <a:rPr lang="en-US" dirty="0"/>
            </a:br>
            <a:r>
              <a:rPr lang="en-US" b="1" dirty="0"/>
              <a:t>Omar:</a:t>
            </a:r>
            <a:endParaRPr lang="en-US" dirty="0"/>
          </a:p>
          <a:p>
            <a:r>
              <a:rPr lang="en-US" dirty="0"/>
              <a:t>O.C. of 1 Mopping = 12 ÷ 4 = </a:t>
            </a:r>
            <a:r>
              <a:rPr lang="en-US" b="1" dirty="0"/>
              <a:t>3 </a:t>
            </a:r>
            <a:r>
              <a:rPr lang="en-US" b="1" dirty="0" err="1"/>
              <a:t>Vacuumings</a:t>
            </a:r>
            <a:endParaRPr lang="en-US" dirty="0"/>
          </a:p>
          <a:p>
            <a:r>
              <a:rPr lang="en-US" dirty="0"/>
              <a:t>Since </a:t>
            </a:r>
            <a:r>
              <a:rPr lang="en-US" b="1" dirty="0"/>
              <a:t>2 &lt; 3</a:t>
            </a:r>
            <a:r>
              <a:rPr lang="en-US" dirty="0"/>
              <a:t>, </a:t>
            </a:r>
            <a:r>
              <a:rPr lang="en-US" b="1" dirty="0"/>
              <a:t>Ashley has the comparative advantage in mopping.</a:t>
            </a:r>
            <a:endParaRPr lang="en-US" dirty="0"/>
          </a:p>
          <a:p>
            <a:endParaRPr lang="en-US" dirty="0"/>
          </a:p>
          <a:p>
            <a:r>
              <a:rPr lang="en-US" b="1" dirty="0"/>
              <a:t>How to Present the Slide:</a:t>
            </a:r>
            <a:endParaRPr lang="en-US" dirty="0"/>
          </a:p>
          <a:p>
            <a:r>
              <a:rPr lang="en-US" dirty="0"/>
              <a:t>Start with a quick recap: “Last slide, we calculated the opportunity costs for both Ashley and Omar. Now let’s see who should specialize.”</a:t>
            </a:r>
          </a:p>
          <a:p>
            <a:r>
              <a:rPr lang="en-US" dirty="0"/>
              <a:t>Ask: “Who gives up fewer </a:t>
            </a:r>
            <a:r>
              <a:rPr lang="en-US" dirty="0" err="1"/>
              <a:t>vacuumings</a:t>
            </a:r>
            <a:r>
              <a:rPr lang="en-US" dirty="0"/>
              <a:t> when mopping?”</a:t>
            </a:r>
          </a:p>
          <a:p>
            <a:r>
              <a:rPr lang="en-US" dirty="0"/>
              <a:t>Walk through the math visually, pointing to each value (2 vs. 3).</a:t>
            </a:r>
          </a:p>
          <a:p>
            <a:r>
              <a:rPr lang="en-US" dirty="0"/>
              <a:t>Emphasize: “The lower number means the lower opportunity cost.”</a:t>
            </a:r>
          </a:p>
          <a:p>
            <a:r>
              <a:rPr lang="en-US" dirty="0"/>
              <a:t>Summarize: “Ashley should specialize in mopping because she sacrifices fewer vacuuming opportunities than Omar.”</a:t>
            </a:r>
          </a:p>
          <a:p>
            <a:endParaRPr lang="en-US" dirty="0"/>
          </a:p>
          <a:p>
            <a:r>
              <a:rPr lang="en-US" b="1" dirty="0"/>
              <a:t>Engagement Prompts:</a:t>
            </a:r>
            <a:endParaRPr lang="en-US" dirty="0"/>
          </a:p>
          <a:p>
            <a:r>
              <a:rPr lang="en-US" dirty="0"/>
              <a:t>“Can someone explain why Ashley’s lower opportunity cost gives her the comparative advantage?”</a:t>
            </a:r>
          </a:p>
          <a:p>
            <a:r>
              <a:rPr lang="en-US" dirty="0"/>
              <a:t>“Does having the comparative advantage mean she’s faster?”</a:t>
            </a:r>
          </a:p>
          <a:p>
            <a:r>
              <a:rPr lang="en-US" dirty="0"/>
              <a:t>“Why might Omar still have an advantage in another task?”</a:t>
            </a:r>
          </a:p>
          <a:p>
            <a:endParaRPr lang="en-US" dirty="0"/>
          </a:p>
          <a:p>
            <a:r>
              <a:rPr lang="en-US" b="1" dirty="0"/>
              <a:t>Phrase to Emphasize:</a:t>
            </a:r>
          </a:p>
          <a:p>
            <a:r>
              <a:rPr lang="en-US" i="1" dirty="0"/>
              <a:t>“The person with the lower opportunity cost has the comparative advantage.”</a:t>
            </a:r>
            <a:endParaRPr lang="en-US" dirty="0"/>
          </a:p>
          <a:p>
            <a:br>
              <a:rPr lang="en-US" dirty="0"/>
            </a:br>
            <a:r>
              <a:rPr lang="en-US" b="1" dirty="0"/>
              <a:t>Next Slide: </a:t>
            </a:r>
            <a:r>
              <a:rPr lang="en-US" i="1" dirty="0"/>
              <a:t>“Next, we’ll compare the opportunity costs for vacuuming to see who has the comparative advantage in that task.”</a:t>
            </a:r>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20</a:t>
            </a:fld>
            <a:endParaRPr lang="en-US"/>
          </a:p>
        </p:txBody>
      </p:sp>
    </p:spTree>
    <p:extLst>
      <p:ext uri="{BB962C8B-B14F-4D97-AF65-F5344CB8AC3E}">
        <p14:creationId xmlns:p14="http://schemas.microsoft.com/office/powerpoint/2010/main" val="27865338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Compare opportunity costs to determine </a:t>
            </a:r>
            <a:r>
              <a:rPr lang="en-US" b="1" dirty="0"/>
              <a:t>who has the comparative advantage in vacuuming.</a:t>
            </a:r>
            <a:endParaRPr lang="en-US" dirty="0"/>
          </a:p>
          <a:p>
            <a:r>
              <a:rPr lang="en-US" dirty="0"/>
              <a:t>Explain why lower opportunity cost - not absolute speed-determines who should </a:t>
            </a:r>
            <a:r>
              <a:rPr lang="en-US" b="1" dirty="0"/>
              <a:t>specialize.</a:t>
            </a:r>
            <a:endParaRPr lang="en-US" dirty="0"/>
          </a:p>
          <a:p>
            <a:r>
              <a:rPr lang="en-US" dirty="0"/>
              <a:t>Recognize how both individuals (or countries) can benefit through </a:t>
            </a:r>
            <a:r>
              <a:rPr lang="en-US" b="1" dirty="0"/>
              <a:t>specialization and trade.</a:t>
            </a:r>
            <a:endParaRPr lang="en-US" dirty="0"/>
          </a:p>
          <a:p>
            <a:endParaRPr lang="en-US" dirty="0"/>
          </a:p>
          <a:p>
            <a:r>
              <a:rPr lang="en-US" b="1" dirty="0"/>
              <a:t>Key Concept:</a:t>
            </a:r>
            <a:endParaRPr lang="en-US" dirty="0"/>
          </a:p>
          <a:p>
            <a:r>
              <a:rPr lang="en-US" dirty="0"/>
              <a:t>Comparative advantage = </a:t>
            </a:r>
            <a:r>
              <a:rPr lang="en-US" b="1" dirty="0"/>
              <a:t>lower opportunity cost.</a:t>
            </a:r>
            <a:endParaRPr lang="en-US" dirty="0"/>
          </a:p>
          <a:p>
            <a:r>
              <a:rPr lang="en-US" dirty="0"/>
              <a:t>Using opportunity cost data from the previous slide:</a:t>
            </a:r>
          </a:p>
          <a:p>
            <a:r>
              <a:rPr lang="en-US" b="1" dirty="0"/>
              <a:t>Ashley:</a:t>
            </a:r>
            <a:endParaRPr lang="en-US" dirty="0"/>
          </a:p>
          <a:p>
            <a:r>
              <a:rPr lang="en-US" dirty="0"/>
              <a:t>O.C. of 1 Vacuuming = 3 ÷ 6 = </a:t>
            </a:r>
            <a:r>
              <a:rPr lang="en-US" b="1" dirty="0"/>
              <a:t>½ a Mopping</a:t>
            </a:r>
            <a:endParaRPr lang="en-US" dirty="0"/>
          </a:p>
          <a:p>
            <a:r>
              <a:rPr lang="en-US" b="1" dirty="0"/>
              <a:t>Omar:</a:t>
            </a:r>
            <a:endParaRPr lang="en-US" dirty="0"/>
          </a:p>
          <a:p>
            <a:r>
              <a:rPr lang="en-US" dirty="0"/>
              <a:t>O.C. of 1 Vacuuming = 4 ÷ 12 = </a:t>
            </a:r>
            <a:r>
              <a:rPr lang="en-US" b="1" dirty="0"/>
              <a:t>⅓ a Mopping</a:t>
            </a:r>
            <a:endParaRPr lang="en-US" dirty="0"/>
          </a:p>
          <a:p>
            <a:r>
              <a:rPr lang="en-US" dirty="0"/>
              <a:t>Since </a:t>
            </a:r>
            <a:r>
              <a:rPr lang="en-US" b="1" dirty="0"/>
              <a:t>⅓ &lt; ½</a:t>
            </a:r>
            <a:r>
              <a:rPr lang="en-US" dirty="0"/>
              <a:t>, </a:t>
            </a:r>
            <a:r>
              <a:rPr lang="en-US" b="1" dirty="0"/>
              <a:t>Omar has the comparative advantage in vacuuming.</a:t>
            </a:r>
            <a:endParaRPr lang="en-US" dirty="0"/>
          </a:p>
          <a:p>
            <a:r>
              <a:rPr lang="en-US" dirty="0"/>
              <a:t>Therefore, Ashley should specialize in </a:t>
            </a:r>
            <a:r>
              <a:rPr lang="en-US" b="1" dirty="0"/>
              <a:t>mopping</a:t>
            </a:r>
            <a:r>
              <a:rPr lang="en-US" dirty="0"/>
              <a:t>, and Omar should specialize in </a:t>
            </a:r>
            <a:r>
              <a:rPr lang="en-US" b="1" dirty="0"/>
              <a:t>vacuuming</a:t>
            </a:r>
            <a:r>
              <a:rPr lang="en-US" dirty="0"/>
              <a:t>.</a:t>
            </a:r>
          </a:p>
          <a:p>
            <a:r>
              <a:rPr lang="en-US" dirty="0"/>
              <a:t>This setup creates the foundation for </a:t>
            </a:r>
            <a:r>
              <a:rPr lang="en-US" b="1" dirty="0"/>
              <a:t>mutually beneficial trade</a:t>
            </a:r>
            <a:r>
              <a:rPr lang="en-US" dirty="0"/>
              <a:t>, which is introduced next.</a:t>
            </a:r>
            <a:br>
              <a:rPr lang="en-US" dirty="0"/>
            </a:br>
            <a:endParaRPr lang="en-US" dirty="0"/>
          </a:p>
          <a:p>
            <a:r>
              <a:rPr lang="en-US" b="1" dirty="0"/>
              <a:t>How to Present the Slide:</a:t>
            </a:r>
            <a:endParaRPr lang="en-US" dirty="0"/>
          </a:p>
          <a:p>
            <a:r>
              <a:rPr lang="en-US" dirty="0"/>
              <a:t>Begin with a recap: “Last time, Ashley had the comparative advantage in mopping. Let’s see who has it in vacuuming.”</a:t>
            </a:r>
          </a:p>
          <a:p>
            <a:r>
              <a:rPr lang="en-US" dirty="0"/>
              <a:t>Highlight the red boxes for the opportunity costs (½ and ⅓).</a:t>
            </a:r>
          </a:p>
          <a:p>
            <a:r>
              <a:rPr lang="en-US" dirty="0"/>
              <a:t>Ask students: “Which one is smaller?” and have them respond.</a:t>
            </a:r>
          </a:p>
          <a:p>
            <a:r>
              <a:rPr lang="en-US" dirty="0"/>
              <a:t>Emphasize: “The person who gives up less has the comparative advantage.”</a:t>
            </a:r>
          </a:p>
          <a:p>
            <a:r>
              <a:rPr lang="en-US" dirty="0"/>
              <a:t>Conclude with: “So, Ashley mops, Omar vacuums - and both can benefit from trading services.”</a:t>
            </a:r>
            <a:br>
              <a:rPr lang="en-US" dirty="0"/>
            </a:br>
            <a:endParaRPr lang="en-US" dirty="0"/>
          </a:p>
          <a:p>
            <a:r>
              <a:rPr lang="en-US" b="1" dirty="0"/>
              <a:t>Engagement Prompts:</a:t>
            </a:r>
            <a:endParaRPr lang="en-US" dirty="0"/>
          </a:p>
          <a:p>
            <a:r>
              <a:rPr lang="en-US" dirty="0"/>
              <a:t>“If Omar is slower at everything, how can he still have a comparative advantage?”</a:t>
            </a:r>
          </a:p>
          <a:p>
            <a:r>
              <a:rPr lang="en-US" dirty="0"/>
              <a:t>“What does it mean to say trade is mutually beneficial?”</a:t>
            </a:r>
          </a:p>
          <a:p>
            <a:r>
              <a:rPr lang="en-US" dirty="0"/>
              <a:t>“Can both people end up better off, even if one is less efficient at everything?”</a:t>
            </a:r>
          </a:p>
          <a:p>
            <a:endParaRPr lang="en-US" dirty="0"/>
          </a:p>
          <a:p>
            <a:r>
              <a:rPr lang="en-US" b="1" dirty="0"/>
              <a:t>Phrase to Emphasize:</a:t>
            </a:r>
            <a:br>
              <a:rPr lang="en-US" dirty="0"/>
            </a:br>
            <a:r>
              <a:rPr lang="en-US" i="1" dirty="0"/>
              <a:t>“Comparative advantage is about who gives up less, not who’s faster.”</a:t>
            </a:r>
            <a:endParaRPr lang="en-US"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Next Slide: </a:t>
            </a:r>
            <a:r>
              <a:rPr lang="en-US" i="1" dirty="0"/>
              <a:t>“Next, we’ll introduce mutually beneficial terms of trade and see how both parties gain when exchange happens between their opportunity cost ratios.”</a:t>
            </a:r>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21</a:t>
            </a:fld>
            <a:endParaRPr lang="en-US"/>
          </a:p>
        </p:txBody>
      </p:sp>
    </p:spTree>
    <p:extLst>
      <p:ext uri="{BB962C8B-B14F-4D97-AF65-F5344CB8AC3E}">
        <p14:creationId xmlns:p14="http://schemas.microsoft.com/office/powerpoint/2010/main" val="35345557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Determine the </a:t>
            </a:r>
            <a:r>
              <a:rPr lang="en-US" b="1" dirty="0"/>
              <a:t>mutually beneficial range of trade</a:t>
            </a:r>
            <a:r>
              <a:rPr lang="en-US" dirty="0"/>
              <a:t> for input-based problems.</a:t>
            </a:r>
          </a:p>
          <a:p>
            <a:r>
              <a:rPr lang="en-US" dirty="0"/>
              <a:t>Explain </a:t>
            </a:r>
            <a:r>
              <a:rPr lang="en-US" b="1" dirty="0"/>
              <a:t>who benefits</a:t>
            </a:r>
            <a:r>
              <a:rPr lang="en-US" dirty="0"/>
              <a:t> and </a:t>
            </a:r>
            <a:r>
              <a:rPr lang="en-US" b="1" dirty="0"/>
              <a:t>who is hurt</a:t>
            </a:r>
            <a:r>
              <a:rPr lang="en-US" dirty="0"/>
              <a:t> when terms of trade fall </a:t>
            </a:r>
            <a:r>
              <a:rPr lang="en-US" b="1" dirty="0"/>
              <a:t>above or below</a:t>
            </a:r>
            <a:r>
              <a:rPr lang="en-US" dirty="0"/>
              <a:t> this range.</a:t>
            </a:r>
          </a:p>
          <a:p>
            <a:r>
              <a:rPr lang="en-US" dirty="0"/>
              <a:t>Understand that both sides can gain from trade when each specializes based on </a:t>
            </a:r>
            <a:r>
              <a:rPr lang="en-US" b="1" dirty="0"/>
              <a:t>comparative advantage.</a:t>
            </a:r>
            <a:endParaRPr lang="en-US" dirty="0"/>
          </a:p>
          <a:p>
            <a:endParaRPr lang="en-US" dirty="0"/>
          </a:p>
          <a:p>
            <a:r>
              <a:rPr lang="en-US" b="1" dirty="0"/>
              <a:t>Key Concept:</a:t>
            </a:r>
            <a:endParaRPr lang="en-US" dirty="0"/>
          </a:p>
          <a:p>
            <a:r>
              <a:rPr lang="en-US" b="1" dirty="0"/>
              <a:t>Mutually beneficial terms of trade</a:t>
            </a:r>
            <a:r>
              <a:rPr lang="en-US" dirty="0"/>
              <a:t> occur when the exchange rate falls between the two individuals’ opportunity costs.</a:t>
            </a:r>
          </a:p>
          <a:p>
            <a:r>
              <a:rPr lang="en-US" dirty="0"/>
              <a:t>Using the data:</a:t>
            </a:r>
          </a:p>
          <a:p>
            <a:r>
              <a:rPr lang="en-US" b="1" dirty="0"/>
              <a:t>Ashley:</a:t>
            </a:r>
            <a:endParaRPr lang="en-US" dirty="0"/>
          </a:p>
          <a:p>
            <a:pPr lvl="1"/>
            <a:r>
              <a:rPr lang="en-US" dirty="0"/>
              <a:t>O.C. of 1 Mopping = </a:t>
            </a:r>
            <a:r>
              <a:rPr lang="en-US" b="1" dirty="0"/>
              <a:t>2 </a:t>
            </a:r>
            <a:r>
              <a:rPr lang="en-US" b="1" dirty="0" err="1"/>
              <a:t>Vacuumings</a:t>
            </a:r>
            <a:endParaRPr lang="en-US" dirty="0"/>
          </a:p>
          <a:p>
            <a:pPr lvl="1"/>
            <a:r>
              <a:rPr lang="en-US" dirty="0"/>
              <a:t>O.C. of 1 Vacuuming = </a:t>
            </a:r>
            <a:r>
              <a:rPr lang="en-US" b="1" dirty="0"/>
              <a:t>½ a Mopping</a:t>
            </a:r>
            <a:endParaRPr lang="en-US" dirty="0"/>
          </a:p>
          <a:p>
            <a:r>
              <a:rPr lang="en-US" b="1" dirty="0"/>
              <a:t>Omar:</a:t>
            </a:r>
            <a:endParaRPr lang="en-US" dirty="0"/>
          </a:p>
          <a:p>
            <a:pPr lvl="1"/>
            <a:r>
              <a:rPr lang="en-US" dirty="0"/>
              <a:t>O.C. of 1 Mopping = </a:t>
            </a:r>
            <a:r>
              <a:rPr lang="en-US" b="1" dirty="0"/>
              <a:t>3 </a:t>
            </a:r>
            <a:r>
              <a:rPr lang="en-US" b="1" dirty="0" err="1"/>
              <a:t>Vacuumings</a:t>
            </a:r>
            <a:endParaRPr lang="en-US" dirty="0"/>
          </a:p>
          <a:p>
            <a:pPr lvl="1"/>
            <a:r>
              <a:rPr lang="en-US" dirty="0"/>
              <a:t>O.C. of 1 Vacuuming = </a:t>
            </a:r>
            <a:r>
              <a:rPr lang="en-US" b="1" dirty="0"/>
              <a:t>⅓ a Mopping</a:t>
            </a:r>
            <a:endParaRPr lang="en-US" dirty="0"/>
          </a:p>
          <a:p>
            <a:r>
              <a:rPr lang="en-US" dirty="0"/>
              <a:t>Therefore:</a:t>
            </a:r>
          </a:p>
          <a:p>
            <a:r>
              <a:rPr lang="en-US" b="1" dirty="0"/>
              <a:t>1 Mopping = 2 to 3 </a:t>
            </a:r>
            <a:r>
              <a:rPr lang="en-US" b="1" dirty="0" err="1"/>
              <a:t>Vacuumings</a:t>
            </a:r>
            <a:endParaRPr lang="en-US" dirty="0"/>
          </a:p>
          <a:p>
            <a:r>
              <a:rPr lang="en-US" b="1" dirty="0"/>
              <a:t>1 Vacuuming = ⅓ to ½ a Mopping</a:t>
            </a:r>
            <a:endParaRPr lang="en-US" dirty="0"/>
          </a:p>
          <a:p>
            <a:r>
              <a:rPr lang="en-US" dirty="0"/>
              <a:t>If trade occurs </a:t>
            </a:r>
            <a:r>
              <a:rPr lang="en-US" b="1" dirty="0"/>
              <a:t>within</a:t>
            </a:r>
            <a:r>
              <a:rPr lang="en-US" dirty="0"/>
              <a:t> these ranges → both benefit.</a:t>
            </a:r>
            <a:br>
              <a:rPr lang="en-US" dirty="0"/>
            </a:br>
            <a:r>
              <a:rPr lang="en-US" dirty="0"/>
              <a:t>If trade is </a:t>
            </a:r>
            <a:r>
              <a:rPr lang="en-US" b="1" dirty="0"/>
              <a:t>outside</a:t>
            </a:r>
            <a:r>
              <a:rPr lang="en-US" dirty="0"/>
              <a:t> the range → one side is hurt while the other benefits.</a:t>
            </a:r>
          </a:p>
          <a:p>
            <a:endParaRPr lang="en-US" dirty="0"/>
          </a:p>
          <a:p>
            <a:r>
              <a:rPr lang="en-US" b="1" dirty="0"/>
              <a:t>How to Present the Slide:</a:t>
            </a:r>
            <a:endParaRPr lang="en-US" dirty="0"/>
          </a:p>
          <a:p>
            <a:r>
              <a:rPr lang="en-US" dirty="0"/>
              <a:t>Begin by reminding students: “Ashley has the comparative advantage in mopping, and Omar has the comparative advantage in vacuuming.”</a:t>
            </a:r>
          </a:p>
          <a:p>
            <a:r>
              <a:rPr lang="en-US" dirty="0"/>
              <a:t>Explain: “Now, trade only helps both of them if the exchange rate is between their opportunity costs.”</a:t>
            </a:r>
          </a:p>
          <a:p>
            <a:r>
              <a:rPr lang="en-US" dirty="0"/>
              <a:t>Point to the green text: “This is the range - anywhere between 2 and 3 </a:t>
            </a:r>
            <a:r>
              <a:rPr lang="en-US" dirty="0" err="1"/>
              <a:t>vacuumings</a:t>
            </a:r>
            <a:r>
              <a:rPr lang="en-US" dirty="0"/>
              <a:t> per mopping.”</a:t>
            </a:r>
          </a:p>
          <a:p>
            <a:r>
              <a:rPr lang="en-US" dirty="0"/>
              <a:t>Pose each of the engagement questions below to help students test their understanding of when trade helps or hurts.</a:t>
            </a:r>
          </a:p>
          <a:p>
            <a:endParaRPr lang="en-US" dirty="0"/>
          </a:p>
          <a:p>
            <a:r>
              <a:rPr lang="en-US" b="1" dirty="0"/>
              <a:t>Engagement Prompts (with Suggested Answers):</a:t>
            </a:r>
            <a:endParaRPr lang="en-US" dirty="0"/>
          </a:p>
          <a:p>
            <a:r>
              <a:rPr lang="en-US" b="1" dirty="0"/>
              <a:t>Q:</a:t>
            </a:r>
            <a:r>
              <a:rPr lang="en-US" dirty="0"/>
              <a:t> “If Ashley trades 1 mopping for 4 </a:t>
            </a:r>
            <a:r>
              <a:rPr lang="en-US" dirty="0" err="1"/>
              <a:t>vacuumings</a:t>
            </a:r>
            <a:r>
              <a:rPr lang="en-US" dirty="0"/>
              <a:t>, who benefits and who is hurt?”</a:t>
            </a:r>
            <a:br>
              <a:rPr lang="en-US" dirty="0"/>
            </a:br>
            <a:r>
              <a:rPr lang="en-US" b="1" dirty="0"/>
              <a:t>A:</a:t>
            </a:r>
            <a:r>
              <a:rPr lang="en-US" dirty="0"/>
              <a:t> That’s </a:t>
            </a:r>
            <a:r>
              <a:rPr lang="en-US" i="1" dirty="0"/>
              <a:t>above</a:t>
            </a:r>
            <a:r>
              <a:rPr lang="en-US" dirty="0"/>
              <a:t> the mutually beneficial range (since 4 &gt; 3).</a:t>
            </a:r>
            <a:br>
              <a:rPr lang="en-US" dirty="0"/>
            </a:br>
            <a:r>
              <a:rPr lang="en-US" dirty="0"/>
              <a:t>➜ </a:t>
            </a:r>
            <a:r>
              <a:rPr lang="en-US" b="1" dirty="0"/>
              <a:t>Ashley benefits</a:t>
            </a:r>
            <a:r>
              <a:rPr lang="en-US" dirty="0"/>
              <a:t> (she gets more than her opportunity cost of 2 </a:t>
            </a:r>
            <a:r>
              <a:rPr lang="en-US" dirty="0" err="1"/>
              <a:t>vacuumings</a:t>
            </a:r>
            <a:r>
              <a:rPr lang="en-US" dirty="0"/>
              <a:t>).</a:t>
            </a:r>
            <a:br>
              <a:rPr lang="en-US" dirty="0"/>
            </a:br>
            <a:r>
              <a:rPr lang="en-US" dirty="0"/>
              <a:t>➜ </a:t>
            </a:r>
            <a:r>
              <a:rPr lang="en-US" b="1" dirty="0"/>
              <a:t>Omar is hurt</a:t>
            </a:r>
            <a:r>
              <a:rPr lang="en-US" dirty="0"/>
              <a:t> (he gives up too much compared to his cost of 3 </a:t>
            </a:r>
            <a:r>
              <a:rPr lang="en-US" dirty="0" err="1"/>
              <a:t>vacuumings</a:t>
            </a:r>
            <a:r>
              <a:rPr lang="en-US" dirty="0"/>
              <a:t>).</a:t>
            </a:r>
          </a:p>
          <a:p>
            <a:endParaRPr lang="en-US" dirty="0"/>
          </a:p>
          <a:p>
            <a:r>
              <a:rPr lang="en-US" b="1" dirty="0"/>
              <a:t>Q:</a:t>
            </a:r>
            <a:r>
              <a:rPr lang="en-US" dirty="0"/>
              <a:t> “What if Ashley trades 1 mopping for only 1 vacuuming?”</a:t>
            </a:r>
            <a:br>
              <a:rPr lang="en-US" dirty="0"/>
            </a:br>
            <a:r>
              <a:rPr lang="en-US" b="1" dirty="0"/>
              <a:t>A:</a:t>
            </a:r>
            <a:r>
              <a:rPr lang="en-US" dirty="0"/>
              <a:t> That’s </a:t>
            </a:r>
            <a:r>
              <a:rPr lang="en-US" i="1" dirty="0"/>
              <a:t>below</a:t>
            </a:r>
            <a:r>
              <a:rPr lang="en-US" dirty="0"/>
              <a:t> the range (since 1 &lt; 2).</a:t>
            </a:r>
            <a:br>
              <a:rPr lang="en-US" dirty="0"/>
            </a:br>
            <a:r>
              <a:rPr lang="en-US" dirty="0"/>
              <a:t>➜ </a:t>
            </a:r>
            <a:r>
              <a:rPr lang="en-US" b="1" dirty="0"/>
              <a:t>Omar benefits</a:t>
            </a:r>
            <a:r>
              <a:rPr lang="en-US" dirty="0"/>
              <a:t> (he gets a mopping for less than his cost of 3 </a:t>
            </a:r>
            <a:r>
              <a:rPr lang="en-US" dirty="0" err="1"/>
              <a:t>vacuumings</a:t>
            </a:r>
            <a:r>
              <a:rPr lang="en-US" dirty="0"/>
              <a:t>).</a:t>
            </a:r>
            <a:br>
              <a:rPr lang="en-US" dirty="0"/>
            </a:br>
            <a:r>
              <a:rPr lang="en-US" dirty="0"/>
              <a:t>➜ </a:t>
            </a:r>
            <a:r>
              <a:rPr lang="en-US" b="1" dirty="0"/>
              <a:t>Ashley is hurt</a:t>
            </a:r>
            <a:r>
              <a:rPr lang="en-US" dirty="0"/>
              <a:t> (she gives up her comparative advantage task for too little in return).</a:t>
            </a:r>
            <a:br>
              <a:rPr lang="en-US" dirty="0"/>
            </a:br>
            <a:endParaRPr lang="en-US" dirty="0"/>
          </a:p>
          <a:p>
            <a:r>
              <a:rPr lang="en-US" b="1" dirty="0"/>
              <a:t>Q:</a:t>
            </a:r>
            <a:r>
              <a:rPr lang="en-US" dirty="0"/>
              <a:t> “Why do both parties gain when trade happens inside the range?”</a:t>
            </a:r>
            <a:br>
              <a:rPr lang="en-US" dirty="0"/>
            </a:br>
            <a:r>
              <a:rPr lang="en-US" b="1" dirty="0"/>
              <a:t>A:</a:t>
            </a:r>
            <a:r>
              <a:rPr lang="en-US" dirty="0"/>
              <a:t> Because each side gets something for </a:t>
            </a:r>
            <a:r>
              <a:rPr lang="en-US" i="1" dirty="0"/>
              <a:t>less than it would cost them to make it themselves.</a:t>
            </a:r>
            <a:br>
              <a:rPr lang="en-US" dirty="0"/>
            </a:br>
            <a:r>
              <a:rPr lang="en-US" dirty="0"/>
              <a:t>➜ Ashley gets more than 2 </a:t>
            </a:r>
            <a:r>
              <a:rPr lang="en-US" dirty="0" err="1"/>
              <a:t>vacuumings</a:t>
            </a:r>
            <a:r>
              <a:rPr lang="en-US" dirty="0"/>
              <a:t> per mop, and Omar gives up less than 3 </a:t>
            </a:r>
            <a:r>
              <a:rPr lang="en-US" dirty="0" err="1"/>
              <a:t>vacuumings</a:t>
            </a:r>
            <a:r>
              <a:rPr lang="en-US" dirty="0"/>
              <a:t> per mop - both come out ahead.</a:t>
            </a:r>
          </a:p>
          <a:p>
            <a:endParaRPr lang="en-US" dirty="0"/>
          </a:p>
          <a:p>
            <a:r>
              <a:rPr lang="en-US" b="1" dirty="0"/>
              <a:t>Q:</a:t>
            </a:r>
            <a:r>
              <a:rPr lang="en-US" dirty="0"/>
              <a:t> “Can you think of a real-world example where trade terms might favor one side over the other?”</a:t>
            </a:r>
            <a:br>
              <a:rPr lang="en-US" dirty="0"/>
            </a:br>
            <a:r>
              <a:rPr lang="en-US" b="1" dirty="0"/>
              <a:t>A:</a:t>
            </a:r>
            <a:r>
              <a:rPr lang="en-US" dirty="0"/>
              <a:t> Students might say:</a:t>
            </a:r>
          </a:p>
          <a:p>
            <a:pPr lvl="1"/>
            <a:r>
              <a:rPr lang="en-US" dirty="0"/>
              <a:t>“When a small country trades with a big one - the bigger one might set less favorable prices.”</a:t>
            </a:r>
          </a:p>
          <a:p>
            <a:pPr lvl="1"/>
            <a:r>
              <a:rPr lang="en-US" dirty="0"/>
              <a:t>“When two students trade chores, one might agree to do more work if they really dislike a certain task.”</a:t>
            </a:r>
          </a:p>
          <a:p>
            <a:pPr lvl="1"/>
            <a:r>
              <a:rPr lang="en-US" dirty="0"/>
              <a:t>“When companies outsource labor, wages might be low - benefiting one side more.”</a:t>
            </a:r>
          </a:p>
          <a:p>
            <a:endParaRPr lang="en-US" dirty="0"/>
          </a:p>
          <a:p>
            <a:r>
              <a:rPr lang="en-US" b="1" dirty="0"/>
              <a:t>Phrase to Emphasize:</a:t>
            </a:r>
          </a:p>
          <a:p>
            <a:r>
              <a:rPr lang="en-US" i="1" dirty="0"/>
              <a:t>“For trade to be mutually beneficial, the terms must fall between both sides’ opportunity </a:t>
            </a:r>
            <a:r>
              <a:rPr lang="en-US" i="1"/>
              <a:t>costs.”</a:t>
            </a:r>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22</a:t>
            </a:fld>
            <a:endParaRPr lang="en-US"/>
          </a:p>
        </p:txBody>
      </p:sp>
    </p:spTree>
    <p:extLst>
      <p:ext uri="{BB962C8B-B14F-4D97-AF65-F5344CB8AC3E}">
        <p14:creationId xmlns:p14="http://schemas.microsoft.com/office/powerpoint/2010/main" val="3752652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understand that </a:t>
            </a:r>
            <a:r>
              <a:rPr lang="en-US" b="1" dirty="0"/>
              <a:t>absolute advantage</a:t>
            </a:r>
            <a:r>
              <a:rPr lang="en-US" dirty="0"/>
              <a:t> means being able to produce </a:t>
            </a:r>
            <a:r>
              <a:rPr lang="en-US" i="1" dirty="0"/>
              <a:t>more output</a:t>
            </a:r>
            <a:r>
              <a:rPr lang="en-US" dirty="0"/>
              <a:t> with the same resources or </a:t>
            </a:r>
            <a:r>
              <a:rPr lang="en-US" i="1" dirty="0"/>
              <a:t>the same output</a:t>
            </a:r>
            <a:r>
              <a:rPr lang="en-US" dirty="0"/>
              <a:t> with fewer resources. It’s about </a:t>
            </a:r>
            <a:r>
              <a:rPr lang="en-US" b="1" dirty="0"/>
              <a:t>overall productivity</a:t>
            </a:r>
            <a:r>
              <a:rPr lang="en-US" dirty="0"/>
              <a:t>, not efficiency or specialization.</a:t>
            </a:r>
          </a:p>
          <a:p>
            <a:endParaRPr lang="en-US" dirty="0"/>
          </a:p>
          <a:p>
            <a:r>
              <a:rPr lang="en-US" b="1" dirty="0"/>
              <a:t>Key Concept:</a:t>
            </a:r>
            <a:endParaRPr lang="en-US" dirty="0"/>
          </a:p>
          <a:p>
            <a:r>
              <a:rPr lang="en-US" b="1" dirty="0"/>
              <a:t>Absolute advantage</a:t>
            </a:r>
            <a:r>
              <a:rPr lang="en-US" dirty="0"/>
              <a:t> measures </a:t>
            </a:r>
            <a:r>
              <a:rPr lang="en-US" i="1" dirty="0"/>
              <a:t>who is more productive</a:t>
            </a:r>
            <a:r>
              <a:rPr lang="en-US" dirty="0"/>
              <a:t>.</a:t>
            </a:r>
          </a:p>
          <a:p>
            <a:r>
              <a:rPr lang="en-US" dirty="0"/>
              <a:t>If one country, person, or business can make more of a good using the same amount of inputs, they have the absolute advantage.</a:t>
            </a:r>
          </a:p>
          <a:p>
            <a:r>
              <a:rPr lang="en-US" dirty="0"/>
              <a:t>Alternatively, if they can make the same output while using fewer inputs, that also means they have the absolute advantage.</a:t>
            </a:r>
          </a:p>
          <a:p>
            <a:r>
              <a:rPr lang="en-US" dirty="0"/>
              <a:t>Think of it as </a:t>
            </a:r>
            <a:r>
              <a:rPr lang="en-US" i="1" dirty="0"/>
              <a:t>“who’s better at making it”</a:t>
            </a:r>
            <a:r>
              <a:rPr lang="en-US" dirty="0"/>
              <a:t>, not </a:t>
            </a:r>
            <a:r>
              <a:rPr lang="en-US" i="1" dirty="0"/>
              <a:t>“who should make it.”</a:t>
            </a:r>
            <a:endParaRPr lang="en-US" dirty="0"/>
          </a:p>
          <a:p>
            <a:r>
              <a:rPr lang="en-US" dirty="0"/>
              <a:t>This distinction sets up the transition to </a:t>
            </a:r>
            <a:r>
              <a:rPr lang="en-US" b="1" dirty="0"/>
              <a:t>comparative advantage</a:t>
            </a:r>
            <a:r>
              <a:rPr lang="en-US" dirty="0"/>
              <a:t>, which is about </a:t>
            </a:r>
            <a:r>
              <a:rPr lang="en-US" i="1" dirty="0"/>
              <a:t>who gives up less</a:t>
            </a:r>
            <a:r>
              <a:rPr lang="en-US" dirty="0"/>
              <a:t> (i.e., who has the lower opportunity cost).</a:t>
            </a:r>
          </a:p>
          <a:p>
            <a:endParaRPr lang="en-US" dirty="0"/>
          </a:p>
          <a:p>
            <a:r>
              <a:rPr lang="en-US" b="1" dirty="0"/>
              <a:t>How to Present the Slide:</a:t>
            </a:r>
            <a:endParaRPr lang="en-US" dirty="0"/>
          </a:p>
          <a:p>
            <a:r>
              <a:rPr lang="en-US" dirty="0"/>
              <a:t>Read the first line aloud: “Ability to produce more with fixed resources.”</a:t>
            </a:r>
          </a:p>
          <a:p>
            <a:pPr lvl="1"/>
            <a:r>
              <a:rPr lang="en-US" dirty="0"/>
              <a:t>Give a real-world example: “If Taylor can bake 10 cookies in an hour and Alex can bake 6, Taylor has the absolute advantage in cookies.”</a:t>
            </a:r>
          </a:p>
          <a:p>
            <a:r>
              <a:rPr lang="en-US" dirty="0"/>
              <a:t>Emphasize the second part: “Or produce the same amount using fewer resources.”</a:t>
            </a:r>
          </a:p>
          <a:p>
            <a:pPr lvl="1"/>
            <a:r>
              <a:rPr lang="en-US" dirty="0"/>
              <a:t>“If both bake 10 cookies, but Taylor uses half the flour, Taylor still has the absolute advantage.”</a:t>
            </a:r>
          </a:p>
          <a:p>
            <a:r>
              <a:rPr lang="en-US" dirty="0"/>
              <a:t>Drive home the red text: “It’s who’s better!”</a:t>
            </a:r>
          </a:p>
          <a:p>
            <a:pPr lvl="1"/>
            <a:r>
              <a:rPr lang="en-US" dirty="0"/>
              <a:t>Have students repeat it aloud for emphasis - it’s a good mnemonic anchor before introducing opportunity cost next.</a:t>
            </a:r>
          </a:p>
          <a:p>
            <a:endParaRPr lang="en-US" dirty="0"/>
          </a:p>
          <a:p>
            <a:r>
              <a:rPr lang="en-US" b="1" dirty="0"/>
              <a:t>Engagement Prompts:</a:t>
            </a:r>
            <a:endParaRPr lang="en-US" dirty="0"/>
          </a:p>
          <a:p>
            <a:r>
              <a:rPr lang="en-US" dirty="0"/>
              <a:t>“If the U.S. can produce more airplanes and more cars than Japan, does that mean Japan shouldn’t trade with us?”</a:t>
            </a:r>
          </a:p>
          <a:p>
            <a:r>
              <a:rPr lang="en-US" dirty="0"/>
              <a:t>“Does having the absolute advantage in everything mean a country should make everything itself?”</a:t>
            </a:r>
          </a:p>
          <a:p>
            <a:r>
              <a:rPr lang="en-US" dirty="0"/>
              <a:t>“Who has the absolute advantage in </a:t>
            </a:r>
            <a:r>
              <a:rPr lang="en-US" i="1" dirty="0"/>
              <a:t>your</a:t>
            </a:r>
            <a:r>
              <a:rPr lang="en-US" dirty="0"/>
              <a:t> group projects - who finishes the fastest or best?”</a:t>
            </a:r>
          </a:p>
          <a:p>
            <a:endParaRPr lang="en-US" dirty="0"/>
          </a:p>
          <a:p>
            <a:r>
              <a:rPr lang="en-US" b="1" dirty="0"/>
              <a:t>Phrase to Emphasize:</a:t>
            </a:r>
            <a:br>
              <a:rPr lang="en-US" dirty="0"/>
            </a:br>
            <a:r>
              <a:rPr lang="en-US" i="1" dirty="0"/>
              <a:t>“Absolute advantage tells us who’s better - but not who benefits most from trade.”</a:t>
            </a:r>
            <a:endParaRPr lang="en-US" dirty="0"/>
          </a:p>
          <a:p>
            <a:endParaRPr lang="en-US" dirty="0"/>
          </a:p>
          <a:p>
            <a:r>
              <a:rPr lang="en-US" b="1" dirty="0"/>
              <a:t>Next slide: </a:t>
            </a:r>
            <a:r>
              <a:rPr lang="en-US" i="1" dirty="0"/>
              <a:t>“Now that we know the definition of absolute advantage, let’s identify who has the comparative advantage in the production of grain.”</a:t>
            </a:r>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3</a:t>
            </a:fld>
            <a:endParaRPr lang="en-US"/>
          </a:p>
        </p:txBody>
      </p:sp>
    </p:spTree>
    <p:extLst>
      <p:ext uri="{BB962C8B-B14F-4D97-AF65-F5344CB8AC3E}">
        <p14:creationId xmlns:p14="http://schemas.microsoft.com/office/powerpoint/2010/main" val="2950171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determine which country has the </a:t>
            </a:r>
            <a:r>
              <a:rPr lang="en-US" b="1" dirty="0"/>
              <a:t>absolute advantage in grain</a:t>
            </a:r>
            <a:r>
              <a:rPr lang="en-US" dirty="0"/>
              <a:t> by comparing maximum outputs. They should conclude that </a:t>
            </a:r>
            <a:r>
              <a:rPr lang="en-US" b="1" dirty="0"/>
              <a:t>Big Country</a:t>
            </a:r>
            <a:r>
              <a:rPr lang="en-US" dirty="0"/>
              <a:t> can produce more grain (80 tons) than </a:t>
            </a:r>
            <a:r>
              <a:rPr lang="en-US" b="1" dirty="0"/>
              <a:t>Little Country</a:t>
            </a:r>
            <a:r>
              <a:rPr lang="en-US" dirty="0"/>
              <a:t> (20 tons).</a:t>
            </a:r>
          </a:p>
          <a:p>
            <a:br>
              <a:rPr lang="en-US" dirty="0"/>
            </a:br>
            <a:r>
              <a:rPr lang="en-US" b="1" dirty="0"/>
              <a:t>Key Concept:</a:t>
            </a:r>
            <a:endParaRPr lang="en-US" dirty="0"/>
          </a:p>
          <a:p>
            <a:r>
              <a:rPr lang="en-US" dirty="0"/>
              <a:t>The table and graphs show maximum production levels for each country.</a:t>
            </a:r>
          </a:p>
          <a:p>
            <a:r>
              <a:rPr lang="en-US" b="1" dirty="0"/>
              <a:t>Big Country</a:t>
            </a:r>
            <a:r>
              <a:rPr lang="en-US" dirty="0"/>
              <a:t> can produce up to </a:t>
            </a:r>
            <a:r>
              <a:rPr lang="en-US" b="1" dirty="0"/>
              <a:t>80 tons of grain</a:t>
            </a:r>
            <a:r>
              <a:rPr lang="en-US" dirty="0"/>
              <a:t>, while </a:t>
            </a:r>
            <a:r>
              <a:rPr lang="en-US" b="1" dirty="0"/>
              <a:t>Little Country</a:t>
            </a:r>
            <a:r>
              <a:rPr lang="en-US" dirty="0"/>
              <a:t> can produce only </a:t>
            </a:r>
            <a:r>
              <a:rPr lang="en-US" b="1" dirty="0"/>
              <a:t>20 tons</a:t>
            </a:r>
            <a:r>
              <a:rPr lang="en-US" dirty="0"/>
              <a:t>.</a:t>
            </a:r>
          </a:p>
          <a:p>
            <a:r>
              <a:rPr lang="en-US" dirty="0"/>
              <a:t>Since </a:t>
            </a:r>
            <a:r>
              <a:rPr lang="en-US" b="1" dirty="0"/>
              <a:t>80 &gt; 20</a:t>
            </a:r>
            <a:r>
              <a:rPr lang="en-US" dirty="0"/>
              <a:t>, Big Country has the </a:t>
            </a:r>
            <a:r>
              <a:rPr lang="en-US" b="1" dirty="0"/>
              <a:t>absolute advantage</a:t>
            </a:r>
            <a:r>
              <a:rPr lang="en-US" dirty="0"/>
              <a:t> in grain.</a:t>
            </a:r>
          </a:p>
          <a:p>
            <a:r>
              <a:rPr lang="en-US" dirty="0"/>
              <a:t>This is because it can make more of that good with the same fixed resources.</a:t>
            </a:r>
          </a:p>
          <a:p>
            <a:r>
              <a:rPr lang="en-US" dirty="0"/>
              <a:t>Remember, absolute advantage is simply </a:t>
            </a:r>
            <a:r>
              <a:rPr lang="en-US" b="1" dirty="0"/>
              <a:t>“who’s better at making it.”</a:t>
            </a:r>
            <a:endParaRPr lang="en-US" dirty="0"/>
          </a:p>
          <a:p>
            <a:br>
              <a:rPr lang="en-US" dirty="0"/>
            </a:br>
            <a:r>
              <a:rPr lang="en-US" b="1" dirty="0"/>
              <a:t>How to Present the Slide:</a:t>
            </a:r>
            <a:endParaRPr lang="en-US" dirty="0"/>
          </a:p>
          <a:p>
            <a:r>
              <a:rPr lang="en-US" dirty="0"/>
              <a:t>Start by reminding students of the previous definition:</a:t>
            </a:r>
            <a:br>
              <a:rPr lang="en-US" dirty="0"/>
            </a:br>
            <a:r>
              <a:rPr lang="en-US" dirty="0"/>
              <a:t>“Absolute advantage means producing more with the same resources.”</a:t>
            </a:r>
          </a:p>
          <a:p>
            <a:r>
              <a:rPr lang="en-US" dirty="0"/>
              <a:t>Ask:</a:t>
            </a:r>
            <a:br>
              <a:rPr lang="en-US" dirty="0"/>
            </a:br>
            <a:r>
              <a:rPr lang="en-US" dirty="0"/>
              <a:t>“Which country produces more grain?”</a:t>
            </a:r>
            <a:br>
              <a:rPr lang="en-US" dirty="0"/>
            </a:br>
            <a:r>
              <a:rPr lang="en-US" dirty="0"/>
              <a:t>Allow students a moment to respond.</a:t>
            </a:r>
          </a:p>
          <a:p>
            <a:r>
              <a:rPr lang="en-US" dirty="0"/>
              <a:t>Highlight the data:</a:t>
            </a:r>
            <a:br>
              <a:rPr lang="en-US" dirty="0"/>
            </a:br>
            <a:r>
              <a:rPr lang="en-US" dirty="0"/>
              <a:t>“Big Country can produce 80 tons of grain, and Little Country only 20. So Big Country clearly has the absolute advantage in grain.”</a:t>
            </a:r>
          </a:p>
          <a:p>
            <a:endParaRPr lang="en-US" dirty="0"/>
          </a:p>
          <a:p>
            <a:r>
              <a:rPr lang="en-US" b="1" dirty="0"/>
              <a:t>Engagement Prompts:</a:t>
            </a:r>
            <a:endParaRPr lang="en-US" dirty="0"/>
          </a:p>
          <a:p>
            <a:r>
              <a:rPr lang="en-US" dirty="0"/>
              <a:t>“If one country can make more grain, does that automatically mean it should specialize in grain?”</a:t>
            </a:r>
          </a:p>
          <a:p>
            <a:r>
              <a:rPr lang="en-US" dirty="0"/>
              <a:t>“What might make a smaller country still competitive even without the absolute advantage?”</a:t>
            </a:r>
          </a:p>
          <a:p>
            <a:r>
              <a:rPr lang="en-US" dirty="0"/>
              <a:t>“Can you think of real-world examples - maybe comparing the U.S. and a smaller nation - where one can produce more overall?”</a:t>
            </a:r>
          </a:p>
          <a:p>
            <a:endParaRPr lang="en-US" dirty="0"/>
          </a:p>
          <a:p>
            <a:r>
              <a:rPr lang="en-US" b="1" dirty="0"/>
              <a:t>Phrase to Emphasize:</a:t>
            </a:r>
            <a:br>
              <a:rPr lang="en-US" dirty="0"/>
            </a:br>
            <a:r>
              <a:rPr lang="en-US" i="1" dirty="0"/>
              <a:t>“Absolute advantage is about who can make more - not who should make what.”</a:t>
            </a:r>
          </a:p>
          <a:p>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Next Slide:</a:t>
            </a:r>
            <a:r>
              <a:rPr lang="en-US" b="0" dirty="0"/>
              <a:t> “</a:t>
            </a:r>
            <a:r>
              <a:rPr lang="en-US" b="0" i="1" dirty="0"/>
              <a:t>Now let’s identify who has the absolute advantage in the production of meat.”</a:t>
            </a:r>
            <a:endParaRPr lang="en-US" b="1"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4</a:t>
            </a:fld>
            <a:endParaRPr lang="en-US"/>
          </a:p>
        </p:txBody>
      </p:sp>
    </p:spTree>
    <p:extLst>
      <p:ext uri="{BB962C8B-B14F-4D97-AF65-F5344CB8AC3E}">
        <p14:creationId xmlns:p14="http://schemas.microsoft.com/office/powerpoint/2010/main" val="2914063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determine which country has the </a:t>
            </a:r>
            <a:r>
              <a:rPr lang="en-US" b="1" dirty="0"/>
              <a:t>absolute advantage in meat</a:t>
            </a:r>
            <a:r>
              <a:rPr lang="en-US" dirty="0"/>
              <a:t> by comparing the total output possible with the same amount of resources.</a:t>
            </a:r>
            <a:br>
              <a:rPr lang="en-US" dirty="0"/>
            </a:br>
            <a:r>
              <a:rPr lang="en-US" dirty="0"/>
              <a:t>They should conclude that </a:t>
            </a:r>
            <a:r>
              <a:rPr lang="en-US" b="1" dirty="0"/>
              <a:t>Big Country</a:t>
            </a:r>
            <a:r>
              <a:rPr lang="en-US" dirty="0"/>
              <a:t> again has the absolute advantage since </a:t>
            </a:r>
            <a:r>
              <a:rPr lang="en-US" b="1" dirty="0"/>
              <a:t>40 tons &gt; 20 tons</a:t>
            </a:r>
            <a:r>
              <a:rPr lang="en-US" dirty="0"/>
              <a:t>.</a:t>
            </a:r>
          </a:p>
          <a:p>
            <a:endParaRPr lang="en-US" dirty="0"/>
          </a:p>
          <a:p>
            <a:r>
              <a:rPr lang="en-US" b="1" dirty="0"/>
              <a:t>Key Concept:</a:t>
            </a:r>
            <a:endParaRPr lang="en-US" dirty="0"/>
          </a:p>
          <a:p>
            <a:r>
              <a:rPr lang="en-US" b="1" dirty="0"/>
              <a:t>Big Country</a:t>
            </a:r>
            <a:r>
              <a:rPr lang="en-US" dirty="0"/>
              <a:t> can produce up to </a:t>
            </a:r>
            <a:r>
              <a:rPr lang="en-US" b="1" dirty="0"/>
              <a:t>40 tons of meat</a:t>
            </a:r>
            <a:r>
              <a:rPr lang="en-US" dirty="0"/>
              <a:t>, while </a:t>
            </a:r>
            <a:r>
              <a:rPr lang="en-US" b="1" dirty="0"/>
              <a:t>Little Country</a:t>
            </a:r>
            <a:r>
              <a:rPr lang="en-US" dirty="0"/>
              <a:t> can only produce </a:t>
            </a:r>
            <a:r>
              <a:rPr lang="en-US" b="1" dirty="0"/>
              <a:t>20 tons</a:t>
            </a:r>
            <a:r>
              <a:rPr lang="en-US" dirty="0"/>
              <a:t>.</a:t>
            </a:r>
          </a:p>
          <a:p>
            <a:r>
              <a:rPr lang="en-US" dirty="0"/>
              <a:t>Because Big Country can produce </a:t>
            </a:r>
            <a:r>
              <a:rPr lang="en-US" i="1" dirty="0"/>
              <a:t>more of both goods</a:t>
            </a:r>
            <a:r>
              <a:rPr lang="en-US" dirty="0"/>
              <a:t>, it has the </a:t>
            </a:r>
            <a:r>
              <a:rPr lang="en-US" b="1" dirty="0"/>
              <a:t>absolute advantage</a:t>
            </a:r>
            <a:r>
              <a:rPr lang="en-US" dirty="0"/>
              <a:t> in </a:t>
            </a:r>
            <a:r>
              <a:rPr lang="en-US" i="1" dirty="0"/>
              <a:t>both grain and meat</a:t>
            </a:r>
            <a:r>
              <a:rPr lang="en-US" dirty="0"/>
              <a:t>.</a:t>
            </a:r>
          </a:p>
          <a:p>
            <a:r>
              <a:rPr lang="en-US" dirty="0"/>
              <a:t>This emphasizes that larger or more resource-rich nations often have an absolute advantage in multiple goods - but that </a:t>
            </a:r>
            <a:r>
              <a:rPr lang="en-US" b="1" dirty="0"/>
              <a:t>doesn’t mean they should produce everything</a:t>
            </a:r>
            <a:r>
              <a:rPr lang="en-US" dirty="0"/>
              <a:t>.</a:t>
            </a:r>
          </a:p>
          <a:p>
            <a:r>
              <a:rPr lang="en-US" dirty="0"/>
              <a:t>This prepares students for the next concept: </a:t>
            </a:r>
            <a:r>
              <a:rPr lang="en-US" b="1" dirty="0"/>
              <a:t>comparative advantage</a:t>
            </a:r>
            <a:r>
              <a:rPr lang="en-US" dirty="0"/>
              <a:t>, where we look at </a:t>
            </a:r>
            <a:r>
              <a:rPr lang="en-US" i="1" dirty="0"/>
              <a:t>who gives up less</a:t>
            </a:r>
            <a:r>
              <a:rPr lang="en-US" dirty="0"/>
              <a:t> instead of who simply makes more.</a:t>
            </a:r>
          </a:p>
          <a:p>
            <a:endParaRPr lang="en-US" dirty="0"/>
          </a:p>
          <a:p>
            <a:r>
              <a:rPr lang="en-US" b="1" dirty="0"/>
              <a:t>How to Present the Slide:</a:t>
            </a:r>
            <a:endParaRPr lang="en-US" dirty="0"/>
          </a:p>
          <a:p>
            <a:r>
              <a:rPr lang="en-US" dirty="0"/>
              <a:t>Review: “On the last slide, Big Country had the absolute advantage in grain. Let’s see if that’s also true for meat.”</a:t>
            </a:r>
          </a:p>
          <a:p>
            <a:r>
              <a:rPr lang="en-US" dirty="0"/>
              <a:t>Ask: “Which country produces more meat if both use the same amount of resources?”</a:t>
            </a:r>
            <a:br>
              <a:rPr lang="en-US" dirty="0"/>
            </a:br>
            <a:r>
              <a:rPr lang="en-US" dirty="0"/>
              <a:t>→ Students should identify </a:t>
            </a:r>
            <a:r>
              <a:rPr lang="en-US" b="1" dirty="0"/>
              <a:t>Big Country (40 tons)</a:t>
            </a:r>
            <a:r>
              <a:rPr lang="en-US" dirty="0"/>
              <a:t> vs. </a:t>
            </a:r>
            <a:r>
              <a:rPr lang="en-US" b="1" dirty="0"/>
              <a:t>Little Country (20 tons)</a:t>
            </a:r>
            <a:r>
              <a:rPr lang="en-US" dirty="0"/>
              <a:t>.</a:t>
            </a:r>
          </a:p>
          <a:p>
            <a:r>
              <a:rPr lang="en-US" dirty="0"/>
              <a:t>Confirm: “So again, Big Country is more productive - it can make more meat </a:t>
            </a:r>
            <a:r>
              <a:rPr lang="en-US" i="1" dirty="0"/>
              <a:t>and</a:t>
            </a:r>
            <a:r>
              <a:rPr lang="en-US" dirty="0"/>
              <a:t> more grain.”</a:t>
            </a:r>
          </a:p>
          <a:p>
            <a:endParaRPr lang="en-US" dirty="0"/>
          </a:p>
          <a:p>
            <a:r>
              <a:rPr lang="en-US" b="1" dirty="0"/>
              <a:t>Engagement Prompts:</a:t>
            </a:r>
            <a:endParaRPr lang="en-US" dirty="0"/>
          </a:p>
          <a:p>
            <a:r>
              <a:rPr lang="en-US" dirty="0"/>
              <a:t>“If Big Country is better at making both goods, can trade still make sense?”</a:t>
            </a:r>
          </a:p>
          <a:p>
            <a:r>
              <a:rPr lang="en-US" dirty="0"/>
              <a:t>“What would motivate Little Country to trade with Big Country?”</a:t>
            </a:r>
          </a:p>
          <a:p>
            <a:r>
              <a:rPr lang="en-US" dirty="0"/>
              <a:t>“Have you ever worked with someone who’s faster at everything - but you still both helped each other?”</a:t>
            </a:r>
          </a:p>
          <a:p>
            <a:endParaRPr lang="en-US" dirty="0"/>
          </a:p>
          <a:p>
            <a:r>
              <a:rPr lang="en-US" b="1" dirty="0"/>
              <a:t>Phrase to Emphasize:</a:t>
            </a:r>
            <a:br>
              <a:rPr lang="en-US" dirty="0"/>
            </a:br>
            <a:r>
              <a:rPr lang="en-US" i="1" dirty="0"/>
              <a:t>“Absolute advantage tells us who’s better - but not who should produce what.”</a:t>
            </a:r>
            <a:endParaRPr lang="en-US" dirty="0"/>
          </a:p>
          <a:p>
            <a:br>
              <a:rPr lang="en-US" dirty="0"/>
            </a:br>
            <a:r>
              <a:rPr lang="en-US" b="1" dirty="0"/>
              <a:t>Next Slide:</a:t>
            </a:r>
            <a:r>
              <a:rPr lang="en-US" dirty="0"/>
              <a:t> “</a:t>
            </a:r>
            <a:r>
              <a:rPr lang="en-US" i="1" dirty="0"/>
              <a:t>Now that we know absolute advantage, let’s look at something that matters much more in economics – comparative advantage.”</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5</a:t>
            </a:fld>
            <a:endParaRPr lang="en-US"/>
          </a:p>
        </p:txBody>
      </p:sp>
    </p:spTree>
    <p:extLst>
      <p:ext uri="{BB962C8B-B14F-4D97-AF65-F5344CB8AC3E}">
        <p14:creationId xmlns:p14="http://schemas.microsoft.com/office/powerpoint/2010/main" val="3682476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should be able to define </a:t>
            </a:r>
            <a:r>
              <a:rPr lang="en-US" i="1" dirty="0"/>
              <a:t>comparative advantage</a:t>
            </a:r>
            <a:r>
              <a:rPr lang="en-US" dirty="0"/>
              <a:t> as the ability to produce a good at a </a:t>
            </a:r>
            <a:r>
              <a:rPr lang="en-US" b="1" dirty="0"/>
              <a:t>lower opportunity cost</a:t>
            </a:r>
            <a:r>
              <a:rPr lang="en-US" dirty="0"/>
              <a:t> than another producer.</a:t>
            </a:r>
            <a:br>
              <a:rPr lang="en-US" dirty="0"/>
            </a:br>
            <a:r>
              <a:rPr lang="en-US" dirty="0"/>
              <a:t>They should understand that this concept determines the </a:t>
            </a:r>
            <a:r>
              <a:rPr lang="en-US" b="1" dirty="0"/>
              <a:t>best use of resources</a:t>
            </a:r>
            <a:r>
              <a:rPr lang="en-US" dirty="0"/>
              <a:t> and the foundation for </a:t>
            </a:r>
            <a:r>
              <a:rPr lang="en-US" b="1" dirty="0"/>
              <a:t>mutually beneficial trade</a:t>
            </a:r>
            <a:r>
              <a:rPr lang="en-US" dirty="0"/>
              <a:t>.</a:t>
            </a:r>
          </a:p>
          <a:p>
            <a:endParaRPr lang="en-US" dirty="0"/>
          </a:p>
          <a:p>
            <a:r>
              <a:rPr lang="en-US" b="1" dirty="0"/>
              <a:t>Key Concept:</a:t>
            </a:r>
            <a:endParaRPr lang="en-US" dirty="0"/>
          </a:p>
          <a:p>
            <a:r>
              <a:rPr lang="en-US" i="1" dirty="0"/>
              <a:t>Comparative advantage</a:t>
            </a:r>
            <a:r>
              <a:rPr lang="en-US" dirty="0"/>
              <a:t> is about </a:t>
            </a:r>
            <a:r>
              <a:rPr lang="en-US" b="1" dirty="0"/>
              <a:t>efficiency</a:t>
            </a:r>
            <a:r>
              <a:rPr lang="en-US" dirty="0"/>
              <a:t>, not total productivity.</a:t>
            </a:r>
          </a:p>
          <a:p>
            <a:r>
              <a:rPr lang="en-US" dirty="0"/>
              <a:t>Even if one country is better at producing everything, trade can still benefit both when each specializes in what it produces at a lower </a:t>
            </a:r>
            <a:r>
              <a:rPr lang="en-US" b="1" dirty="0"/>
              <a:t>opportunity cost</a:t>
            </a:r>
            <a:r>
              <a:rPr lang="en-US" dirty="0"/>
              <a:t>.</a:t>
            </a:r>
          </a:p>
          <a:p>
            <a:r>
              <a:rPr lang="en-US" dirty="0"/>
              <a:t>Opportunity cost is what you </a:t>
            </a:r>
            <a:r>
              <a:rPr lang="en-US" b="1" dirty="0"/>
              <a:t>give up</a:t>
            </a:r>
            <a:r>
              <a:rPr lang="en-US" dirty="0"/>
              <a:t> to make something else - so the producer who sacrifices </a:t>
            </a:r>
            <a:r>
              <a:rPr lang="en-US" i="1" dirty="0"/>
              <a:t>less</a:t>
            </a:r>
            <a:r>
              <a:rPr lang="en-US" dirty="0"/>
              <a:t> of the other good has the comparative advantage.</a:t>
            </a:r>
          </a:p>
          <a:p>
            <a:r>
              <a:rPr lang="en-US" dirty="0"/>
              <a:t>This concept is how economists decide “who should make what” - it’s about </a:t>
            </a:r>
            <a:r>
              <a:rPr lang="en-US" b="1" dirty="0"/>
              <a:t>allocating resources</a:t>
            </a:r>
            <a:r>
              <a:rPr lang="en-US" dirty="0"/>
              <a:t> where they’re used most effectively.</a:t>
            </a:r>
          </a:p>
          <a:p>
            <a:r>
              <a:rPr lang="en-US" dirty="0"/>
              <a:t>In short:</a:t>
            </a:r>
          </a:p>
          <a:p>
            <a:pPr lvl="1"/>
            <a:r>
              <a:rPr lang="en-US" b="1" dirty="0"/>
              <a:t>Absolute advantage = who’s better.</a:t>
            </a:r>
            <a:endParaRPr lang="en-US" dirty="0"/>
          </a:p>
          <a:p>
            <a:pPr lvl="1"/>
            <a:r>
              <a:rPr lang="en-US" b="1" dirty="0"/>
              <a:t>Comparative advantage = who gives up less.</a:t>
            </a:r>
            <a:br>
              <a:rPr lang="en-US" dirty="0"/>
            </a:br>
            <a:endParaRPr lang="en-US" dirty="0"/>
          </a:p>
          <a:p>
            <a:r>
              <a:rPr lang="en-US" b="1" dirty="0"/>
              <a:t>How to Present the Slide:</a:t>
            </a:r>
            <a:endParaRPr lang="en-US" dirty="0"/>
          </a:p>
          <a:p>
            <a:r>
              <a:rPr lang="en-US" dirty="0"/>
              <a:t>Start by revisiting the last slide:</a:t>
            </a:r>
            <a:br>
              <a:rPr lang="en-US" dirty="0"/>
            </a:br>
            <a:r>
              <a:rPr lang="en-US" dirty="0"/>
              <a:t>“Previously, we learned absolute advantage - who can make more. But what if one country is better at both goods?”</a:t>
            </a:r>
          </a:p>
          <a:p>
            <a:r>
              <a:rPr lang="en-US" dirty="0"/>
              <a:t>Then introduce comparative advantage:</a:t>
            </a:r>
            <a:br>
              <a:rPr lang="en-US" dirty="0"/>
            </a:br>
            <a:r>
              <a:rPr lang="en-US" dirty="0"/>
              <a:t>“Instead of looking at who’s better, we now focus on who sacrifices less - that’s comparative advantage.”</a:t>
            </a:r>
          </a:p>
          <a:p>
            <a:r>
              <a:rPr lang="en-US" dirty="0"/>
              <a:t>Highlight the red text:</a:t>
            </a:r>
            <a:br>
              <a:rPr lang="en-US" dirty="0"/>
            </a:br>
            <a:r>
              <a:rPr lang="en-US" dirty="0"/>
              <a:t>“This is how we determine the best use of resources - both in economics and in real life.”</a:t>
            </a:r>
            <a:br>
              <a:rPr lang="en-US" dirty="0"/>
            </a:br>
            <a:endParaRPr lang="en-US" dirty="0"/>
          </a:p>
          <a:p>
            <a:r>
              <a:rPr lang="en-US" b="1" dirty="0"/>
              <a:t>Engagement Prompts:</a:t>
            </a:r>
            <a:endParaRPr lang="en-US" dirty="0"/>
          </a:p>
          <a:p>
            <a:r>
              <a:rPr lang="en-US" dirty="0"/>
              <a:t>“Can a smaller or less efficient country still benefit from trade?”</a:t>
            </a:r>
          </a:p>
          <a:p>
            <a:r>
              <a:rPr lang="en-US" dirty="0"/>
              <a:t>“Can you think of a time you specialized in something because you were relatively better at it, even if someone else was faster at everything?”</a:t>
            </a:r>
            <a:br>
              <a:rPr lang="en-US" dirty="0"/>
            </a:br>
            <a:endParaRPr lang="en-US" dirty="0"/>
          </a:p>
          <a:p>
            <a:r>
              <a:rPr lang="en-US" b="1" dirty="0"/>
              <a:t>Phrase to Emphasize:</a:t>
            </a:r>
            <a:br>
              <a:rPr lang="en-US" dirty="0"/>
            </a:br>
            <a:r>
              <a:rPr lang="en-US" i="1" dirty="0"/>
              <a:t>“Comparative advantage is not about who’s best - it’s about who gives up less.”</a:t>
            </a:r>
            <a:endParaRPr lang="en-US" dirty="0"/>
          </a:p>
          <a:p>
            <a:endParaRPr lang="en-US" dirty="0"/>
          </a:p>
          <a:p>
            <a:r>
              <a:rPr lang="en-US" b="1" dirty="0"/>
              <a:t>Next Slide:</a:t>
            </a:r>
            <a:r>
              <a:rPr lang="en-US" dirty="0"/>
              <a:t> </a:t>
            </a:r>
            <a:r>
              <a:rPr lang="en-US" i="1" dirty="0"/>
              <a:t>“Now we are going to look at how to calculate opportunity costs for determining comparative advantage.”</a:t>
            </a:r>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6</a:t>
            </a:fld>
            <a:endParaRPr lang="en-US"/>
          </a:p>
        </p:txBody>
      </p:sp>
    </p:spTree>
    <p:extLst>
      <p:ext uri="{BB962C8B-B14F-4D97-AF65-F5344CB8AC3E}">
        <p14:creationId xmlns:p14="http://schemas.microsoft.com/office/powerpoint/2010/main" val="2599631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Recognize that </a:t>
            </a:r>
            <a:r>
              <a:rPr lang="en-US" i="1" dirty="0"/>
              <a:t>output problems</a:t>
            </a:r>
            <a:r>
              <a:rPr lang="en-US" dirty="0"/>
              <a:t> show the </a:t>
            </a:r>
            <a:r>
              <a:rPr lang="en-US" b="1" dirty="0"/>
              <a:t>final goods produced</a:t>
            </a:r>
            <a:r>
              <a:rPr lang="en-US" dirty="0"/>
              <a:t>, not inputs used.</a:t>
            </a:r>
          </a:p>
          <a:p>
            <a:r>
              <a:rPr lang="en-US" dirty="0"/>
              <a:t>Apply the </a:t>
            </a:r>
            <a:r>
              <a:rPr lang="en-US" b="1" dirty="0"/>
              <a:t>Other-Over</a:t>
            </a:r>
            <a:r>
              <a:rPr lang="en-US" dirty="0"/>
              <a:t> formula correctly to find opportunity costs for each country and each product.</a:t>
            </a:r>
          </a:p>
          <a:p>
            <a:r>
              <a:rPr lang="en-US" dirty="0"/>
              <a:t>Prepare to determine which country has the </a:t>
            </a:r>
            <a:r>
              <a:rPr lang="en-US" b="1" dirty="0"/>
              <a:t>comparative advantage</a:t>
            </a:r>
            <a:r>
              <a:rPr lang="en-US" dirty="0"/>
              <a:t> based on these calculations.</a:t>
            </a:r>
            <a:br>
              <a:rPr lang="en-US" dirty="0"/>
            </a:br>
            <a:endParaRPr lang="en-US" dirty="0"/>
          </a:p>
          <a:p>
            <a:r>
              <a:rPr lang="en-US" b="1" dirty="0"/>
              <a:t>Key Concept:</a:t>
            </a:r>
            <a:endParaRPr lang="en-US" dirty="0"/>
          </a:p>
          <a:p>
            <a:r>
              <a:rPr lang="en-US" dirty="0"/>
              <a:t>This is an </a:t>
            </a:r>
            <a:r>
              <a:rPr lang="en-US" b="1" dirty="0"/>
              <a:t>output problem</a:t>
            </a:r>
            <a:r>
              <a:rPr lang="en-US" dirty="0"/>
              <a:t> - that means the table shows </a:t>
            </a:r>
            <a:r>
              <a:rPr lang="en-US" b="1" dirty="0"/>
              <a:t>finished products</a:t>
            </a:r>
            <a:r>
              <a:rPr lang="en-US" dirty="0"/>
              <a:t> (grain and meat), not resources or hours used to produce grain and meat.</a:t>
            </a:r>
          </a:p>
          <a:p>
            <a:r>
              <a:rPr lang="en-US" dirty="0"/>
              <a:t>For </a:t>
            </a:r>
            <a:r>
              <a:rPr lang="en-US" i="1" dirty="0"/>
              <a:t>output problems</a:t>
            </a:r>
            <a:r>
              <a:rPr lang="en-US" dirty="0"/>
              <a:t>, the formula for opportunity cost is </a:t>
            </a:r>
            <a:r>
              <a:rPr lang="en-US" b="1" dirty="0"/>
              <a:t>Other Over</a:t>
            </a:r>
            <a:r>
              <a:rPr lang="en-US" dirty="0"/>
              <a:t>:</a:t>
            </a:r>
          </a:p>
          <a:p>
            <a:pPr lvl="1"/>
            <a:r>
              <a:rPr lang="en-US" dirty="0"/>
              <a:t>To find the opportunity cost of producing one unit of a good (A), divide the quantity of the </a:t>
            </a:r>
            <a:r>
              <a:rPr lang="en-US" i="1" dirty="0"/>
              <a:t>other good</a:t>
            </a:r>
            <a:r>
              <a:rPr lang="en-US" dirty="0"/>
              <a:t> (B) by the quantity of that good (A).</a:t>
            </a:r>
          </a:p>
          <a:p>
            <a:pPr lvl="1"/>
            <a:r>
              <a:rPr lang="en-US" dirty="0"/>
              <a:t>In other words, O.C. of A = B ÷ A.</a:t>
            </a:r>
          </a:p>
          <a:p>
            <a:r>
              <a:rPr lang="en-US" dirty="0"/>
              <a:t>Applying this formula:</a:t>
            </a:r>
          </a:p>
          <a:p>
            <a:pPr lvl="1"/>
            <a:r>
              <a:rPr lang="en-US" b="1" dirty="0"/>
              <a:t>Big Country:</a:t>
            </a:r>
            <a:endParaRPr lang="en-US" dirty="0"/>
          </a:p>
          <a:p>
            <a:pPr lvl="2"/>
            <a:r>
              <a:rPr lang="en-US" dirty="0"/>
              <a:t>O.C. of 1 ton of grain = 40 ÷ 80 = ½ ton of meat</a:t>
            </a:r>
          </a:p>
          <a:p>
            <a:pPr lvl="2"/>
            <a:r>
              <a:rPr lang="en-US" dirty="0"/>
              <a:t>O.C. of 1 ton of meat = 80 ÷ 40 = 2 tons of grain</a:t>
            </a:r>
          </a:p>
          <a:p>
            <a:pPr lvl="1"/>
            <a:r>
              <a:rPr lang="en-US" b="1" dirty="0"/>
              <a:t>Little Country:</a:t>
            </a:r>
            <a:endParaRPr lang="en-US" dirty="0"/>
          </a:p>
          <a:p>
            <a:pPr lvl="2"/>
            <a:r>
              <a:rPr lang="en-US" dirty="0"/>
              <a:t>O.C. of 1 ton of grain = 20 ÷ 20 = 1 ton of meat</a:t>
            </a:r>
          </a:p>
          <a:p>
            <a:pPr lvl="2"/>
            <a:r>
              <a:rPr lang="en-US" dirty="0"/>
              <a:t>O.C. of 1 ton of meat = 20 ÷ 20 = 1 ton of grain</a:t>
            </a:r>
          </a:p>
          <a:p>
            <a:r>
              <a:rPr lang="en-US" dirty="0"/>
              <a:t>These opportunity costs show how much of one product each country must give up to produce the other - the foundation for identifying </a:t>
            </a:r>
            <a:r>
              <a:rPr lang="en-US" b="1" dirty="0"/>
              <a:t>comparative advantage</a:t>
            </a:r>
            <a:r>
              <a:rPr lang="en-US" dirty="0"/>
              <a:t>.</a:t>
            </a:r>
          </a:p>
          <a:p>
            <a:endParaRPr lang="en-US" dirty="0"/>
          </a:p>
          <a:p>
            <a:r>
              <a:rPr lang="en-US" b="1" dirty="0"/>
              <a:t>How to Present the Slide:</a:t>
            </a:r>
            <a:endParaRPr lang="en-US" dirty="0"/>
          </a:p>
          <a:p>
            <a:r>
              <a:rPr lang="en-US" dirty="0"/>
              <a:t>Begin by emphasizing that these are </a:t>
            </a:r>
            <a:r>
              <a:rPr lang="en-US" b="1" dirty="0"/>
              <a:t>output problems</a:t>
            </a:r>
            <a:r>
              <a:rPr lang="en-US" dirty="0"/>
              <a:t> - “The numbers here represent finished goods, not hours worked.”</a:t>
            </a:r>
          </a:p>
          <a:p>
            <a:r>
              <a:rPr lang="en-US" dirty="0"/>
              <a:t>Write “Other Over” on the board or model it visually.</a:t>
            </a:r>
          </a:p>
          <a:p>
            <a:r>
              <a:rPr lang="en-US" dirty="0"/>
              <a:t>Walk through the first calculation slowly with the class (Big Country’s opportunity cost of grain).</a:t>
            </a:r>
          </a:p>
          <a:p>
            <a:r>
              <a:rPr lang="en-US" dirty="0"/>
              <a:t>Ask students to predict the opportunity cost for the next product before revealing it.</a:t>
            </a:r>
          </a:p>
          <a:p>
            <a:r>
              <a:rPr lang="en-US" dirty="0"/>
              <a:t>Highlight the logic behind the results: “Big Country gives up less meat when making grain, while Little Country gives up less grain when making meat - we’ll explore what that means next.”</a:t>
            </a:r>
          </a:p>
          <a:p>
            <a:endParaRPr lang="en-US" dirty="0"/>
          </a:p>
          <a:p>
            <a:r>
              <a:rPr lang="en-US" b="1" dirty="0"/>
              <a:t>Engagement Prompts:</a:t>
            </a:r>
            <a:r>
              <a:rPr lang="en-US" dirty="0"/>
              <a:t> </a:t>
            </a:r>
          </a:p>
          <a:p>
            <a:r>
              <a:rPr lang="en-US" dirty="0"/>
              <a:t>“What does the opportunity cost of ½ ton of meat actually mean?”</a:t>
            </a:r>
          </a:p>
          <a:p>
            <a:r>
              <a:rPr lang="en-US" dirty="0"/>
              <a:t>“If you were producing for Big Country, which good would you want to specialize in?”</a:t>
            </a:r>
          </a:p>
          <a:p>
            <a:endParaRPr lang="en-US" dirty="0"/>
          </a:p>
          <a:p>
            <a:r>
              <a:rPr lang="en-US" b="1" dirty="0"/>
              <a:t>Phrase to Emphasize:</a:t>
            </a:r>
            <a:br>
              <a:rPr lang="en-US" dirty="0"/>
            </a:br>
            <a:r>
              <a:rPr lang="en-US" i="1" dirty="0"/>
              <a:t>“Other over - always divide the other product’s output by the one you’re finding.”</a:t>
            </a:r>
            <a:endParaRPr lang="en-US" dirty="0"/>
          </a:p>
          <a:p>
            <a:br>
              <a:rPr lang="en-US" dirty="0"/>
            </a:br>
            <a:r>
              <a:rPr lang="en-US" b="1" dirty="0"/>
              <a:t>Next Slide</a:t>
            </a:r>
            <a:r>
              <a:rPr lang="en-US" b="1" i="0" dirty="0"/>
              <a:t>:</a:t>
            </a:r>
            <a:r>
              <a:rPr lang="en-US" i="1" dirty="0"/>
              <a:t> “Next, we are going to identify Comparative Advantage. That tells us who Should Specialize in Which Good.”</a:t>
            </a:r>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7</a:t>
            </a:fld>
            <a:endParaRPr lang="en-US"/>
          </a:p>
        </p:txBody>
      </p:sp>
    </p:spTree>
    <p:extLst>
      <p:ext uri="{BB962C8B-B14F-4D97-AF65-F5344CB8AC3E}">
        <p14:creationId xmlns:p14="http://schemas.microsoft.com/office/powerpoint/2010/main" val="19370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Compare opportunity costs to determine who has the </a:t>
            </a:r>
            <a:r>
              <a:rPr lang="en-US" b="1" dirty="0"/>
              <a:t>comparative advantage</a:t>
            </a:r>
            <a:r>
              <a:rPr lang="en-US" dirty="0"/>
              <a:t> in grain production.</a:t>
            </a:r>
          </a:p>
          <a:p>
            <a:r>
              <a:rPr lang="en-US" dirty="0"/>
              <a:t>Explain that a country with a </a:t>
            </a:r>
            <a:r>
              <a:rPr lang="en-US" b="1" dirty="0"/>
              <a:t>lower opportunity cost</a:t>
            </a:r>
            <a:r>
              <a:rPr lang="en-US" dirty="0"/>
              <a:t> sacrifices less of the other good and therefore should specialize in that product.</a:t>
            </a:r>
            <a:br>
              <a:rPr lang="en-US" dirty="0"/>
            </a:br>
            <a:endParaRPr lang="en-US" dirty="0"/>
          </a:p>
          <a:p>
            <a:r>
              <a:rPr lang="en-US" b="1" dirty="0"/>
              <a:t>Key Concept:</a:t>
            </a:r>
            <a:endParaRPr lang="en-US" dirty="0"/>
          </a:p>
          <a:p>
            <a:r>
              <a:rPr lang="en-US" i="1" dirty="0"/>
              <a:t>Comparative advantage</a:t>
            </a:r>
            <a:r>
              <a:rPr lang="en-US" dirty="0"/>
              <a:t> means producing at a </a:t>
            </a:r>
            <a:r>
              <a:rPr lang="en-US" b="1" dirty="0"/>
              <a:t>lower opportunity cost</a:t>
            </a:r>
            <a:r>
              <a:rPr lang="en-US" dirty="0"/>
              <a:t>.</a:t>
            </a:r>
          </a:p>
          <a:p>
            <a:r>
              <a:rPr lang="en-US" dirty="0"/>
              <a:t>From the data:</a:t>
            </a:r>
          </a:p>
          <a:p>
            <a:pPr lvl="1"/>
            <a:r>
              <a:rPr lang="en-US" b="1" dirty="0"/>
              <a:t>Big Country:</a:t>
            </a:r>
            <a:r>
              <a:rPr lang="en-US" dirty="0"/>
              <a:t> O.C. of 1 ton of grain = 40 ÷ 80 = </a:t>
            </a:r>
            <a:r>
              <a:rPr lang="en-US" b="1" dirty="0"/>
              <a:t>½ ton of meat</a:t>
            </a:r>
            <a:endParaRPr lang="en-US" dirty="0"/>
          </a:p>
          <a:p>
            <a:pPr lvl="1"/>
            <a:r>
              <a:rPr lang="en-US" b="1" dirty="0"/>
              <a:t>Little Country:</a:t>
            </a:r>
            <a:r>
              <a:rPr lang="en-US" dirty="0"/>
              <a:t> O.C. of 1 ton of grain = 20 ÷ 20 = </a:t>
            </a:r>
            <a:r>
              <a:rPr lang="en-US" b="1" dirty="0"/>
              <a:t>1 ton of meat</a:t>
            </a:r>
            <a:endParaRPr lang="en-US" dirty="0"/>
          </a:p>
          <a:p>
            <a:r>
              <a:rPr lang="en-US" dirty="0"/>
              <a:t>When we compare:</a:t>
            </a:r>
          </a:p>
          <a:p>
            <a:pPr lvl="1"/>
            <a:r>
              <a:rPr lang="en-US" b="1" dirty="0"/>
              <a:t>½ &lt; 1</a:t>
            </a:r>
            <a:r>
              <a:rPr lang="en-US" dirty="0"/>
              <a:t>, so </a:t>
            </a:r>
            <a:r>
              <a:rPr lang="en-US" b="1" dirty="0"/>
              <a:t>Big Country</a:t>
            </a:r>
            <a:r>
              <a:rPr lang="en-US" dirty="0"/>
              <a:t> has the </a:t>
            </a:r>
            <a:r>
              <a:rPr lang="en-US" b="1" dirty="0"/>
              <a:t>comparative advantage in grain.</a:t>
            </a:r>
            <a:endParaRPr lang="en-US" dirty="0"/>
          </a:p>
          <a:p>
            <a:r>
              <a:rPr lang="en-US" dirty="0"/>
              <a:t>This means Big Country gives up less meat to make grain, making it more efficient at producing grain relative to meat.</a:t>
            </a:r>
          </a:p>
          <a:p>
            <a:r>
              <a:rPr lang="en-US" dirty="0"/>
              <a:t>Emphasize that comparative advantage is not about who produces more - it’s about </a:t>
            </a:r>
            <a:r>
              <a:rPr lang="en-US" b="1" dirty="0"/>
              <a:t>who gives up less</a:t>
            </a:r>
            <a:r>
              <a:rPr lang="en-US" dirty="0"/>
              <a:t>.</a:t>
            </a:r>
            <a:br>
              <a:rPr lang="en-US" dirty="0"/>
            </a:br>
            <a:endParaRPr lang="en-US" dirty="0"/>
          </a:p>
          <a:p>
            <a:r>
              <a:rPr lang="en-US" b="1" dirty="0"/>
              <a:t>How to Present the Slide:</a:t>
            </a:r>
            <a:endParaRPr lang="en-US" dirty="0"/>
          </a:p>
          <a:p>
            <a:r>
              <a:rPr lang="en-US" dirty="0"/>
              <a:t>Begin by restating the question: “Which country has the comparative advantage in grain?”</a:t>
            </a:r>
          </a:p>
          <a:p>
            <a:r>
              <a:rPr lang="en-US" dirty="0"/>
              <a:t>Walk through the opportunity cost numbers slowly, emphasizing that this is an </a:t>
            </a:r>
            <a:r>
              <a:rPr lang="en-US" b="1" dirty="0"/>
              <a:t>output problem</a:t>
            </a:r>
            <a:r>
              <a:rPr lang="en-US" dirty="0"/>
              <a:t> (so the formula was Other Over).</a:t>
            </a:r>
          </a:p>
          <a:p>
            <a:r>
              <a:rPr lang="en-US" dirty="0"/>
              <a:t>Show how both opportunity costs are compared directly - “½ vs 1.”</a:t>
            </a:r>
          </a:p>
          <a:p>
            <a:r>
              <a:rPr lang="en-US" dirty="0"/>
              <a:t>Point to the red text: “Big Country gives up less meat when it produces grain - that’s why it has the comparative advantage in producing grain.”</a:t>
            </a:r>
          </a:p>
          <a:p>
            <a:r>
              <a:rPr lang="en-US" dirty="0"/>
              <a:t>Reinforce that specialization decisions depend on these costs, not total production numbers.</a:t>
            </a:r>
            <a:br>
              <a:rPr lang="en-US" dirty="0"/>
            </a:br>
            <a:endParaRPr lang="en-US" dirty="0"/>
          </a:p>
          <a:p>
            <a:r>
              <a:rPr lang="en-US" b="1" dirty="0"/>
              <a:t>Engagement Prompts:</a:t>
            </a:r>
            <a:endParaRPr lang="en-US" dirty="0"/>
          </a:p>
          <a:p>
            <a:r>
              <a:rPr lang="en-US" dirty="0"/>
              <a:t>“Why is it possible for the smaller country to still have a comparative advantage in something, even if it produces less overall?”</a:t>
            </a:r>
          </a:p>
          <a:p>
            <a:r>
              <a:rPr lang="en-US" dirty="0"/>
              <a:t>“If Big Country specializes in grain, what do you think Little Country should specialize in?”</a:t>
            </a:r>
          </a:p>
          <a:p>
            <a:r>
              <a:rPr lang="en-US" dirty="0"/>
              <a:t>“Does this mean Big Country should only produce grain?”</a:t>
            </a:r>
            <a:br>
              <a:rPr lang="en-US" dirty="0"/>
            </a:br>
            <a:endParaRPr lang="en-US" dirty="0"/>
          </a:p>
          <a:p>
            <a:r>
              <a:rPr lang="en-US" b="1" dirty="0"/>
              <a:t>Phrase to Emphasize:</a:t>
            </a:r>
            <a:br>
              <a:rPr lang="en-US" dirty="0"/>
            </a:br>
            <a:r>
              <a:rPr lang="en-US" i="1" dirty="0"/>
              <a:t>“Lower opportunity cost means comparative advantage.”</a:t>
            </a:r>
            <a:endParaRPr lang="en-US" dirty="0"/>
          </a:p>
          <a:p>
            <a:endParaRPr lang="en-US" dirty="0"/>
          </a:p>
          <a:p>
            <a:r>
              <a:rPr lang="en-US" b="1" dirty="0"/>
              <a:t>Next Slide:</a:t>
            </a:r>
            <a:r>
              <a:rPr lang="en-US" dirty="0"/>
              <a:t> “Now that we’ve identified which country has the comparative advantage in grain, we’re going to flip the perspective and ask the same question about meat. “</a:t>
            </a:r>
          </a:p>
          <a:p>
            <a:endParaRPr lang="en-US" dirty="0"/>
          </a:p>
        </p:txBody>
      </p:sp>
      <p:sp>
        <p:nvSpPr>
          <p:cNvPr id="4" name="Slide Number Placeholder 3"/>
          <p:cNvSpPr>
            <a:spLocks noGrp="1"/>
          </p:cNvSpPr>
          <p:nvPr>
            <p:ph type="sldNum" sz="quarter" idx="5"/>
          </p:nvPr>
        </p:nvSpPr>
        <p:spPr/>
        <p:txBody>
          <a:bodyPr/>
          <a:lstStyle/>
          <a:p>
            <a:fld id="{8CBB9B73-C4CB-41B3-AB85-B45055226452}" type="slidenum">
              <a:rPr lang="en-US" smtClean="0"/>
              <a:t>8</a:t>
            </a:fld>
            <a:endParaRPr lang="en-US"/>
          </a:p>
        </p:txBody>
      </p:sp>
    </p:spTree>
    <p:extLst>
      <p:ext uri="{BB962C8B-B14F-4D97-AF65-F5344CB8AC3E}">
        <p14:creationId xmlns:p14="http://schemas.microsoft.com/office/powerpoint/2010/main" val="3062947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Objective:</a:t>
            </a:r>
            <a:br>
              <a:rPr lang="en-US" dirty="0"/>
            </a:br>
            <a:r>
              <a:rPr lang="en-US" dirty="0"/>
              <a:t>Students will be able to:</a:t>
            </a:r>
          </a:p>
          <a:p>
            <a:r>
              <a:rPr lang="en-US" dirty="0"/>
              <a:t>Identify which country has the </a:t>
            </a:r>
            <a:r>
              <a:rPr lang="en-US" b="1" dirty="0"/>
              <a:t>comparative advantage</a:t>
            </a:r>
            <a:r>
              <a:rPr lang="en-US" dirty="0"/>
              <a:t> in meat production.</a:t>
            </a:r>
          </a:p>
          <a:p>
            <a:r>
              <a:rPr lang="en-US" dirty="0"/>
              <a:t>Explain that </a:t>
            </a:r>
            <a:r>
              <a:rPr lang="en-US" b="1" dirty="0"/>
              <a:t>comparative advantage determines specialization</a:t>
            </a:r>
            <a:r>
              <a:rPr lang="en-US" dirty="0"/>
              <a:t> - each country should focus on the good where it gives up less of the other product.</a:t>
            </a:r>
          </a:p>
          <a:p>
            <a:r>
              <a:rPr lang="en-US" dirty="0"/>
              <a:t>Understand that </a:t>
            </a:r>
            <a:r>
              <a:rPr lang="en-US" b="1" dirty="0"/>
              <a:t>both countries benefit</a:t>
            </a:r>
            <a:r>
              <a:rPr lang="en-US" dirty="0"/>
              <a:t> when they specialize and trade according to comparative advantage.</a:t>
            </a:r>
            <a:br>
              <a:rPr lang="en-US" dirty="0"/>
            </a:br>
            <a:endParaRPr lang="en-US" dirty="0"/>
          </a:p>
          <a:p>
            <a:r>
              <a:rPr lang="en-US" b="1" dirty="0"/>
              <a:t>Key Concept:</a:t>
            </a:r>
            <a:endParaRPr lang="en-US" dirty="0"/>
          </a:p>
          <a:p>
            <a:r>
              <a:rPr lang="en-US" dirty="0"/>
              <a:t>Comparative advantage is based on </a:t>
            </a:r>
            <a:r>
              <a:rPr lang="en-US" i="1" dirty="0"/>
              <a:t>lower opportunity cost</a:t>
            </a:r>
            <a:r>
              <a:rPr lang="en-US" dirty="0"/>
              <a:t>.</a:t>
            </a:r>
          </a:p>
          <a:p>
            <a:r>
              <a:rPr lang="en-US" dirty="0"/>
              <a:t>From our earlier calculations:</a:t>
            </a:r>
          </a:p>
          <a:p>
            <a:pPr lvl="1"/>
            <a:r>
              <a:rPr lang="en-US" b="1" dirty="0"/>
              <a:t>Big Country:</a:t>
            </a:r>
            <a:r>
              <a:rPr lang="en-US" dirty="0"/>
              <a:t> O.C. of 1 ton of meat = 80 ÷ 40 = </a:t>
            </a:r>
            <a:r>
              <a:rPr lang="en-US" b="1" dirty="0"/>
              <a:t>2 tons of grain</a:t>
            </a:r>
            <a:endParaRPr lang="en-US" dirty="0"/>
          </a:p>
          <a:p>
            <a:pPr lvl="1"/>
            <a:r>
              <a:rPr lang="en-US" b="1" dirty="0"/>
              <a:t>Little Country:</a:t>
            </a:r>
            <a:r>
              <a:rPr lang="en-US" dirty="0"/>
              <a:t> O.C. of 1 ton of meat = 20 ÷ 20 = </a:t>
            </a:r>
            <a:r>
              <a:rPr lang="en-US" b="1" dirty="0"/>
              <a:t>1 ton of grain</a:t>
            </a:r>
            <a:endParaRPr lang="en-US" dirty="0"/>
          </a:p>
          <a:p>
            <a:r>
              <a:rPr lang="en-US" dirty="0"/>
              <a:t>When we compare:</a:t>
            </a:r>
          </a:p>
          <a:p>
            <a:pPr lvl="1"/>
            <a:r>
              <a:rPr lang="en-US" b="1" dirty="0"/>
              <a:t>1 &lt; 2</a:t>
            </a:r>
            <a:r>
              <a:rPr lang="en-US" dirty="0"/>
              <a:t>, so </a:t>
            </a:r>
            <a:r>
              <a:rPr lang="en-US" b="1" dirty="0"/>
              <a:t>Little Country</a:t>
            </a:r>
            <a:r>
              <a:rPr lang="en-US" dirty="0"/>
              <a:t> has the </a:t>
            </a:r>
            <a:r>
              <a:rPr lang="en-US" b="1" dirty="0"/>
              <a:t>comparative advantage in meat</a:t>
            </a:r>
            <a:r>
              <a:rPr lang="en-US" dirty="0"/>
              <a:t>.</a:t>
            </a:r>
          </a:p>
          <a:p>
            <a:r>
              <a:rPr lang="en-US" dirty="0"/>
              <a:t>This means Little Country gives up fewer tons of grain for every ton of meat produced.</a:t>
            </a:r>
          </a:p>
          <a:p>
            <a:r>
              <a:rPr lang="en-US" dirty="0"/>
              <a:t>As a result:</a:t>
            </a:r>
          </a:p>
          <a:p>
            <a:pPr lvl="1"/>
            <a:r>
              <a:rPr lang="en-US" b="1" dirty="0"/>
              <a:t>Big Country</a:t>
            </a:r>
            <a:r>
              <a:rPr lang="en-US" dirty="0"/>
              <a:t> → specialize in </a:t>
            </a:r>
            <a:r>
              <a:rPr lang="en-US" b="1" dirty="0"/>
              <a:t>grain</a:t>
            </a:r>
            <a:endParaRPr lang="en-US" dirty="0"/>
          </a:p>
          <a:p>
            <a:pPr lvl="1"/>
            <a:r>
              <a:rPr lang="en-US" b="1" dirty="0"/>
              <a:t>Little Country</a:t>
            </a:r>
            <a:r>
              <a:rPr lang="en-US" dirty="0"/>
              <a:t> → specialize in </a:t>
            </a:r>
            <a:r>
              <a:rPr lang="en-US" b="1" dirty="0"/>
              <a:t>meat</a:t>
            </a:r>
            <a:br>
              <a:rPr lang="en-US" dirty="0"/>
            </a:br>
            <a:endParaRPr lang="en-US" dirty="0"/>
          </a:p>
          <a:p>
            <a:r>
              <a:rPr lang="en-US" b="1" dirty="0"/>
              <a:t>How to Present the Slide:</a:t>
            </a:r>
            <a:endParaRPr lang="en-US" dirty="0"/>
          </a:p>
          <a:p>
            <a:r>
              <a:rPr lang="en-US" dirty="0"/>
              <a:t>Begin by reviewing the question: “Which country has the comparative advantage in meat?”</a:t>
            </a:r>
          </a:p>
          <a:p>
            <a:r>
              <a:rPr lang="en-US" dirty="0"/>
              <a:t>Revisit the opportunity cost values and explain the comparison - “1 is less than 2.”</a:t>
            </a:r>
          </a:p>
          <a:p>
            <a:r>
              <a:rPr lang="en-US" dirty="0"/>
              <a:t>Emphasize that </a:t>
            </a:r>
            <a:r>
              <a:rPr lang="en-US" i="1" dirty="0"/>
              <a:t>comparative advantage leads to specialization</a:t>
            </a:r>
            <a:r>
              <a:rPr lang="en-US" dirty="0"/>
              <a:t>: each country focuses on producing the good with the lowest opportunity cost.</a:t>
            </a:r>
          </a:p>
          <a:p>
            <a:endParaRPr lang="en-US" dirty="0"/>
          </a:p>
          <a:p>
            <a:r>
              <a:rPr lang="en-US" b="1" dirty="0"/>
              <a:t>Engagement Prompts:</a:t>
            </a:r>
            <a:endParaRPr lang="en-US" dirty="0"/>
          </a:p>
          <a:p>
            <a:r>
              <a:rPr lang="en-US" dirty="0"/>
              <a:t>“What happens if each country tries to produce both goods instead of specializing?”</a:t>
            </a:r>
          </a:p>
          <a:p>
            <a:r>
              <a:rPr lang="en-US" dirty="0"/>
              <a:t>“If Big Country trades some of its grain for Little Country’s meat, how could both end up better off?”</a:t>
            </a:r>
            <a:br>
              <a:rPr lang="en-US" dirty="0"/>
            </a:br>
            <a:endParaRPr lang="en-US" dirty="0"/>
          </a:p>
          <a:p>
            <a:r>
              <a:rPr lang="en-US" b="1" dirty="0"/>
              <a:t>Phrase to Emphasize:</a:t>
            </a:r>
          </a:p>
          <a:p>
            <a:r>
              <a:rPr lang="en-US" i="1" dirty="0"/>
              <a:t>“Each country should specialize where its opportunity cost is lowest - that’s the key to trade gains.”</a:t>
            </a:r>
            <a:endParaRPr lang="en-US" dirty="0"/>
          </a:p>
          <a:p>
            <a:endParaRPr lang="en-US" dirty="0"/>
          </a:p>
          <a:p>
            <a:r>
              <a:rPr lang="en-US" b="1" dirty="0"/>
              <a:t>Next Slide:</a:t>
            </a:r>
            <a:r>
              <a:rPr lang="en-US" dirty="0"/>
              <a:t> </a:t>
            </a:r>
            <a:r>
              <a:rPr lang="en-US" i="1" dirty="0"/>
              <a:t>“Next, we’ll look at how specialization and trade allow both countries to become better off than if they produced everything on their own.”</a:t>
            </a:r>
          </a:p>
        </p:txBody>
      </p:sp>
      <p:sp>
        <p:nvSpPr>
          <p:cNvPr id="4" name="Slide Number Placeholder 3"/>
          <p:cNvSpPr>
            <a:spLocks noGrp="1"/>
          </p:cNvSpPr>
          <p:nvPr>
            <p:ph type="sldNum" sz="quarter" idx="5"/>
          </p:nvPr>
        </p:nvSpPr>
        <p:spPr/>
        <p:txBody>
          <a:bodyPr/>
          <a:lstStyle/>
          <a:p>
            <a:fld id="{8CBB9B73-C4CB-41B3-AB85-B45055226452}" type="slidenum">
              <a:rPr lang="en-US" smtClean="0"/>
              <a:t>9</a:t>
            </a:fld>
            <a:endParaRPr lang="en-US"/>
          </a:p>
        </p:txBody>
      </p:sp>
    </p:spTree>
    <p:extLst>
      <p:ext uri="{BB962C8B-B14F-4D97-AF65-F5344CB8AC3E}">
        <p14:creationId xmlns:p14="http://schemas.microsoft.com/office/powerpoint/2010/main" val="2348061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D01D-85B1-4A4C-853A-85A48DFDAC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6DF6B7-4C46-47BE-B734-7DA981F536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8FE6E3-1B0E-45DF-B797-2027B6299E42}"/>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1F397BFE-B775-4245-B6B9-9879A19C10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FE9999-6BC9-4386-A7B0-088527083F58}"/>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758497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2AEFB-2B7E-406C-9D23-5070EF131B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1BCCA8-29D0-4408-9F07-54484BB331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60F902-8306-4A12-A3B4-BA5D6FC4B3F4}"/>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9DAD4F52-4706-41CB-9563-78CE3A2A4A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23EC2D-4920-438E-A332-E6DBCE2EE3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669745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664FD7-12B7-437E-B391-B18344860A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3C2537-332C-4C73-B3EE-251CD7FEED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1ADCCB-944B-4462-995B-0C334C0D7FA8}"/>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948BA434-8A61-4D2C-84E9-667CB63FC2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0CD7EF-6F17-4881-953C-6F570B5DF2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952830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AD01D-85B1-4A4C-853A-85A48DFDAC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6DF6B7-4C46-47BE-B734-7DA981F536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8FE6E3-1B0E-45DF-B797-2027B6299E42}"/>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1F397BFE-B775-4245-B6B9-9879A19C10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FE9999-6BC9-4386-A7B0-088527083F58}"/>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005758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C606A-6584-4F54-B850-23F98C36E2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55102B-98A6-4777-A651-C57521F1D4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DCC7B6-7552-4169-B0C1-4AFE2079E7BD}"/>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83D733C9-8519-49FB-8E7A-2CF61CDF9C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94F935-5F1D-466E-914A-D004E4091591}"/>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9080489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780DE-3AF2-472B-82FF-3B010422E9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108546-34EA-4D5F-8F81-61149C4102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BE9D24-C22C-45B2-9C2F-2E9B2D35D1B3}"/>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2C0BD880-2C1C-4EAB-A2EE-96DE108CDD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58A006-0E83-4093-9BD4-30B9EE4159E4}"/>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278603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1428E-D9CA-4E25-AE0A-AEBC13BA21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A4993-8959-490A-BB9D-A572A33A2E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FEFAD7-AB10-498D-801F-700F1B6994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35DD67-A916-4764-B363-87A82A504BBE}"/>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6C36046E-9D12-4EC8-BA1D-894CF3C736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89730-31B3-4510-94A7-FC6610BD0B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3565519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04D45-6C2F-4238-A683-DC7B3E3E93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44C735-72A0-4664-8EC1-8A7ECCAE1F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6E9133-F8DE-46EA-9A54-892ABC4552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9372CE-B180-4BB4-9F79-1054EFD53E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3CE711-815E-4C6E-8D78-2D84FBD637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BD07F5-6D44-4D5B-9554-2F2545D999F0}"/>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8" name="Footer Placeholder 7">
            <a:extLst>
              <a:ext uri="{FF2B5EF4-FFF2-40B4-BE49-F238E27FC236}">
                <a16:creationId xmlns:a16="http://schemas.microsoft.com/office/drawing/2014/main" id="{3C084CD9-BA32-4206-9676-A59E72A8DB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E0ADC8-2526-47A4-BB94-FFF38E96EF4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020766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EE7A-3F27-431A-8481-D6244F7CB2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6308DC-9F5E-4107-B2C4-DE7CD5D4BDDA}"/>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4" name="Footer Placeholder 3">
            <a:extLst>
              <a:ext uri="{FF2B5EF4-FFF2-40B4-BE49-F238E27FC236}">
                <a16:creationId xmlns:a16="http://schemas.microsoft.com/office/drawing/2014/main" id="{05CCFC77-F3AA-4B38-A305-A54529AAA2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BD2041-33BF-4C5F-B370-790962853E65}"/>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850109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FF0E0D-0710-4040-961D-1F69FCE57EEB}"/>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3" name="Footer Placeholder 2">
            <a:extLst>
              <a:ext uri="{FF2B5EF4-FFF2-40B4-BE49-F238E27FC236}">
                <a16:creationId xmlns:a16="http://schemas.microsoft.com/office/drawing/2014/main" id="{14505D8D-AB7B-4AB9-8033-487FE1BCD1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4ADE2E-343F-4DF4-9FB3-2D815BF86AED}"/>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623625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CA1B0-7825-427B-B6EB-5B8F77B891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3D06A6-552D-401F-AE4B-B7F14B0A94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A0BE13-555E-46B2-99DD-7D34D126A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534B8-6190-482A-BFB7-8506028A89F7}"/>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9905BC1A-7DD4-4559-83DE-D04FB01F65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D0BC9-717D-4B86-9A5D-717E04E0C2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858458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C606A-6584-4F54-B850-23F98C36E2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55102B-98A6-4777-A651-C57521F1D4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DCC7B6-7552-4169-B0C1-4AFE2079E7BD}"/>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83D733C9-8519-49FB-8E7A-2CF61CDF9C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94F935-5F1D-466E-914A-D004E4091591}"/>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5882017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ACC71-D1E2-44B8-ABAF-2737490F9D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89D2E1-95DC-4BE2-988D-A47EABCF9D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121BDB-D0F7-49C5-8AEE-484DE57E3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BA7D90-5309-4F4A-974B-6F391ADE69B6}"/>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63F5BFD1-F362-4170-8367-138A18C90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343223-68CA-45FC-ABDD-7B6C0243413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3820662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2AEFB-2B7E-406C-9D23-5070EF131B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1BCCA8-29D0-4408-9F07-54484BB331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60F902-8306-4A12-A3B4-BA5D6FC4B3F4}"/>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9DAD4F52-4706-41CB-9563-78CE3A2A4A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23EC2D-4920-438E-A332-E6DBCE2EE3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5786184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664FD7-12B7-437E-B391-B18344860A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3C2537-332C-4C73-B3EE-251CD7FEED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1ADCCB-944B-4462-995B-0C334C0D7FA8}"/>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948BA434-8A61-4D2C-84E9-667CB63FC2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0CD7EF-6F17-4881-953C-6F570B5DF2F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203273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780DE-3AF2-472B-82FF-3B010422E9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108546-34EA-4D5F-8F81-61149C4102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BE9D24-C22C-45B2-9C2F-2E9B2D35D1B3}"/>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2C0BD880-2C1C-4EAB-A2EE-96DE108CDD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58A006-0E83-4093-9BD4-30B9EE4159E4}"/>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2588005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1428E-D9CA-4E25-AE0A-AEBC13BA21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A4993-8959-490A-BB9D-A572A33A2E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FEFAD7-AB10-498D-801F-700F1B6994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35DD67-A916-4764-B363-87A82A504BBE}"/>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6C36046E-9D12-4EC8-BA1D-894CF3C736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89730-31B3-4510-94A7-FC6610BD0B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014199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04D45-6C2F-4238-A683-DC7B3E3E93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44C735-72A0-4664-8EC1-8A7ECCAE1F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6E9133-F8DE-46EA-9A54-892ABC45521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9372CE-B180-4BB4-9F79-1054EFD53E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3CE711-815E-4C6E-8D78-2D84FBD637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BD07F5-6D44-4D5B-9554-2F2545D999F0}"/>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8" name="Footer Placeholder 7">
            <a:extLst>
              <a:ext uri="{FF2B5EF4-FFF2-40B4-BE49-F238E27FC236}">
                <a16:creationId xmlns:a16="http://schemas.microsoft.com/office/drawing/2014/main" id="{3C084CD9-BA32-4206-9676-A59E72A8DB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E0ADC8-2526-47A4-BB94-FFF38E96EF4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754950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EE7A-3F27-431A-8481-D6244F7CB2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6308DC-9F5E-4107-B2C4-DE7CD5D4BDDA}"/>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4" name="Footer Placeholder 3">
            <a:extLst>
              <a:ext uri="{FF2B5EF4-FFF2-40B4-BE49-F238E27FC236}">
                <a16:creationId xmlns:a16="http://schemas.microsoft.com/office/drawing/2014/main" id="{05CCFC77-F3AA-4B38-A305-A54529AAA2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BD2041-33BF-4C5F-B370-790962853E65}"/>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611637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FF0E0D-0710-4040-961D-1F69FCE57EEB}"/>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3" name="Footer Placeholder 2">
            <a:extLst>
              <a:ext uri="{FF2B5EF4-FFF2-40B4-BE49-F238E27FC236}">
                <a16:creationId xmlns:a16="http://schemas.microsoft.com/office/drawing/2014/main" id="{14505D8D-AB7B-4AB9-8033-487FE1BCD1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4ADE2E-343F-4DF4-9FB3-2D815BF86AED}"/>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12714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CA1B0-7825-427B-B6EB-5B8F77B891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3D06A6-552D-401F-AE4B-B7F14B0A94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A0BE13-555E-46B2-99DD-7D34D126A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534B8-6190-482A-BFB7-8506028A89F7}"/>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9905BC1A-7DD4-4559-83DE-D04FB01F65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D0BC9-717D-4B86-9A5D-717E04E0C29C}"/>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1955301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ACC71-D1E2-44B8-ABAF-2737490F9D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89D2E1-95DC-4BE2-988D-A47EABCF9D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121BDB-D0F7-49C5-8AEE-484DE57E3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BA7D90-5309-4F4A-974B-6F391ADE69B6}"/>
              </a:ext>
            </a:extLst>
          </p:cNvPr>
          <p:cNvSpPr>
            <a:spLocks noGrp="1"/>
          </p:cNvSpPr>
          <p:nvPr>
            <p:ph type="dt" sz="half" idx="10"/>
          </p:nvPr>
        </p:nvSpPr>
        <p:spPr/>
        <p:txBody>
          <a:bodyPr/>
          <a:lstStyle/>
          <a:p>
            <a:fld id="{65E67148-A7F3-4E2E-9366-D40DC4A6E1D1}" type="datetimeFigureOut">
              <a:rPr lang="en-US" smtClean="0"/>
              <a:t>7/11/2026</a:t>
            </a:fld>
            <a:endParaRPr lang="en-US"/>
          </a:p>
        </p:txBody>
      </p:sp>
      <p:sp>
        <p:nvSpPr>
          <p:cNvPr id="6" name="Footer Placeholder 5">
            <a:extLst>
              <a:ext uri="{FF2B5EF4-FFF2-40B4-BE49-F238E27FC236}">
                <a16:creationId xmlns:a16="http://schemas.microsoft.com/office/drawing/2014/main" id="{63F5BFD1-F362-4170-8367-138A18C90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343223-68CA-45FC-ABDD-7B6C02434136}"/>
              </a:ext>
            </a:extLst>
          </p:cNvPr>
          <p:cNvSpPr>
            <a:spLocks noGrp="1"/>
          </p:cNvSpPr>
          <p:nvPr>
            <p:ph type="sldNum" sz="quarter" idx="12"/>
          </p:nvPr>
        </p:nvSpPr>
        <p:spPr/>
        <p:txBody>
          <a:bodyPr/>
          <a:lstStyle/>
          <a:p>
            <a:fld id="{58F1E4E6-9AD8-4D8C-B80C-985AEDABAA9F}" type="slidenum">
              <a:rPr lang="en-US" smtClean="0"/>
              <a:t>‹#›</a:t>
            </a:fld>
            <a:endParaRPr lang="en-US"/>
          </a:p>
        </p:txBody>
      </p:sp>
    </p:spTree>
    <p:extLst>
      <p:ext uri="{BB962C8B-B14F-4D97-AF65-F5344CB8AC3E}">
        <p14:creationId xmlns:p14="http://schemas.microsoft.com/office/powerpoint/2010/main" val="3413471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F0"/>
            </a:gs>
            <a:gs pos="100000">
              <a:schemeClr val="bg1"/>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D63906-2316-4C0D-B0C5-305918B00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23065A-096F-40E6-A271-5E5051A172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7A67B-3AAF-4525-9FBA-AB6845BA7C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78ECD0E6-C23B-4DC3-BD3C-14A3BF7CFB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531C18-4FDB-4170-A56B-BE55751D0D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1E4E6-9AD8-4D8C-B80C-985AEDABAA9F}" type="slidenum">
              <a:rPr lang="en-US" smtClean="0"/>
              <a:t>‹#›</a:t>
            </a:fld>
            <a:endParaRPr lang="en-US"/>
          </a:p>
        </p:txBody>
      </p:sp>
    </p:spTree>
    <p:extLst>
      <p:ext uri="{BB962C8B-B14F-4D97-AF65-F5344CB8AC3E}">
        <p14:creationId xmlns:p14="http://schemas.microsoft.com/office/powerpoint/2010/main" val="11998115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F0"/>
            </a:gs>
            <a:gs pos="100000">
              <a:schemeClr val="bg1"/>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D63906-2316-4C0D-B0C5-305918B00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23065A-096F-40E6-A271-5E5051A172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7A67B-3AAF-4525-9FBA-AB6845BA7C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E67148-A7F3-4E2E-9366-D40DC4A6E1D1}" type="datetimeFigureOut">
              <a:rPr lang="en-US" smtClean="0"/>
              <a:t>7/11/2026</a:t>
            </a:fld>
            <a:endParaRPr lang="en-US"/>
          </a:p>
        </p:txBody>
      </p:sp>
      <p:sp>
        <p:nvSpPr>
          <p:cNvPr id="5" name="Footer Placeholder 4">
            <a:extLst>
              <a:ext uri="{FF2B5EF4-FFF2-40B4-BE49-F238E27FC236}">
                <a16:creationId xmlns:a16="http://schemas.microsoft.com/office/drawing/2014/main" id="{78ECD0E6-C23B-4DC3-BD3C-14A3BF7CFB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531C18-4FDB-4170-A56B-BE55751D0D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1E4E6-9AD8-4D8C-B80C-985AEDABAA9F}" type="slidenum">
              <a:rPr lang="en-US" smtClean="0"/>
              <a:t>‹#›</a:t>
            </a:fld>
            <a:endParaRPr lang="en-US"/>
          </a:p>
        </p:txBody>
      </p:sp>
    </p:spTree>
    <p:extLst>
      <p:ext uri="{BB962C8B-B14F-4D97-AF65-F5344CB8AC3E}">
        <p14:creationId xmlns:p14="http://schemas.microsoft.com/office/powerpoint/2010/main" val="225630494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A39D3073-7256-44B7-DA8E-3449912ABD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526127">
            <a:off x="7505804" y="4803984"/>
            <a:ext cx="2270573" cy="227057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04C4945-6BC3-65B3-E191-E79968E2E4B0}"/>
              </a:ext>
            </a:extLst>
          </p:cNvPr>
          <p:cNvPicPr>
            <a:picLocks noChangeAspect="1"/>
          </p:cNvPicPr>
          <p:nvPr/>
        </p:nvPicPr>
        <p:blipFill>
          <a:blip r:embed="rId4"/>
          <a:stretch>
            <a:fillRect/>
          </a:stretch>
        </p:blipFill>
        <p:spPr>
          <a:xfrm>
            <a:off x="2730920" y="4818641"/>
            <a:ext cx="4835981" cy="2039359"/>
          </a:xfrm>
          <a:prstGeom prst="rect">
            <a:avLst/>
          </a:prstGeom>
        </p:spPr>
      </p:pic>
      <p:sp>
        <p:nvSpPr>
          <p:cNvPr id="5" name="Rectangle 4">
            <a:extLst>
              <a:ext uri="{FF2B5EF4-FFF2-40B4-BE49-F238E27FC236}">
                <a16:creationId xmlns:a16="http://schemas.microsoft.com/office/drawing/2014/main" id="{865434FD-BBC7-43BD-9762-AB7F207A3B7E}"/>
              </a:ext>
            </a:extLst>
          </p:cNvPr>
          <p:cNvSpPr/>
          <p:nvPr/>
        </p:nvSpPr>
        <p:spPr>
          <a:xfrm>
            <a:off x="-1" y="0"/>
            <a:ext cx="12258261" cy="412420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solidFill>
                    <a:srgbClr val="FF0000"/>
                  </a:solidFill>
                </a:ln>
                <a:solidFill>
                  <a:srgbClr val="FFC000">
                    <a:lumMod val="60000"/>
                    <a:lumOff val="40000"/>
                  </a:srgbClr>
                </a:solidFill>
                <a:effectLst/>
                <a:uLnTx/>
                <a:uFillTx/>
                <a:latin typeface="Calibri" panose="020F0502020204030204"/>
                <a:ea typeface="+mn-ea"/>
                <a:cs typeface="+mn-cs"/>
              </a:rPr>
              <a:t> </a:t>
            </a:r>
            <a:r>
              <a:rPr kumimoji="0" lang="en-US" sz="5000" b="1" i="0" u="sng" strike="noStrike" kern="1200" cap="none" spc="0" normalizeH="0" baseline="0" noProof="0" dirty="0">
                <a:ln>
                  <a:solidFill>
                    <a:srgbClr val="FF0000"/>
                  </a:solidFill>
                </a:ln>
                <a:solidFill>
                  <a:srgbClr val="FFC000">
                    <a:lumMod val="60000"/>
                    <a:lumOff val="40000"/>
                  </a:srgbClr>
                </a:solidFill>
                <a:effectLst/>
                <a:uLnTx/>
                <a:uFillTx/>
                <a:latin typeface="Calibri" panose="020F0502020204030204"/>
                <a:ea typeface="+mn-ea"/>
                <a:cs typeface="+mn-cs"/>
              </a:rPr>
              <a:t>CED 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8575">
                  <a:solidFill>
                    <a:srgbClr val="FFC000"/>
                  </a:solidFill>
                  <a:prstDash val="solid"/>
                </a:ln>
                <a:solidFill>
                  <a:srgbClr val="00B0F0"/>
                </a:solidFill>
                <a:effectLst/>
                <a:uLnTx/>
                <a:uFillTx/>
                <a:latin typeface="Arial Black" panose="020B0A04020102020204" pitchFamily="34" charset="0"/>
                <a:ea typeface="+mn-ea"/>
                <a:cs typeface="+mn-cs"/>
              </a:rPr>
              <a:t>Comparative Advantage </a:t>
            </a:r>
            <a:endParaRPr kumimoji="0" lang="en-US" sz="6000" b="1" i="0" u="none" strike="noStrike" kern="1200" cap="none" spc="0" normalizeH="0" baseline="0" noProof="0" dirty="0">
              <a:ln w="28575">
                <a:solidFill>
                  <a:srgbClr val="FFC000"/>
                </a:solidFill>
                <a:prstDash val="solid"/>
              </a:ln>
              <a:solidFill>
                <a:srgbClr val="00B0F0"/>
              </a:solidFill>
              <a:effectLst/>
              <a:uLnTx/>
              <a:uFillTx/>
              <a:latin typeface="Arial Black" panose="020B0A04020102020204" pitchFamily="34" charset="0"/>
              <a:ea typeface="+mn-ea"/>
              <a:cs typeface="+mn-cs"/>
            </a:endParaRPr>
          </a:p>
        </p:txBody>
      </p:sp>
      <p:sp>
        <p:nvSpPr>
          <p:cNvPr id="2" name="Isosceles Triangle 1">
            <a:extLst>
              <a:ext uri="{FF2B5EF4-FFF2-40B4-BE49-F238E27FC236}">
                <a16:creationId xmlns:a16="http://schemas.microsoft.com/office/drawing/2014/main" id="{D3F885B0-29FE-7477-7BA4-4D699823D8E4}"/>
              </a:ext>
            </a:extLst>
          </p:cNvPr>
          <p:cNvSpPr/>
          <p:nvPr/>
        </p:nvSpPr>
        <p:spPr>
          <a:xfrm>
            <a:off x="8927262" y="3444816"/>
            <a:ext cx="3267614" cy="3415880"/>
          </a:xfrm>
          <a:custGeom>
            <a:avLst/>
            <a:gdLst>
              <a:gd name="connsiteX0" fmla="*/ 0 w 2053087"/>
              <a:gd name="connsiteY0" fmla="*/ 1742536 h 1742536"/>
              <a:gd name="connsiteX1" fmla="*/ 1026544 w 2053087"/>
              <a:gd name="connsiteY1" fmla="*/ 0 h 1742536"/>
              <a:gd name="connsiteX2" fmla="*/ 2053087 w 2053087"/>
              <a:gd name="connsiteY2" fmla="*/ 1742536 h 1742536"/>
              <a:gd name="connsiteX3" fmla="*/ 0 w 2053087"/>
              <a:gd name="connsiteY3" fmla="*/ 1742536 h 1742536"/>
              <a:gd name="connsiteX0" fmla="*/ 0 w 3065254"/>
              <a:gd name="connsiteY0" fmla="*/ 1742536 h 2996241"/>
              <a:gd name="connsiteX1" fmla="*/ 1026544 w 3065254"/>
              <a:gd name="connsiteY1" fmla="*/ 0 h 2996241"/>
              <a:gd name="connsiteX2" fmla="*/ 3065254 w 3065254"/>
              <a:gd name="connsiteY2" fmla="*/ 2996241 h 2996241"/>
              <a:gd name="connsiteX3" fmla="*/ 0 w 3065254"/>
              <a:gd name="connsiteY3" fmla="*/ 1742536 h 2996241"/>
              <a:gd name="connsiteX0" fmla="*/ 0 w 3073879"/>
              <a:gd name="connsiteY0" fmla="*/ 2133600 h 3387305"/>
              <a:gd name="connsiteX1" fmla="*/ 3073879 w 3073879"/>
              <a:gd name="connsiteY1" fmla="*/ 0 h 3387305"/>
              <a:gd name="connsiteX2" fmla="*/ 3065254 w 3073879"/>
              <a:gd name="connsiteY2" fmla="*/ 3387305 h 3387305"/>
              <a:gd name="connsiteX3" fmla="*/ 0 w 3073879"/>
              <a:gd name="connsiteY3" fmla="*/ 2133600 h 3387305"/>
              <a:gd name="connsiteX0" fmla="*/ 0 w 3286664"/>
              <a:gd name="connsiteY0" fmla="*/ 3421812 h 3421812"/>
              <a:gd name="connsiteX1" fmla="*/ 3286664 w 3286664"/>
              <a:gd name="connsiteY1" fmla="*/ 0 h 3421812"/>
              <a:gd name="connsiteX2" fmla="*/ 3278039 w 3286664"/>
              <a:gd name="connsiteY2" fmla="*/ 3387305 h 3421812"/>
              <a:gd name="connsiteX3" fmla="*/ 0 w 3286664"/>
              <a:gd name="connsiteY3" fmla="*/ 3421812 h 3421812"/>
              <a:gd name="connsiteX0" fmla="*/ 0 w 3286664"/>
              <a:gd name="connsiteY0" fmla="*/ 3421812 h 3421812"/>
              <a:gd name="connsiteX1" fmla="*/ 3286664 w 3286664"/>
              <a:gd name="connsiteY1" fmla="*/ 0 h 3421812"/>
              <a:gd name="connsiteX2" fmla="*/ 3278039 w 3286664"/>
              <a:gd name="connsiteY2" fmla="*/ 3415880 h 3421812"/>
              <a:gd name="connsiteX3" fmla="*/ 0 w 3286664"/>
              <a:gd name="connsiteY3" fmla="*/ 3421812 h 3421812"/>
              <a:gd name="connsiteX0" fmla="*/ 0 w 3267614"/>
              <a:gd name="connsiteY0" fmla="*/ 3412287 h 3415880"/>
              <a:gd name="connsiteX1" fmla="*/ 3267614 w 3267614"/>
              <a:gd name="connsiteY1" fmla="*/ 0 h 3415880"/>
              <a:gd name="connsiteX2" fmla="*/ 3258989 w 3267614"/>
              <a:gd name="connsiteY2" fmla="*/ 3415880 h 3415880"/>
              <a:gd name="connsiteX3" fmla="*/ 0 w 3267614"/>
              <a:gd name="connsiteY3" fmla="*/ 3412287 h 3415880"/>
            </a:gdLst>
            <a:ahLst/>
            <a:cxnLst>
              <a:cxn ang="0">
                <a:pos x="connsiteX0" y="connsiteY0"/>
              </a:cxn>
              <a:cxn ang="0">
                <a:pos x="connsiteX1" y="connsiteY1"/>
              </a:cxn>
              <a:cxn ang="0">
                <a:pos x="connsiteX2" y="connsiteY2"/>
              </a:cxn>
              <a:cxn ang="0">
                <a:pos x="connsiteX3" y="connsiteY3"/>
              </a:cxn>
            </a:cxnLst>
            <a:rect l="l" t="t" r="r" b="b"/>
            <a:pathLst>
              <a:path w="3267614" h="3415880">
                <a:moveTo>
                  <a:pt x="0" y="3412287"/>
                </a:moveTo>
                <a:lnTo>
                  <a:pt x="3267614" y="0"/>
                </a:lnTo>
                <a:lnTo>
                  <a:pt x="3258989" y="3415880"/>
                </a:lnTo>
                <a:lnTo>
                  <a:pt x="0" y="3412287"/>
                </a:lnTo>
                <a:close/>
              </a:path>
            </a:pathLst>
          </a:cu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B458731-7775-28F8-3B97-DFBA686036BC}"/>
              </a:ext>
            </a:extLst>
          </p:cNvPr>
          <p:cNvSpPr txBox="1"/>
          <p:nvPr/>
        </p:nvSpPr>
        <p:spPr>
          <a:xfrm rot="18861901">
            <a:off x="8643708" y="5080772"/>
            <a:ext cx="4651835"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panose="020F0502020204030204"/>
                <a:ea typeface="+mn-ea"/>
                <a:cs typeface="+mn-cs"/>
              </a:rPr>
              <a:t>Basic Economic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alibri" panose="020F0502020204030204"/>
                <a:ea typeface="+mn-ea"/>
                <a:cs typeface="+mn-cs"/>
              </a:rPr>
              <a:t>Concepts</a:t>
            </a:r>
          </a:p>
        </p:txBody>
      </p:sp>
      <p:pic>
        <p:nvPicPr>
          <p:cNvPr id="3" name="Picture 2">
            <a:extLst>
              <a:ext uri="{FF2B5EF4-FFF2-40B4-BE49-F238E27FC236}">
                <a16:creationId xmlns:a16="http://schemas.microsoft.com/office/drawing/2014/main" id="{FC370FA5-EB84-E11F-B928-5FE65E7994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010800">
            <a:off x="-222273" y="4694113"/>
            <a:ext cx="2342470" cy="23424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DD82AA11-A591-5265-4853-2DA950CFDF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106895">
            <a:off x="6204677" y="4150935"/>
            <a:ext cx="2875337" cy="28753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2383BE3F-A828-2753-5FB5-894C890110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885188">
            <a:off x="625088" y="3641006"/>
            <a:ext cx="3702890" cy="370289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3C2F9F2-4E2A-050A-FFFF-1C87ACD2D92B}"/>
              </a:ext>
            </a:extLst>
          </p:cNvPr>
          <p:cNvPicPr>
            <a:picLocks noChangeAspect="1"/>
          </p:cNvPicPr>
          <p:nvPr/>
        </p:nvPicPr>
        <p:blipFill>
          <a:blip r:embed="rId8"/>
          <a:stretch>
            <a:fillRect/>
          </a:stretch>
        </p:blipFill>
        <p:spPr>
          <a:xfrm>
            <a:off x="9710713" y="0"/>
            <a:ext cx="2481287" cy="536494"/>
          </a:xfrm>
          <a:prstGeom prst="rect">
            <a:avLst/>
          </a:prstGeom>
        </p:spPr>
      </p:pic>
    </p:spTree>
    <p:extLst>
      <p:ext uri="{BB962C8B-B14F-4D97-AF65-F5344CB8AC3E}">
        <p14:creationId xmlns:p14="http://schemas.microsoft.com/office/powerpoint/2010/main" val="1171358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Terms of Trade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89479CB9-5676-45E0-E2C0-620EE1E36A39}"/>
              </a:ext>
            </a:extLst>
          </p:cNvPr>
          <p:cNvGrpSpPr/>
          <p:nvPr/>
        </p:nvGrpSpPr>
        <p:grpSpPr>
          <a:xfrm>
            <a:off x="6096000" y="1868759"/>
            <a:ext cx="4084686" cy="3290723"/>
            <a:chOff x="3868484" y="3240078"/>
            <a:chExt cx="4084686" cy="3290723"/>
          </a:xfrm>
        </p:grpSpPr>
        <p:sp>
          <p:nvSpPr>
            <p:cNvPr id="11" name="Rectangle 10">
              <a:extLst>
                <a:ext uri="{FF2B5EF4-FFF2-40B4-BE49-F238E27FC236}">
                  <a16:creationId xmlns:a16="http://schemas.microsoft.com/office/drawing/2014/main" id="{466638D3-0689-0ED6-6C65-7102C9A46239}"/>
                </a:ext>
              </a:extLst>
            </p:cNvPr>
            <p:cNvSpPr/>
            <p:nvPr/>
          </p:nvSpPr>
          <p:spPr>
            <a:xfrm>
              <a:off x="3868484"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479B71-C18A-EF67-F51F-AD53A7195E4F}"/>
                </a:ext>
              </a:extLst>
            </p:cNvPr>
            <p:cNvPicPr>
              <a:picLocks noChangeAspect="1"/>
            </p:cNvPicPr>
            <p:nvPr/>
          </p:nvPicPr>
          <p:blipFill>
            <a:blip r:embed="rId3"/>
            <a:stretch>
              <a:fillRect/>
            </a:stretch>
          </p:blipFill>
          <p:spPr>
            <a:xfrm>
              <a:off x="3868484" y="3240078"/>
              <a:ext cx="4084686" cy="3290723"/>
            </a:xfrm>
            <a:prstGeom prst="rect">
              <a:avLst/>
            </a:prstGeom>
          </p:spPr>
        </p:pic>
      </p:grpSp>
      <p:grpSp>
        <p:nvGrpSpPr>
          <p:cNvPr id="13" name="Group 12">
            <a:extLst>
              <a:ext uri="{FF2B5EF4-FFF2-40B4-BE49-F238E27FC236}">
                <a16:creationId xmlns:a16="http://schemas.microsoft.com/office/drawing/2014/main" id="{26CC8328-3B37-6EB5-7741-EE7AD2951E25}"/>
              </a:ext>
            </a:extLst>
          </p:cNvPr>
          <p:cNvGrpSpPr/>
          <p:nvPr/>
        </p:nvGrpSpPr>
        <p:grpSpPr>
          <a:xfrm>
            <a:off x="2318613" y="1944982"/>
            <a:ext cx="4147735" cy="3243423"/>
            <a:chOff x="91097" y="3316301"/>
            <a:chExt cx="4147735" cy="3243423"/>
          </a:xfrm>
        </p:grpSpPr>
        <p:sp>
          <p:nvSpPr>
            <p:cNvPr id="14" name="Rectangle 13">
              <a:extLst>
                <a:ext uri="{FF2B5EF4-FFF2-40B4-BE49-F238E27FC236}">
                  <a16:creationId xmlns:a16="http://schemas.microsoft.com/office/drawing/2014/main" id="{7CF557CD-FA54-FEDA-2C1C-01452BF739AB}"/>
                </a:ext>
              </a:extLst>
            </p:cNvPr>
            <p:cNvSpPr/>
            <p:nvPr/>
          </p:nvSpPr>
          <p:spPr>
            <a:xfrm>
              <a:off x="91097"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3AC17D4-3084-4605-45C6-E6A6A53BF478}"/>
                </a:ext>
              </a:extLst>
            </p:cNvPr>
            <p:cNvPicPr>
              <a:picLocks noChangeAspect="1"/>
            </p:cNvPicPr>
            <p:nvPr/>
          </p:nvPicPr>
          <p:blipFill>
            <a:blip r:embed="rId4"/>
            <a:stretch>
              <a:fillRect/>
            </a:stretch>
          </p:blipFill>
          <p:spPr>
            <a:xfrm>
              <a:off x="154146" y="3316301"/>
              <a:ext cx="4084686" cy="3243423"/>
            </a:xfrm>
            <a:prstGeom prst="rect">
              <a:avLst/>
            </a:prstGeom>
          </p:spPr>
        </p:pic>
      </p:grpSp>
      <p:sp>
        <p:nvSpPr>
          <p:cNvPr id="2" name="Oval 1">
            <a:extLst>
              <a:ext uri="{FF2B5EF4-FFF2-40B4-BE49-F238E27FC236}">
                <a16:creationId xmlns:a16="http://schemas.microsoft.com/office/drawing/2014/main" id="{A2AC434C-5C9B-7F3C-F621-3666904CED04}"/>
              </a:ext>
            </a:extLst>
          </p:cNvPr>
          <p:cNvSpPr/>
          <p:nvPr/>
        </p:nvSpPr>
        <p:spPr>
          <a:xfrm>
            <a:off x="3058958" y="2818247"/>
            <a:ext cx="170836" cy="14912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E0A84A0-7C47-2283-5699-04F3931AF7DF}"/>
              </a:ext>
            </a:extLst>
          </p:cNvPr>
          <p:cNvSpPr/>
          <p:nvPr/>
        </p:nvSpPr>
        <p:spPr>
          <a:xfrm>
            <a:off x="7714194" y="4690703"/>
            <a:ext cx="170836" cy="14912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0283B4F-E77C-7490-1690-D5DCA2A41B3F}"/>
              </a:ext>
            </a:extLst>
          </p:cNvPr>
          <p:cNvSpPr txBox="1"/>
          <p:nvPr/>
        </p:nvSpPr>
        <p:spPr>
          <a:xfrm>
            <a:off x="1295171" y="1150690"/>
            <a:ext cx="960165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What happens if both countries specialize?</a:t>
            </a:r>
          </a:p>
        </p:txBody>
      </p:sp>
      <p:sp>
        <p:nvSpPr>
          <p:cNvPr id="19" name="TextBox 18">
            <a:extLst>
              <a:ext uri="{FF2B5EF4-FFF2-40B4-BE49-F238E27FC236}">
                <a16:creationId xmlns:a16="http://schemas.microsoft.com/office/drawing/2014/main" id="{64BCA32C-A4FD-80B5-FF73-455AE42D163F}"/>
              </a:ext>
            </a:extLst>
          </p:cNvPr>
          <p:cNvSpPr txBox="1"/>
          <p:nvPr/>
        </p:nvSpPr>
        <p:spPr>
          <a:xfrm>
            <a:off x="2144037" y="5103674"/>
            <a:ext cx="7903926"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5875">
                  <a:solidFill>
                    <a:schemeClr val="tx1"/>
                  </a:solidFill>
                </a:ln>
                <a:solidFill>
                  <a:srgbClr val="FF0000"/>
                </a:solidFill>
                <a:effectLst/>
                <a:uLnTx/>
                <a:uFillTx/>
                <a:latin typeface="Calibri" panose="020F0502020204030204"/>
              </a:rPr>
              <a:t>Now they</a:t>
            </a:r>
            <a:r>
              <a:rPr kumimoji="0" lang="en-US" sz="5400" b="1" i="0" u="none" strike="noStrike" kern="1200" cap="none" spc="0" normalizeH="0" noProof="0" dirty="0">
                <a:ln w="15875">
                  <a:solidFill>
                    <a:schemeClr val="tx1"/>
                  </a:solidFill>
                </a:ln>
                <a:solidFill>
                  <a:srgbClr val="FF0000"/>
                </a:solidFill>
                <a:effectLst/>
                <a:uLnTx/>
                <a:uFillTx/>
                <a:latin typeface="Calibri" panose="020F0502020204030204"/>
              </a:rPr>
              <a:t> </a:t>
            </a:r>
            <a:r>
              <a:rPr lang="en-US" sz="5400" b="1" dirty="0">
                <a:ln w="15875">
                  <a:solidFill>
                    <a:schemeClr val="tx1"/>
                  </a:solidFill>
                </a:ln>
                <a:solidFill>
                  <a:srgbClr val="FF0000"/>
                </a:solidFill>
                <a:latin typeface="Calibri" panose="020F0502020204030204"/>
              </a:rPr>
              <a:t>will trade for the other product!</a:t>
            </a:r>
            <a:endParaRPr kumimoji="0" lang="en-US" sz="5400" b="1" i="0" u="none" strike="noStrike" kern="1200" cap="none" spc="0" normalizeH="0" baseline="0" noProof="0" dirty="0">
              <a:ln w="15875">
                <a:solidFill>
                  <a:schemeClr val="tx1"/>
                </a:solidFill>
              </a:ln>
              <a:solidFill>
                <a:srgbClr val="FF0000"/>
              </a:solidFill>
              <a:effectLst/>
              <a:uLnTx/>
              <a:uFillTx/>
              <a:latin typeface="Calibri" panose="020F0502020204030204"/>
            </a:endParaRPr>
          </a:p>
        </p:txBody>
      </p:sp>
      <p:pic>
        <p:nvPicPr>
          <p:cNvPr id="3" name="Picture 2">
            <a:extLst>
              <a:ext uri="{FF2B5EF4-FFF2-40B4-BE49-F238E27FC236}">
                <a16:creationId xmlns:a16="http://schemas.microsoft.com/office/drawing/2014/main" id="{B8972174-BBE3-7962-F0CD-86E2614E43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8519" y="2283377"/>
            <a:ext cx="2342470" cy="23424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475739FE-AED9-C21E-CC58-FA5D033EB1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31076" y="2319325"/>
            <a:ext cx="2270573" cy="2270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24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animBg="1"/>
      <p:bldP spid="18"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D0283B4F-E77C-7490-1690-D5DCA2A41B3F}"/>
              </a:ext>
            </a:extLst>
          </p:cNvPr>
          <p:cNvSpPr txBox="1"/>
          <p:nvPr/>
        </p:nvSpPr>
        <p:spPr>
          <a:xfrm>
            <a:off x="0" y="997513"/>
            <a:ext cx="10951248" cy="31700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Mutually beneficial terms of trade will fall between opportunity costs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1 ton of grain = ½ to</a:t>
            </a:r>
            <a:r>
              <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 </a:t>
            </a:r>
            <a:r>
              <a:rPr lang="en-US" sz="4000" b="1" dirty="0">
                <a:ln w="15875">
                  <a:solidFill>
                    <a:schemeClr val="tx1"/>
                  </a:solidFill>
                </a:ln>
                <a:solidFill>
                  <a:srgbClr val="FF0000"/>
                </a:solidFill>
                <a:latin typeface="Calibri" panose="020F0502020204030204"/>
              </a:rPr>
              <a:t>1 ton of meat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1 ton of meat = 1 to 2 tons of grain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w="15875">
                <a:solidFill>
                  <a:schemeClr val="tx1"/>
                </a:solid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7021A94A-0226-8A9E-8424-6F66C747A0BB}"/>
              </a:ext>
            </a:extLst>
          </p:cNvPr>
          <p:cNvSpPr txBox="1"/>
          <p:nvPr/>
        </p:nvSpPr>
        <p:spPr>
          <a:xfrm>
            <a:off x="209056" y="4027605"/>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Big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19" name="TextBox 18">
            <a:extLst>
              <a:ext uri="{FF2B5EF4-FFF2-40B4-BE49-F238E27FC236}">
                <a16:creationId xmlns:a16="http://schemas.microsoft.com/office/drawing/2014/main" id="{88AC4AE8-A255-4721-CABB-F3411BC394F4}"/>
              </a:ext>
            </a:extLst>
          </p:cNvPr>
          <p:cNvSpPr txBox="1"/>
          <p:nvPr/>
        </p:nvSpPr>
        <p:spPr>
          <a:xfrm>
            <a:off x="3610570" y="449410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40/80</a:t>
            </a:r>
          </a:p>
        </p:txBody>
      </p:sp>
      <p:sp>
        <p:nvSpPr>
          <p:cNvPr id="20" name="TextBox 19">
            <a:extLst>
              <a:ext uri="{FF2B5EF4-FFF2-40B4-BE49-F238E27FC236}">
                <a16:creationId xmlns:a16="http://schemas.microsoft.com/office/drawing/2014/main" id="{47A9E1AA-E4E7-FAF5-1E88-CC0EA6824517}"/>
              </a:ext>
            </a:extLst>
          </p:cNvPr>
          <p:cNvSpPr txBox="1"/>
          <p:nvPr/>
        </p:nvSpPr>
        <p:spPr>
          <a:xfrm>
            <a:off x="4928093" y="450513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  ton of Meat</a:t>
            </a:r>
          </a:p>
        </p:txBody>
      </p:sp>
      <p:sp>
        <p:nvSpPr>
          <p:cNvPr id="21" name="TextBox 20">
            <a:extLst>
              <a:ext uri="{FF2B5EF4-FFF2-40B4-BE49-F238E27FC236}">
                <a16:creationId xmlns:a16="http://schemas.microsoft.com/office/drawing/2014/main" id="{3265246C-2EB3-32E6-0409-A2EA3073482C}"/>
              </a:ext>
            </a:extLst>
          </p:cNvPr>
          <p:cNvSpPr txBox="1"/>
          <p:nvPr/>
        </p:nvSpPr>
        <p:spPr>
          <a:xfrm>
            <a:off x="3610570" y="4974481"/>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80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/40</a:t>
            </a:r>
          </a:p>
        </p:txBody>
      </p:sp>
      <p:sp>
        <p:nvSpPr>
          <p:cNvPr id="22" name="TextBox 21">
            <a:extLst>
              <a:ext uri="{FF2B5EF4-FFF2-40B4-BE49-F238E27FC236}">
                <a16:creationId xmlns:a16="http://schemas.microsoft.com/office/drawing/2014/main" id="{D7F5473F-2EC2-FB30-C0CE-9AC5D4453874}"/>
              </a:ext>
            </a:extLst>
          </p:cNvPr>
          <p:cNvSpPr txBox="1"/>
          <p:nvPr/>
        </p:nvSpPr>
        <p:spPr>
          <a:xfrm>
            <a:off x="4928093" y="4985509"/>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  tons of Grain</a:t>
            </a:r>
          </a:p>
        </p:txBody>
      </p:sp>
      <p:sp>
        <p:nvSpPr>
          <p:cNvPr id="23" name="TextBox 22">
            <a:extLst>
              <a:ext uri="{FF2B5EF4-FFF2-40B4-BE49-F238E27FC236}">
                <a16:creationId xmlns:a16="http://schemas.microsoft.com/office/drawing/2014/main" id="{173FD9B6-AE2E-07E0-AB7C-10A7CDD1F1A5}"/>
              </a:ext>
            </a:extLst>
          </p:cNvPr>
          <p:cNvSpPr txBox="1"/>
          <p:nvPr/>
        </p:nvSpPr>
        <p:spPr>
          <a:xfrm>
            <a:off x="209056" y="5346348"/>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u="sng" dirty="0">
                <a:ln w="15875">
                  <a:solidFill>
                    <a:schemeClr val="tx1"/>
                  </a:solidFill>
                </a:ln>
                <a:solidFill>
                  <a:srgbClr val="00B0F0"/>
                </a:solidFill>
                <a:latin typeface="Calibri" panose="020F0502020204030204"/>
              </a:rPr>
              <a:t>Little</a:t>
            </a: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24" name="TextBox 23">
            <a:extLst>
              <a:ext uri="{FF2B5EF4-FFF2-40B4-BE49-F238E27FC236}">
                <a16:creationId xmlns:a16="http://schemas.microsoft.com/office/drawing/2014/main" id="{57E43370-863B-301A-2B5A-12828650F4AD}"/>
              </a:ext>
            </a:extLst>
          </p:cNvPr>
          <p:cNvSpPr txBox="1"/>
          <p:nvPr/>
        </p:nvSpPr>
        <p:spPr>
          <a:xfrm>
            <a:off x="3610570" y="5812847"/>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0/20</a:t>
            </a:r>
          </a:p>
        </p:txBody>
      </p:sp>
      <p:sp>
        <p:nvSpPr>
          <p:cNvPr id="25" name="TextBox 24">
            <a:extLst>
              <a:ext uri="{FF2B5EF4-FFF2-40B4-BE49-F238E27FC236}">
                <a16:creationId xmlns:a16="http://schemas.microsoft.com/office/drawing/2014/main" id="{9A9EFCA6-5580-90E3-1071-9905FBEC292C}"/>
              </a:ext>
            </a:extLst>
          </p:cNvPr>
          <p:cNvSpPr txBox="1"/>
          <p:nvPr/>
        </p:nvSpPr>
        <p:spPr>
          <a:xfrm>
            <a:off x="4928093" y="5823875"/>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Meat</a:t>
            </a:r>
          </a:p>
        </p:txBody>
      </p:sp>
      <p:sp>
        <p:nvSpPr>
          <p:cNvPr id="26" name="TextBox 25">
            <a:extLst>
              <a:ext uri="{FF2B5EF4-FFF2-40B4-BE49-F238E27FC236}">
                <a16:creationId xmlns:a16="http://schemas.microsoft.com/office/drawing/2014/main" id="{7FC2B52D-9AEA-4C34-F5BD-FAE94CE4F46A}"/>
              </a:ext>
            </a:extLst>
          </p:cNvPr>
          <p:cNvSpPr txBox="1"/>
          <p:nvPr/>
        </p:nvSpPr>
        <p:spPr>
          <a:xfrm>
            <a:off x="3610570" y="629322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a:t>
            </a:r>
            <a:r>
              <a:rPr lang="en-US" sz="3000" b="1" dirty="0">
                <a:ln w="15875">
                  <a:solidFill>
                    <a:schemeClr val="tx1"/>
                  </a:solidFill>
                </a:ln>
                <a:solidFill>
                  <a:srgbClr val="00B0F0"/>
                </a:solidFill>
                <a:latin typeface="Calibri" panose="020F0502020204030204"/>
              </a:rPr>
              <a:t>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/20</a:t>
            </a:r>
          </a:p>
        </p:txBody>
      </p:sp>
      <p:sp>
        <p:nvSpPr>
          <p:cNvPr id="27" name="TextBox 26">
            <a:extLst>
              <a:ext uri="{FF2B5EF4-FFF2-40B4-BE49-F238E27FC236}">
                <a16:creationId xmlns:a16="http://schemas.microsoft.com/office/drawing/2014/main" id="{22A799D3-D973-002A-912E-F4FFDA2B5B1C}"/>
              </a:ext>
            </a:extLst>
          </p:cNvPr>
          <p:cNvSpPr txBox="1"/>
          <p:nvPr/>
        </p:nvSpPr>
        <p:spPr>
          <a:xfrm>
            <a:off x="4928093" y="630425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Grain</a:t>
            </a:r>
          </a:p>
        </p:txBody>
      </p:sp>
      <p:sp>
        <p:nvSpPr>
          <p:cNvPr id="38" name="Rectangle 37">
            <a:extLst>
              <a:ext uri="{FF2B5EF4-FFF2-40B4-BE49-F238E27FC236}">
                <a16:creationId xmlns:a16="http://schemas.microsoft.com/office/drawing/2014/main" id="{8C770681-4B55-95F4-C038-0334A020CF3D}"/>
              </a:ext>
            </a:extLst>
          </p:cNvPr>
          <p:cNvSpPr/>
          <p:nvPr/>
        </p:nvSpPr>
        <p:spPr>
          <a:xfrm>
            <a:off x="1393371" y="4528309"/>
            <a:ext cx="2287640"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7DDB171C-EB24-C91F-9FC3-C19375B855CE}"/>
              </a:ext>
            </a:extLst>
          </p:cNvPr>
          <p:cNvSpPr/>
          <p:nvPr/>
        </p:nvSpPr>
        <p:spPr>
          <a:xfrm>
            <a:off x="1417825" y="5856412"/>
            <a:ext cx="226318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4D3BBE04-5924-6070-8729-825422C12868}"/>
              </a:ext>
            </a:extLst>
          </p:cNvPr>
          <p:cNvSpPr/>
          <p:nvPr/>
        </p:nvSpPr>
        <p:spPr>
          <a:xfrm>
            <a:off x="5235676" y="4553531"/>
            <a:ext cx="2703638"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51E94793-9A55-B2C4-7796-8FDBE25B766B}"/>
              </a:ext>
            </a:extLst>
          </p:cNvPr>
          <p:cNvSpPr/>
          <p:nvPr/>
        </p:nvSpPr>
        <p:spPr>
          <a:xfrm>
            <a:off x="5235676" y="5872274"/>
            <a:ext cx="235529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1CBF552A-59AF-3156-12CF-F1AC8C45A5FB}"/>
              </a:ext>
            </a:extLst>
          </p:cNvPr>
          <p:cNvSpPr/>
          <p:nvPr/>
        </p:nvSpPr>
        <p:spPr>
          <a:xfrm>
            <a:off x="1417825" y="5022445"/>
            <a:ext cx="2287640"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BB144103-52C2-A66C-1487-104CB3832224}"/>
              </a:ext>
            </a:extLst>
          </p:cNvPr>
          <p:cNvSpPr/>
          <p:nvPr/>
        </p:nvSpPr>
        <p:spPr>
          <a:xfrm>
            <a:off x="1417825" y="6333829"/>
            <a:ext cx="2282722"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2895BE35-BB34-4EBE-B553-D7E5D9BE88F3}"/>
              </a:ext>
            </a:extLst>
          </p:cNvPr>
          <p:cNvSpPr/>
          <p:nvPr/>
        </p:nvSpPr>
        <p:spPr>
          <a:xfrm>
            <a:off x="5217292" y="5047733"/>
            <a:ext cx="256236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3F32EB0-2B46-0F4E-A422-7107784E5ED0}"/>
              </a:ext>
            </a:extLst>
          </p:cNvPr>
          <p:cNvSpPr/>
          <p:nvPr/>
        </p:nvSpPr>
        <p:spPr>
          <a:xfrm>
            <a:off x="5235676" y="6333829"/>
            <a:ext cx="2543981"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0220715-7BD4-6B5D-B676-EBE3199902AE}"/>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Terms of Trade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989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500"/>
                                        <p:tgtEl>
                                          <p:spTgt spid="4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
                                            <p:txEl>
                                              <p:pRg st="1" end="1"/>
                                            </p:txEl>
                                          </p:spTgt>
                                        </p:tgtEl>
                                        <p:attrNameLst>
                                          <p:attrName>style.visibility</p:attrName>
                                        </p:attrNameLst>
                                      </p:cBhvr>
                                      <p:to>
                                        <p:strVal val="visible"/>
                                      </p:to>
                                    </p:set>
                                    <p:animEffect transition="in" filter="fade">
                                      <p:cBhvr>
                                        <p:cTn id="26" dur="500"/>
                                        <p:tgtEl>
                                          <p:spTgt spid="18">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par>
                                <p:cTn id="41" presetID="10" presetClass="exit" presetSubtype="0" fill="hold" grpId="1"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40"/>
                                        </p:tgtEl>
                                      </p:cBhvr>
                                    </p:animEffect>
                                    <p:set>
                                      <p:cBhvr>
                                        <p:cTn id="46" dur="1" fill="hold">
                                          <p:stCondLst>
                                            <p:cond delay="499"/>
                                          </p:stCondLst>
                                        </p:cTn>
                                        <p:tgtEl>
                                          <p:spTgt spid="40"/>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39"/>
                                        </p:tgtEl>
                                      </p:cBhvr>
                                    </p:animEffect>
                                    <p:set>
                                      <p:cBhvr>
                                        <p:cTn id="49" dur="1" fill="hold">
                                          <p:stCondLst>
                                            <p:cond delay="499"/>
                                          </p:stCondLst>
                                        </p:cTn>
                                        <p:tgtEl>
                                          <p:spTgt spid="39"/>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41"/>
                                        </p:tgtEl>
                                      </p:cBhvr>
                                    </p:animEffect>
                                    <p:set>
                                      <p:cBhvr>
                                        <p:cTn id="52" dur="1" fill="hold">
                                          <p:stCondLst>
                                            <p:cond delay="499"/>
                                          </p:stCondLst>
                                        </p:cTn>
                                        <p:tgtEl>
                                          <p:spTgt spid="4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xEl>
                                              <p:pRg st="2" end="2"/>
                                            </p:txEl>
                                          </p:spTgt>
                                        </p:tgtEl>
                                        <p:attrNameLst>
                                          <p:attrName>style.visibility</p:attrName>
                                        </p:attrNameLst>
                                      </p:cBhvr>
                                      <p:to>
                                        <p:strVal val="visible"/>
                                      </p:to>
                                    </p:set>
                                    <p:animEffect transition="in" filter="fade">
                                      <p:cBhvr>
                                        <p:cTn id="57"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8" grpId="1" animBg="1"/>
      <p:bldP spid="39" grpId="0" animBg="1"/>
      <p:bldP spid="39" grpId="1" animBg="1"/>
      <p:bldP spid="40" grpId="0" animBg="1"/>
      <p:bldP spid="40" grpId="1" animBg="1"/>
      <p:bldP spid="41" grpId="0" animBg="1"/>
      <p:bldP spid="41" grpId="1" animBg="1"/>
      <p:bldP spid="28" grpId="0" animBg="1"/>
      <p:bldP spid="29" grpId="0" animBg="1"/>
      <p:bldP spid="30" grpId="0" animBg="1"/>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D0283B4F-E77C-7490-1690-D5DCA2A41B3F}"/>
              </a:ext>
            </a:extLst>
          </p:cNvPr>
          <p:cNvSpPr txBox="1"/>
          <p:nvPr/>
        </p:nvSpPr>
        <p:spPr>
          <a:xfrm>
            <a:off x="0" y="997513"/>
            <a:ext cx="12192000" cy="31700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What if 1 ton of grain traded for 3 tons of meat?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Big country benefits, Little country is hurt</a:t>
            </a:r>
            <a:endPar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bg1"/>
                  </a:solidFill>
                </a:ln>
                <a:latin typeface="Calibri" panose="020F0502020204030204"/>
              </a:rPr>
              <a:t>What if 1 ton of grain traded for ¼ a ton of meat?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Big country is hurt, Little country benefits</a:t>
            </a:r>
            <a:endPar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w="15875">
                <a:solidFill>
                  <a:schemeClr val="tx1"/>
                </a:solid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7021A94A-0226-8A9E-8424-6F66C747A0BB}"/>
              </a:ext>
            </a:extLst>
          </p:cNvPr>
          <p:cNvSpPr txBox="1"/>
          <p:nvPr/>
        </p:nvSpPr>
        <p:spPr>
          <a:xfrm>
            <a:off x="209056" y="4027605"/>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Big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19" name="TextBox 18">
            <a:extLst>
              <a:ext uri="{FF2B5EF4-FFF2-40B4-BE49-F238E27FC236}">
                <a16:creationId xmlns:a16="http://schemas.microsoft.com/office/drawing/2014/main" id="{88AC4AE8-A255-4721-CABB-F3411BC394F4}"/>
              </a:ext>
            </a:extLst>
          </p:cNvPr>
          <p:cNvSpPr txBox="1"/>
          <p:nvPr/>
        </p:nvSpPr>
        <p:spPr>
          <a:xfrm>
            <a:off x="3610570" y="449410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40/80</a:t>
            </a:r>
          </a:p>
        </p:txBody>
      </p:sp>
      <p:sp>
        <p:nvSpPr>
          <p:cNvPr id="20" name="TextBox 19">
            <a:extLst>
              <a:ext uri="{FF2B5EF4-FFF2-40B4-BE49-F238E27FC236}">
                <a16:creationId xmlns:a16="http://schemas.microsoft.com/office/drawing/2014/main" id="{47A9E1AA-E4E7-FAF5-1E88-CC0EA6824517}"/>
              </a:ext>
            </a:extLst>
          </p:cNvPr>
          <p:cNvSpPr txBox="1"/>
          <p:nvPr/>
        </p:nvSpPr>
        <p:spPr>
          <a:xfrm>
            <a:off x="4928093" y="450513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  ton of Meat</a:t>
            </a:r>
          </a:p>
        </p:txBody>
      </p:sp>
      <p:sp>
        <p:nvSpPr>
          <p:cNvPr id="21" name="TextBox 20">
            <a:extLst>
              <a:ext uri="{FF2B5EF4-FFF2-40B4-BE49-F238E27FC236}">
                <a16:creationId xmlns:a16="http://schemas.microsoft.com/office/drawing/2014/main" id="{3265246C-2EB3-32E6-0409-A2EA3073482C}"/>
              </a:ext>
            </a:extLst>
          </p:cNvPr>
          <p:cNvSpPr txBox="1"/>
          <p:nvPr/>
        </p:nvSpPr>
        <p:spPr>
          <a:xfrm>
            <a:off x="3610570" y="4974481"/>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80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/40</a:t>
            </a:r>
          </a:p>
        </p:txBody>
      </p:sp>
      <p:sp>
        <p:nvSpPr>
          <p:cNvPr id="22" name="TextBox 21">
            <a:extLst>
              <a:ext uri="{FF2B5EF4-FFF2-40B4-BE49-F238E27FC236}">
                <a16:creationId xmlns:a16="http://schemas.microsoft.com/office/drawing/2014/main" id="{D7F5473F-2EC2-FB30-C0CE-9AC5D4453874}"/>
              </a:ext>
            </a:extLst>
          </p:cNvPr>
          <p:cNvSpPr txBox="1"/>
          <p:nvPr/>
        </p:nvSpPr>
        <p:spPr>
          <a:xfrm>
            <a:off x="4928093" y="4985509"/>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  tons of Grain</a:t>
            </a:r>
          </a:p>
        </p:txBody>
      </p:sp>
      <p:sp>
        <p:nvSpPr>
          <p:cNvPr id="23" name="TextBox 22">
            <a:extLst>
              <a:ext uri="{FF2B5EF4-FFF2-40B4-BE49-F238E27FC236}">
                <a16:creationId xmlns:a16="http://schemas.microsoft.com/office/drawing/2014/main" id="{173FD9B6-AE2E-07E0-AB7C-10A7CDD1F1A5}"/>
              </a:ext>
            </a:extLst>
          </p:cNvPr>
          <p:cNvSpPr txBox="1"/>
          <p:nvPr/>
        </p:nvSpPr>
        <p:spPr>
          <a:xfrm>
            <a:off x="209056" y="5346348"/>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u="sng" dirty="0">
                <a:ln w="15875">
                  <a:solidFill>
                    <a:schemeClr val="tx1"/>
                  </a:solidFill>
                </a:ln>
                <a:solidFill>
                  <a:srgbClr val="00B0F0"/>
                </a:solidFill>
                <a:latin typeface="Calibri" panose="020F0502020204030204"/>
              </a:rPr>
              <a:t>Little</a:t>
            </a: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24" name="TextBox 23">
            <a:extLst>
              <a:ext uri="{FF2B5EF4-FFF2-40B4-BE49-F238E27FC236}">
                <a16:creationId xmlns:a16="http://schemas.microsoft.com/office/drawing/2014/main" id="{57E43370-863B-301A-2B5A-12828650F4AD}"/>
              </a:ext>
            </a:extLst>
          </p:cNvPr>
          <p:cNvSpPr txBox="1"/>
          <p:nvPr/>
        </p:nvSpPr>
        <p:spPr>
          <a:xfrm>
            <a:off x="3610570" y="5812847"/>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0/20</a:t>
            </a:r>
          </a:p>
        </p:txBody>
      </p:sp>
      <p:sp>
        <p:nvSpPr>
          <p:cNvPr id="25" name="TextBox 24">
            <a:extLst>
              <a:ext uri="{FF2B5EF4-FFF2-40B4-BE49-F238E27FC236}">
                <a16:creationId xmlns:a16="http://schemas.microsoft.com/office/drawing/2014/main" id="{9A9EFCA6-5580-90E3-1071-9905FBEC292C}"/>
              </a:ext>
            </a:extLst>
          </p:cNvPr>
          <p:cNvSpPr txBox="1"/>
          <p:nvPr/>
        </p:nvSpPr>
        <p:spPr>
          <a:xfrm>
            <a:off x="4928093" y="5823875"/>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Meat</a:t>
            </a:r>
          </a:p>
        </p:txBody>
      </p:sp>
      <p:sp>
        <p:nvSpPr>
          <p:cNvPr id="26" name="TextBox 25">
            <a:extLst>
              <a:ext uri="{FF2B5EF4-FFF2-40B4-BE49-F238E27FC236}">
                <a16:creationId xmlns:a16="http://schemas.microsoft.com/office/drawing/2014/main" id="{7FC2B52D-9AEA-4C34-F5BD-FAE94CE4F46A}"/>
              </a:ext>
            </a:extLst>
          </p:cNvPr>
          <p:cNvSpPr txBox="1"/>
          <p:nvPr/>
        </p:nvSpPr>
        <p:spPr>
          <a:xfrm>
            <a:off x="3610570" y="629322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a:t>
            </a:r>
            <a:r>
              <a:rPr lang="en-US" sz="3000" b="1" dirty="0">
                <a:ln w="15875">
                  <a:solidFill>
                    <a:schemeClr val="tx1"/>
                  </a:solidFill>
                </a:ln>
                <a:solidFill>
                  <a:srgbClr val="00B0F0"/>
                </a:solidFill>
                <a:latin typeface="Calibri" panose="020F0502020204030204"/>
              </a:rPr>
              <a:t>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/20</a:t>
            </a:r>
          </a:p>
        </p:txBody>
      </p:sp>
      <p:sp>
        <p:nvSpPr>
          <p:cNvPr id="27" name="TextBox 26">
            <a:extLst>
              <a:ext uri="{FF2B5EF4-FFF2-40B4-BE49-F238E27FC236}">
                <a16:creationId xmlns:a16="http://schemas.microsoft.com/office/drawing/2014/main" id="{22A799D3-D973-002A-912E-F4FFDA2B5B1C}"/>
              </a:ext>
            </a:extLst>
          </p:cNvPr>
          <p:cNvSpPr txBox="1"/>
          <p:nvPr/>
        </p:nvSpPr>
        <p:spPr>
          <a:xfrm>
            <a:off x="4928093" y="630425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Grain</a:t>
            </a:r>
          </a:p>
        </p:txBody>
      </p:sp>
      <p:sp>
        <p:nvSpPr>
          <p:cNvPr id="38" name="Rectangle 37">
            <a:extLst>
              <a:ext uri="{FF2B5EF4-FFF2-40B4-BE49-F238E27FC236}">
                <a16:creationId xmlns:a16="http://schemas.microsoft.com/office/drawing/2014/main" id="{8C770681-4B55-95F4-C038-0334A020CF3D}"/>
              </a:ext>
            </a:extLst>
          </p:cNvPr>
          <p:cNvSpPr/>
          <p:nvPr/>
        </p:nvSpPr>
        <p:spPr>
          <a:xfrm>
            <a:off x="209056" y="4528309"/>
            <a:ext cx="347195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7DDB171C-EB24-C91F-9FC3-C19375B855CE}"/>
              </a:ext>
            </a:extLst>
          </p:cNvPr>
          <p:cNvSpPr/>
          <p:nvPr/>
        </p:nvSpPr>
        <p:spPr>
          <a:xfrm>
            <a:off x="209055" y="5856412"/>
            <a:ext cx="347195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4D3BBE04-5924-6070-8729-825422C12868}"/>
              </a:ext>
            </a:extLst>
          </p:cNvPr>
          <p:cNvSpPr/>
          <p:nvPr/>
        </p:nvSpPr>
        <p:spPr>
          <a:xfrm>
            <a:off x="5235676" y="4553531"/>
            <a:ext cx="737421"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51E94793-9A55-B2C4-7796-8FDBE25B766B}"/>
              </a:ext>
            </a:extLst>
          </p:cNvPr>
          <p:cNvSpPr/>
          <p:nvPr/>
        </p:nvSpPr>
        <p:spPr>
          <a:xfrm>
            <a:off x="5235676" y="5872274"/>
            <a:ext cx="309719"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6B2CA1E-F68C-E168-1AE9-F8DFA1752EBE}"/>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Terms of Trade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728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fade">
                                      <p:cBhvr>
                                        <p:cTn id="20" dur="500"/>
                                        <p:tgtEl>
                                          <p:spTgt spid="3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8">
                                            <p:txEl>
                                              <p:pRg st="1" end="1"/>
                                            </p:txEl>
                                          </p:spTgt>
                                        </p:tgtEl>
                                        <p:attrNameLst>
                                          <p:attrName>style.visibility</p:attrName>
                                        </p:attrNameLst>
                                      </p:cBhvr>
                                      <p:to>
                                        <p:strVal val="visible"/>
                                      </p:to>
                                    </p:set>
                                    <p:animEffect transition="in" filter="fade">
                                      <p:cBhvr>
                                        <p:cTn id="28" dur="500"/>
                                        <p:tgtEl>
                                          <p:spTgt spid="1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8">
                                            <p:txEl>
                                              <p:pRg st="2" end="2"/>
                                            </p:txEl>
                                          </p:spTgt>
                                        </p:tgtEl>
                                        <p:attrNameLst>
                                          <p:attrName>style.visibility</p:attrName>
                                        </p:attrNameLst>
                                      </p:cBhvr>
                                      <p:to>
                                        <p:strVal val="visible"/>
                                      </p:to>
                                    </p:set>
                                    <p:animEffect transition="in" filter="fade">
                                      <p:cBhvr>
                                        <p:cTn id="33" dur="500"/>
                                        <p:tgtEl>
                                          <p:spTgt spid="18">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8">
                                            <p:txEl>
                                              <p:pRg st="3" end="3"/>
                                            </p:txEl>
                                          </p:spTgt>
                                        </p:tgtEl>
                                        <p:attrNameLst>
                                          <p:attrName>style.visibility</p:attrName>
                                        </p:attrNameLst>
                                      </p:cBhvr>
                                      <p:to>
                                        <p:strVal val="visible"/>
                                      </p:to>
                                    </p:set>
                                    <p:animEffect transition="in" filter="fade">
                                      <p:cBhvr>
                                        <p:cTn id="38" dur="500"/>
                                        <p:tgtEl>
                                          <p:spTgt spid="1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D0283B4F-E77C-7490-1690-D5DCA2A41B3F}"/>
              </a:ext>
            </a:extLst>
          </p:cNvPr>
          <p:cNvSpPr txBox="1"/>
          <p:nvPr/>
        </p:nvSpPr>
        <p:spPr>
          <a:xfrm>
            <a:off x="0" y="997513"/>
            <a:ext cx="12192000" cy="31700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What if 1 ton of </a:t>
            </a:r>
            <a:r>
              <a:rPr lang="en-US" sz="4000" b="1" dirty="0">
                <a:ln w="15875">
                  <a:solidFill>
                    <a:schemeClr val="bg1"/>
                  </a:solidFill>
                </a:ln>
                <a:latin typeface="Calibri" panose="020F0502020204030204"/>
              </a:rPr>
              <a:t>meat</a:t>
            </a: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 traded for 4 tons of grain?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Little country benefits, Big country is hurt</a:t>
            </a:r>
            <a:endPar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bg1"/>
                  </a:solidFill>
                </a:ln>
                <a:latin typeface="Calibri" panose="020F0502020204030204"/>
              </a:rPr>
              <a:t>What if 1 ton of meat traded for ½ a ton of grain?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Little country is hurt, Big country is benefits</a:t>
            </a:r>
            <a:endPar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w="15875">
                <a:solidFill>
                  <a:schemeClr val="tx1"/>
                </a:solid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7021A94A-0226-8A9E-8424-6F66C747A0BB}"/>
              </a:ext>
            </a:extLst>
          </p:cNvPr>
          <p:cNvSpPr txBox="1"/>
          <p:nvPr/>
        </p:nvSpPr>
        <p:spPr>
          <a:xfrm>
            <a:off x="209056" y="4027605"/>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Big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19" name="TextBox 18">
            <a:extLst>
              <a:ext uri="{FF2B5EF4-FFF2-40B4-BE49-F238E27FC236}">
                <a16:creationId xmlns:a16="http://schemas.microsoft.com/office/drawing/2014/main" id="{88AC4AE8-A255-4721-CABB-F3411BC394F4}"/>
              </a:ext>
            </a:extLst>
          </p:cNvPr>
          <p:cNvSpPr txBox="1"/>
          <p:nvPr/>
        </p:nvSpPr>
        <p:spPr>
          <a:xfrm>
            <a:off x="3610570" y="449410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40/80</a:t>
            </a:r>
          </a:p>
        </p:txBody>
      </p:sp>
      <p:sp>
        <p:nvSpPr>
          <p:cNvPr id="20" name="TextBox 19">
            <a:extLst>
              <a:ext uri="{FF2B5EF4-FFF2-40B4-BE49-F238E27FC236}">
                <a16:creationId xmlns:a16="http://schemas.microsoft.com/office/drawing/2014/main" id="{47A9E1AA-E4E7-FAF5-1E88-CC0EA6824517}"/>
              </a:ext>
            </a:extLst>
          </p:cNvPr>
          <p:cNvSpPr txBox="1"/>
          <p:nvPr/>
        </p:nvSpPr>
        <p:spPr>
          <a:xfrm>
            <a:off x="4928093" y="450513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  ton of Meat</a:t>
            </a:r>
          </a:p>
        </p:txBody>
      </p:sp>
      <p:sp>
        <p:nvSpPr>
          <p:cNvPr id="21" name="TextBox 20">
            <a:extLst>
              <a:ext uri="{FF2B5EF4-FFF2-40B4-BE49-F238E27FC236}">
                <a16:creationId xmlns:a16="http://schemas.microsoft.com/office/drawing/2014/main" id="{3265246C-2EB3-32E6-0409-A2EA3073482C}"/>
              </a:ext>
            </a:extLst>
          </p:cNvPr>
          <p:cNvSpPr txBox="1"/>
          <p:nvPr/>
        </p:nvSpPr>
        <p:spPr>
          <a:xfrm>
            <a:off x="3610570" y="4974481"/>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80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/40</a:t>
            </a:r>
          </a:p>
        </p:txBody>
      </p:sp>
      <p:sp>
        <p:nvSpPr>
          <p:cNvPr id="22" name="TextBox 21">
            <a:extLst>
              <a:ext uri="{FF2B5EF4-FFF2-40B4-BE49-F238E27FC236}">
                <a16:creationId xmlns:a16="http://schemas.microsoft.com/office/drawing/2014/main" id="{D7F5473F-2EC2-FB30-C0CE-9AC5D4453874}"/>
              </a:ext>
            </a:extLst>
          </p:cNvPr>
          <p:cNvSpPr txBox="1"/>
          <p:nvPr/>
        </p:nvSpPr>
        <p:spPr>
          <a:xfrm>
            <a:off x="4928093" y="4985509"/>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  tons of Grain</a:t>
            </a:r>
          </a:p>
        </p:txBody>
      </p:sp>
      <p:sp>
        <p:nvSpPr>
          <p:cNvPr id="23" name="TextBox 22">
            <a:extLst>
              <a:ext uri="{FF2B5EF4-FFF2-40B4-BE49-F238E27FC236}">
                <a16:creationId xmlns:a16="http://schemas.microsoft.com/office/drawing/2014/main" id="{173FD9B6-AE2E-07E0-AB7C-10A7CDD1F1A5}"/>
              </a:ext>
            </a:extLst>
          </p:cNvPr>
          <p:cNvSpPr txBox="1"/>
          <p:nvPr/>
        </p:nvSpPr>
        <p:spPr>
          <a:xfrm>
            <a:off x="209056" y="5346348"/>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u="sng" dirty="0">
                <a:ln w="15875">
                  <a:solidFill>
                    <a:schemeClr val="tx1"/>
                  </a:solidFill>
                </a:ln>
                <a:solidFill>
                  <a:srgbClr val="00B0F0"/>
                </a:solidFill>
                <a:latin typeface="Calibri" panose="020F0502020204030204"/>
              </a:rPr>
              <a:t>Little</a:t>
            </a: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24" name="TextBox 23">
            <a:extLst>
              <a:ext uri="{FF2B5EF4-FFF2-40B4-BE49-F238E27FC236}">
                <a16:creationId xmlns:a16="http://schemas.microsoft.com/office/drawing/2014/main" id="{57E43370-863B-301A-2B5A-12828650F4AD}"/>
              </a:ext>
            </a:extLst>
          </p:cNvPr>
          <p:cNvSpPr txBox="1"/>
          <p:nvPr/>
        </p:nvSpPr>
        <p:spPr>
          <a:xfrm>
            <a:off x="3610570" y="5812847"/>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0/20</a:t>
            </a:r>
          </a:p>
        </p:txBody>
      </p:sp>
      <p:sp>
        <p:nvSpPr>
          <p:cNvPr id="25" name="TextBox 24">
            <a:extLst>
              <a:ext uri="{FF2B5EF4-FFF2-40B4-BE49-F238E27FC236}">
                <a16:creationId xmlns:a16="http://schemas.microsoft.com/office/drawing/2014/main" id="{9A9EFCA6-5580-90E3-1071-9905FBEC292C}"/>
              </a:ext>
            </a:extLst>
          </p:cNvPr>
          <p:cNvSpPr txBox="1"/>
          <p:nvPr/>
        </p:nvSpPr>
        <p:spPr>
          <a:xfrm>
            <a:off x="4928093" y="5823875"/>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Meat</a:t>
            </a:r>
          </a:p>
        </p:txBody>
      </p:sp>
      <p:sp>
        <p:nvSpPr>
          <p:cNvPr id="26" name="TextBox 25">
            <a:extLst>
              <a:ext uri="{FF2B5EF4-FFF2-40B4-BE49-F238E27FC236}">
                <a16:creationId xmlns:a16="http://schemas.microsoft.com/office/drawing/2014/main" id="{7FC2B52D-9AEA-4C34-F5BD-FAE94CE4F46A}"/>
              </a:ext>
            </a:extLst>
          </p:cNvPr>
          <p:cNvSpPr txBox="1"/>
          <p:nvPr/>
        </p:nvSpPr>
        <p:spPr>
          <a:xfrm>
            <a:off x="3610570" y="629322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a:t>
            </a:r>
            <a:r>
              <a:rPr lang="en-US" sz="3000" b="1" dirty="0">
                <a:ln w="15875">
                  <a:solidFill>
                    <a:schemeClr val="tx1"/>
                  </a:solidFill>
                </a:ln>
                <a:solidFill>
                  <a:srgbClr val="00B0F0"/>
                </a:solidFill>
                <a:latin typeface="Calibri" panose="020F0502020204030204"/>
              </a:rPr>
              <a:t>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/20</a:t>
            </a:r>
          </a:p>
        </p:txBody>
      </p:sp>
      <p:sp>
        <p:nvSpPr>
          <p:cNvPr id="27" name="TextBox 26">
            <a:extLst>
              <a:ext uri="{FF2B5EF4-FFF2-40B4-BE49-F238E27FC236}">
                <a16:creationId xmlns:a16="http://schemas.microsoft.com/office/drawing/2014/main" id="{22A799D3-D973-002A-912E-F4FFDA2B5B1C}"/>
              </a:ext>
            </a:extLst>
          </p:cNvPr>
          <p:cNvSpPr txBox="1"/>
          <p:nvPr/>
        </p:nvSpPr>
        <p:spPr>
          <a:xfrm>
            <a:off x="4928093" y="630425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Grain</a:t>
            </a:r>
          </a:p>
        </p:txBody>
      </p:sp>
      <p:sp>
        <p:nvSpPr>
          <p:cNvPr id="34" name="Rectangle 33">
            <a:extLst>
              <a:ext uri="{FF2B5EF4-FFF2-40B4-BE49-F238E27FC236}">
                <a16:creationId xmlns:a16="http://schemas.microsoft.com/office/drawing/2014/main" id="{6B4E3414-070C-D9CC-BF0B-EA4D05F81908}"/>
              </a:ext>
            </a:extLst>
          </p:cNvPr>
          <p:cNvSpPr/>
          <p:nvPr/>
        </p:nvSpPr>
        <p:spPr>
          <a:xfrm>
            <a:off x="228592" y="4984863"/>
            <a:ext cx="347195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9B8E502C-CCFD-C371-A505-89C8995B87F5}"/>
              </a:ext>
            </a:extLst>
          </p:cNvPr>
          <p:cNvSpPr/>
          <p:nvPr/>
        </p:nvSpPr>
        <p:spPr>
          <a:xfrm>
            <a:off x="5217292" y="5047733"/>
            <a:ext cx="328103"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7DDB171C-EB24-C91F-9FC3-C19375B855CE}"/>
              </a:ext>
            </a:extLst>
          </p:cNvPr>
          <p:cNvSpPr/>
          <p:nvPr/>
        </p:nvSpPr>
        <p:spPr>
          <a:xfrm>
            <a:off x="209056" y="6329474"/>
            <a:ext cx="347195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51E94793-9A55-B2C4-7796-8FDBE25B766B}"/>
              </a:ext>
            </a:extLst>
          </p:cNvPr>
          <p:cNvSpPr/>
          <p:nvPr/>
        </p:nvSpPr>
        <p:spPr>
          <a:xfrm>
            <a:off x="5235676" y="6352651"/>
            <a:ext cx="309719"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C2F3D99-536E-7BEF-3345-BBDA2C2AD5E3}"/>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Terms of Trade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811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8">
                                            <p:txEl>
                                              <p:pRg st="1" end="1"/>
                                            </p:txEl>
                                          </p:spTgt>
                                        </p:tgtEl>
                                        <p:attrNameLst>
                                          <p:attrName>style.visibility</p:attrName>
                                        </p:attrNameLst>
                                      </p:cBhvr>
                                      <p:to>
                                        <p:strVal val="visible"/>
                                      </p:to>
                                    </p:set>
                                    <p:animEffect transition="in" filter="fade">
                                      <p:cBhvr>
                                        <p:cTn id="28" dur="500"/>
                                        <p:tgtEl>
                                          <p:spTgt spid="1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8">
                                            <p:txEl>
                                              <p:pRg st="2" end="2"/>
                                            </p:txEl>
                                          </p:spTgt>
                                        </p:tgtEl>
                                        <p:attrNameLst>
                                          <p:attrName>style.visibility</p:attrName>
                                        </p:attrNameLst>
                                      </p:cBhvr>
                                      <p:to>
                                        <p:strVal val="visible"/>
                                      </p:to>
                                    </p:set>
                                    <p:animEffect transition="in" filter="fade">
                                      <p:cBhvr>
                                        <p:cTn id="33" dur="500"/>
                                        <p:tgtEl>
                                          <p:spTgt spid="18">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8">
                                            <p:txEl>
                                              <p:pRg st="3" end="3"/>
                                            </p:txEl>
                                          </p:spTgt>
                                        </p:tgtEl>
                                        <p:attrNameLst>
                                          <p:attrName>style.visibility</p:attrName>
                                        </p:attrNameLst>
                                      </p:cBhvr>
                                      <p:to>
                                        <p:strVal val="visible"/>
                                      </p:to>
                                    </p:set>
                                    <p:animEffect transition="in" filter="fade">
                                      <p:cBhvr>
                                        <p:cTn id="38" dur="500"/>
                                        <p:tgtEl>
                                          <p:spTgt spid="1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6" grpId="0" animBg="1"/>
      <p:bldP spid="39" grpId="0" animBg="1"/>
      <p:bldP spid="4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D0283B4F-E77C-7490-1690-D5DCA2A41B3F}"/>
              </a:ext>
            </a:extLst>
          </p:cNvPr>
          <p:cNvSpPr txBox="1"/>
          <p:nvPr/>
        </p:nvSpPr>
        <p:spPr>
          <a:xfrm>
            <a:off x="7038" y="1188801"/>
            <a:ext cx="9032032" cy="470898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If terms of trade are above  the mutually beneficial range:</a:t>
            </a:r>
          </a:p>
          <a:p>
            <a:pPr marL="0" marR="0" lvl="0" indent="0" defTabSz="914400" rtl="0" eaLnBrk="1" fontAlgn="auto" latinLnBrk="0" hangingPunct="1">
              <a:lnSpc>
                <a:spcPct val="100000"/>
              </a:lnSpc>
              <a:spcBef>
                <a:spcPts val="0"/>
              </a:spcBef>
              <a:spcAft>
                <a:spcPts val="0"/>
              </a:spcAft>
              <a:buClrTx/>
              <a:buSzTx/>
              <a:buFontTx/>
              <a:buNone/>
              <a:tabLst/>
              <a:defRPr/>
            </a:pPr>
            <a:r>
              <a:rPr lang="en-US" sz="3500" b="1" dirty="0">
                <a:ln w="15875">
                  <a:solidFill>
                    <a:schemeClr val="tx1"/>
                  </a:solidFill>
                </a:ln>
                <a:solidFill>
                  <a:srgbClr val="00B050"/>
                </a:solidFill>
                <a:latin typeface="Calibri" panose="020F0502020204030204"/>
              </a:rPr>
              <a:t>The country with the comparative advantage benefits; </a:t>
            </a:r>
            <a:r>
              <a:rPr lang="en-US" sz="3500" b="1" dirty="0">
                <a:ln w="15875">
                  <a:solidFill>
                    <a:schemeClr val="tx1"/>
                  </a:solidFill>
                </a:ln>
                <a:solidFill>
                  <a:srgbClr val="FF0000"/>
                </a:solidFill>
                <a:latin typeface="Calibri" panose="020F0502020204030204"/>
              </a:rPr>
              <a:t>t</a:t>
            </a:r>
            <a:r>
              <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rPr>
              <a:t>he country without is hurt. </a:t>
            </a:r>
            <a:endParaRPr lang="en-US" sz="3500" b="1" dirty="0">
              <a:ln w="15875">
                <a:solidFill>
                  <a:schemeClr val="tx1"/>
                </a:solidFill>
              </a:ln>
              <a:solidFill>
                <a:srgbClr val="FF0000"/>
              </a:solidFill>
              <a:latin typeface="Calibri" panose="020F0502020204030204"/>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If terms of trade are below the mutually beneficial range:</a:t>
            </a:r>
          </a:p>
          <a:p>
            <a:pPr marL="0" marR="0" lvl="0" indent="0" defTabSz="914400" rtl="0" eaLnBrk="1" fontAlgn="auto" latinLnBrk="0" hangingPunct="1">
              <a:lnSpc>
                <a:spcPct val="100000"/>
              </a:lnSpc>
              <a:spcBef>
                <a:spcPts val="0"/>
              </a:spcBef>
              <a:spcAft>
                <a:spcPts val="0"/>
              </a:spcAft>
              <a:buClrTx/>
              <a:buSzTx/>
              <a:buFontTx/>
              <a:buNone/>
              <a:tabLst/>
              <a:defRPr/>
            </a:pPr>
            <a:r>
              <a:rPr lang="en-US" sz="3500" b="1" dirty="0">
                <a:ln w="15875">
                  <a:solidFill>
                    <a:schemeClr val="tx1"/>
                  </a:solidFill>
                </a:ln>
                <a:solidFill>
                  <a:srgbClr val="FF0000"/>
                </a:solidFill>
                <a:latin typeface="Calibri" panose="020F0502020204030204"/>
              </a:rPr>
              <a:t>The country with the comparative advantage is hurt; </a:t>
            </a:r>
            <a:r>
              <a:rPr lang="en-US" sz="3500" b="1" dirty="0">
                <a:ln w="15875">
                  <a:solidFill>
                    <a:schemeClr val="tx1"/>
                  </a:solidFill>
                </a:ln>
                <a:solidFill>
                  <a:srgbClr val="00B050"/>
                </a:solidFill>
                <a:latin typeface="Calibri" panose="020F0502020204030204"/>
              </a:rPr>
              <a:t>t</a:t>
            </a:r>
            <a:r>
              <a:rPr kumimoji="0" lang="en-US" sz="3500" b="1" i="0" u="none" strike="noStrike" kern="1200" cap="none" spc="0" normalizeH="0" baseline="0" noProof="0" dirty="0">
                <a:ln w="15875">
                  <a:solidFill>
                    <a:schemeClr val="tx1"/>
                  </a:solidFill>
                </a:ln>
                <a:solidFill>
                  <a:srgbClr val="00B050"/>
                </a:solidFill>
                <a:effectLst/>
                <a:uLnTx/>
                <a:uFillTx/>
                <a:latin typeface="Calibri" panose="020F0502020204030204"/>
                <a:ea typeface="+mn-ea"/>
                <a:cs typeface="+mn-cs"/>
              </a:rPr>
              <a:t>he country without </a:t>
            </a:r>
            <a:r>
              <a:rPr lang="en-US" sz="3500" b="1" dirty="0">
                <a:ln w="15875">
                  <a:solidFill>
                    <a:schemeClr val="tx1"/>
                  </a:solidFill>
                </a:ln>
                <a:solidFill>
                  <a:srgbClr val="00B050"/>
                </a:solidFill>
                <a:latin typeface="Calibri" panose="020F0502020204030204"/>
              </a:rPr>
              <a:t>benefits</a:t>
            </a:r>
            <a:r>
              <a:rPr kumimoji="0" lang="en-US" sz="3500" b="1" i="0" u="none" strike="noStrike" kern="1200" cap="none" spc="0" normalizeH="0" baseline="0" noProof="0" dirty="0">
                <a:ln w="15875">
                  <a:solidFill>
                    <a:schemeClr val="tx1"/>
                  </a:solidFill>
                </a:ln>
                <a:solidFill>
                  <a:srgbClr val="00B050"/>
                </a:solidFill>
                <a:effectLst/>
                <a:uLnTx/>
                <a:uFillTx/>
                <a:latin typeface="Calibri" panose="020F0502020204030204"/>
                <a:ea typeface="+mn-ea"/>
                <a:cs typeface="+mn-cs"/>
              </a:rPr>
              <a:t>. </a:t>
            </a:r>
            <a:endParaRPr kumimoji="0" lang="en-US" sz="4000" b="1" i="0" u="none" strike="noStrike" kern="1200" cap="none" spc="0" normalizeH="0" baseline="0" noProof="0" dirty="0">
              <a:ln w="15875">
                <a:solidFill>
                  <a:schemeClr val="tx1"/>
                </a:solid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42609F3-F4FE-9D67-D658-80C46D40F224}"/>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Terms of Trade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391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fade">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fade">
                                      <p:cBhvr>
                                        <p:cTn id="17" dur="500"/>
                                        <p:tgtEl>
                                          <p:spTgt spid="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3" end="3"/>
                                            </p:txEl>
                                          </p:spTgt>
                                        </p:tgtEl>
                                        <p:attrNameLst>
                                          <p:attrName>style.visibility</p:attrName>
                                        </p:attrNameLst>
                                      </p:cBhvr>
                                      <p:to>
                                        <p:strVal val="visible"/>
                                      </p:to>
                                    </p:set>
                                    <p:animEffect transition="in" filter="fade">
                                      <p:cBhvr>
                                        <p:cTn id="22" dur="500"/>
                                        <p:tgtEl>
                                          <p:spTgt spid="1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9479CB9-5676-45E0-E2C0-620EE1E36A39}"/>
              </a:ext>
            </a:extLst>
          </p:cNvPr>
          <p:cNvGrpSpPr/>
          <p:nvPr/>
        </p:nvGrpSpPr>
        <p:grpSpPr>
          <a:xfrm>
            <a:off x="6096000" y="1884075"/>
            <a:ext cx="4084686" cy="3290723"/>
            <a:chOff x="3868484" y="3240078"/>
            <a:chExt cx="4084686" cy="3290723"/>
          </a:xfrm>
        </p:grpSpPr>
        <p:sp>
          <p:nvSpPr>
            <p:cNvPr id="11" name="Rectangle 10">
              <a:extLst>
                <a:ext uri="{FF2B5EF4-FFF2-40B4-BE49-F238E27FC236}">
                  <a16:creationId xmlns:a16="http://schemas.microsoft.com/office/drawing/2014/main" id="{466638D3-0689-0ED6-6C65-7102C9A46239}"/>
                </a:ext>
              </a:extLst>
            </p:cNvPr>
            <p:cNvSpPr/>
            <p:nvPr/>
          </p:nvSpPr>
          <p:spPr>
            <a:xfrm>
              <a:off x="3868484"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479B71-C18A-EF67-F51F-AD53A7195E4F}"/>
                </a:ext>
              </a:extLst>
            </p:cNvPr>
            <p:cNvPicPr>
              <a:picLocks noChangeAspect="1"/>
            </p:cNvPicPr>
            <p:nvPr/>
          </p:nvPicPr>
          <p:blipFill>
            <a:blip r:embed="rId3"/>
            <a:stretch>
              <a:fillRect/>
            </a:stretch>
          </p:blipFill>
          <p:spPr>
            <a:xfrm>
              <a:off x="3868484" y="3240078"/>
              <a:ext cx="4084686" cy="3290723"/>
            </a:xfrm>
            <a:prstGeom prst="rect">
              <a:avLst/>
            </a:prstGeom>
          </p:spPr>
        </p:pic>
      </p:grpSp>
      <p:grpSp>
        <p:nvGrpSpPr>
          <p:cNvPr id="13" name="Group 12">
            <a:extLst>
              <a:ext uri="{FF2B5EF4-FFF2-40B4-BE49-F238E27FC236}">
                <a16:creationId xmlns:a16="http://schemas.microsoft.com/office/drawing/2014/main" id="{26CC8328-3B37-6EB5-7741-EE7AD2951E25}"/>
              </a:ext>
            </a:extLst>
          </p:cNvPr>
          <p:cNvGrpSpPr/>
          <p:nvPr/>
        </p:nvGrpSpPr>
        <p:grpSpPr>
          <a:xfrm>
            <a:off x="2318613" y="1960298"/>
            <a:ext cx="4147735" cy="3243423"/>
            <a:chOff x="91097" y="3316301"/>
            <a:chExt cx="4147735" cy="3243423"/>
          </a:xfrm>
        </p:grpSpPr>
        <p:sp>
          <p:nvSpPr>
            <p:cNvPr id="14" name="Rectangle 13">
              <a:extLst>
                <a:ext uri="{FF2B5EF4-FFF2-40B4-BE49-F238E27FC236}">
                  <a16:creationId xmlns:a16="http://schemas.microsoft.com/office/drawing/2014/main" id="{7CF557CD-FA54-FEDA-2C1C-01452BF739AB}"/>
                </a:ext>
              </a:extLst>
            </p:cNvPr>
            <p:cNvSpPr/>
            <p:nvPr/>
          </p:nvSpPr>
          <p:spPr>
            <a:xfrm>
              <a:off x="91097"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3AC17D4-3084-4605-45C6-E6A6A53BF478}"/>
                </a:ext>
              </a:extLst>
            </p:cNvPr>
            <p:cNvPicPr>
              <a:picLocks noChangeAspect="1"/>
            </p:cNvPicPr>
            <p:nvPr/>
          </p:nvPicPr>
          <p:blipFill>
            <a:blip r:embed="rId4"/>
            <a:stretch>
              <a:fillRect/>
            </a:stretch>
          </p:blipFill>
          <p:spPr>
            <a:xfrm>
              <a:off x="154146" y="3316301"/>
              <a:ext cx="4084686" cy="3243423"/>
            </a:xfrm>
            <a:prstGeom prst="rect">
              <a:avLst/>
            </a:prstGeom>
          </p:spPr>
        </p:pic>
      </p:grpSp>
      <p:sp>
        <p:nvSpPr>
          <p:cNvPr id="2" name="Oval 1">
            <a:extLst>
              <a:ext uri="{FF2B5EF4-FFF2-40B4-BE49-F238E27FC236}">
                <a16:creationId xmlns:a16="http://schemas.microsoft.com/office/drawing/2014/main" id="{A2AC434C-5C9B-7F3C-F621-3666904CED04}"/>
              </a:ext>
            </a:extLst>
          </p:cNvPr>
          <p:cNvSpPr/>
          <p:nvPr/>
        </p:nvSpPr>
        <p:spPr>
          <a:xfrm>
            <a:off x="3058958" y="2833563"/>
            <a:ext cx="170836" cy="14912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E0A84A0-7C47-2283-5699-04F3931AF7DF}"/>
              </a:ext>
            </a:extLst>
          </p:cNvPr>
          <p:cNvSpPr/>
          <p:nvPr/>
        </p:nvSpPr>
        <p:spPr>
          <a:xfrm>
            <a:off x="7714194" y="4706019"/>
            <a:ext cx="170836" cy="14912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0283B4F-E77C-7490-1690-D5DCA2A41B3F}"/>
              </a:ext>
            </a:extLst>
          </p:cNvPr>
          <p:cNvSpPr txBox="1"/>
          <p:nvPr/>
        </p:nvSpPr>
        <p:spPr>
          <a:xfrm>
            <a:off x="0" y="858266"/>
            <a:ext cx="10845841"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Agreed terms: 1 ton of meat for 1 ½ tons of grain</a:t>
            </a:r>
          </a:p>
        </p:txBody>
      </p:sp>
      <p:sp>
        <p:nvSpPr>
          <p:cNvPr id="16" name="TextBox 15">
            <a:extLst>
              <a:ext uri="{FF2B5EF4-FFF2-40B4-BE49-F238E27FC236}">
                <a16:creationId xmlns:a16="http://schemas.microsoft.com/office/drawing/2014/main" id="{F596ABC3-9C90-D7EC-ECE8-CA95E12B29B7}"/>
              </a:ext>
            </a:extLst>
          </p:cNvPr>
          <p:cNvSpPr txBox="1"/>
          <p:nvPr/>
        </p:nvSpPr>
        <p:spPr>
          <a:xfrm>
            <a:off x="2246752" y="5174798"/>
            <a:ext cx="306344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u="none" dirty="0">
                <a:ln w="15875">
                  <a:solidFill>
                    <a:schemeClr val="tx1"/>
                  </a:solidFill>
                </a:ln>
                <a:solidFill>
                  <a:srgbClr val="FF0000"/>
                </a:solidFill>
                <a:latin typeface="Calibri" panose="020F0502020204030204"/>
              </a:rPr>
              <a:t>-15 tons of g</a:t>
            </a:r>
            <a:r>
              <a:rPr lang="en-US" sz="3000" b="1" dirty="0">
                <a:ln w="15875">
                  <a:solidFill>
                    <a:schemeClr val="tx1"/>
                  </a:solidFill>
                </a:ln>
                <a:solidFill>
                  <a:srgbClr val="FF0000"/>
                </a:solidFill>
                <a:latin typeface="Calibri" panose="020F0502020204030204"/>
              </a:rPr>
              <a:t>rain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50"/>
                </a:solidFill>
                <a:effectLst/>
                <a:uLnTx/>
                <a:uFillTx/>
                <a:latin typeface="Calibri" panose="020F0502020204030204"/>
                <a:ea typeface="+mn-ea"/>
                <a:cs typeface="+mn-cs"/>
              </a:rPr>
              <a:t>+10 tons of meat</a:t>
            </a:r>
          </a:p>
        </p:txBody>
      </p:sp>
      <p:sp>
        <p:nvSpPr>
          <p:cNvPr id="19" name="TextBox 18">
            <a:extLst>
              <a:ext uri="{FF2B5EF4-FFF2-40B4-BE49-F238E27FC236}">
                <a16:creationId xmlns:a16="http://schemas.microsoft.com/office/drawing/2014/main" id="{B9716E0F-F155-6665-12D2-E1FD3D576880}"/>
              </a:ext>
            </a:extLst>
          </p:cNvPr>
          <p:cNvSpPr txBox="1"/>
          <p:nvPr/>
        </p:nvSpPr>
        <p:spPr>
          <a:xfrm>
            <a:off x="204407" y="1395850"/>
            <a:ext cx="1164827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Little </a:t>
            </a:r>
            <a:r>
              <a:rPr lang="en-US" sz="3000" b="1" dirty="0">
                <a:ln w="15875">
                  <a:solidFill>
                    <a:schemeClr val="tx1"/>
                  </a:solidFill>
                </a:ln>
                <a:solidFill>
                  <a:srgbClr val="00B0F0"/>
                </a:solidFill>
                <a:latin typeface="Calibri" panose="020F0502020204030204"/>
              </a:rPr>
              <a:t>Country trades 10 tons of meat for 15 tons of Big Country’s grain</a:t>
            </a:r>
            <a:endParaRPr kumimoji="0" lang="en-US" sz="3000" b="1" i="0" strike="noStrike" kern="1200" cap="none" spc="0" normalizeH="0" baseline="0" noProof="0" dirty="0">
              <a:ln w="15875">
                <a:solidFill>
                  <a:schemeClr val="tx1"/>
                </a:solidFill>
              </a:ln>
              <a:solidFill>
                <a:srgbClr val="00B0F0"/>
              </a:solidFill>
              <a:effectLst/>
              <a:uLnTx/>
              <a:uFillTx/>
              <a:latin typeface="Calibri" panose="020F0502020204030204"/>
            </a:endParaRPr>
          </a:p>
        </p:txBody>
      </p:sp>
      <p:sp>
        <p:nvSpPr>
          <p:cNvPr id="20" name="TextBox 19">
            <a:extLst>
              <a:ext uri="{FF2B5EF4-FFF2-40B4-BE49-F238E27FC236}">
                <a16:creationId xmlns:a16="http://schemas.microsoft.com/office/drawing/2014/main" id="{F631A628-3CF6-C869-20CF-3FE23E10968C}"/>
              </a:ext>
            </a:extLst>
          </p:cNvPr>
          <p:cNvSpPr txBox="1"/>
          <p:nvPr/>
        </p:nvSpPr>
        <p:spPr>
          <a:xfrm>
            <a:off x="6466348" y="5197860"/>
            <a:ext cx="306344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u="none" dirty="0">
                <a:ln w="15875">
                  <a:solidFill>
                    <a:schemeClr val="tx1"/>
                  </a:solidFill>
                </a:ln>
                <a:solidFill>
                  <a:srgbClr val="00B050"/>
                </a:solidFill>
                <a:latin typeface="Calibri" panose="020F0502020204030204"/>
              </a:rPr>
              <a:t>+15 tons of g</a:t>
            </a:r>
            <a:r>
              <a:rPr lang="en-US" sz="3000" b="1" dirty="0">
                <a:ln w="15875">
                  <a:solidFill>
                    <a:schemeClr val="tx1"/>
                  </a:solidFill>
                </a:ln>
                <a:solidFill>
                  <a:srgbClr val="00B050"/>
                </a:solidFill>
                <a:latin typeface="Calibri" panose="020F0502020204030204"/>
              </a:rPr>
              <a:t>rain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dirty="0">
                <a:ln w="15875">
                  <a:solidFill>
                    <a:schemeClr val="tx1"/>
                  </a:solidFill>
                </a:ln>
                <a:solidFill>
                  <a:srgbClr val="FF0000"/>
                </a:solidFill>
                <a:latin typeface="Calibri" panose="020F0502020204030204"/>
              </a:rPr>
              <a:t>-</a:t>
            </a:r>
            <a:r>
              <a:rPr kumimoji="0" lang="en-US" sz="3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10 tons of meat</a:t>
            </a:r>
          </a:p>
        </p:txBody>
      </p:sp>
      <p:cxnSp>
        <p:nvCxnSpPr>
          <p:cNvPr id="21" name="Straight Arrow Connector 20">
            <a:extLst>
              <a:ext uri="{FF2B5EF4-FFF2-40B4-BE49-F238E27FC236}">
                <a16:creationId xmlns:a16="http://schemas.microsoft.com/office/drawing/2014/main" id="{91F02DE7-2BBD-AB26-6B87-E199715F3852}"/>
              </a:ext>
            </a:extLst>
          </p:cNvPr>
          <p:cNvCxnSpPr>
            <a:cxnSpLocks/>
          </p:cNvCxnSpPr>
          <p:nvPr/>
        </p:nvCxnSpPr>
        <p:spPr>
          <a:xfrm flipH="1">
            <a:off x="7297819" y="4798403"/>
            <a:ext cx="503289" cy="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77C3496-F592-6247-9BCD-78B43CB9CAF4}"/>
              </a:ext>
            </a:extLst>
          </p:cNvPr>
          <p:cNvCxnSpPr>
            <a:cxnSpLocks/>
          </p:cNvCxnSpPr>
          <p:nvPr/>
        </p:nvCxnSpPr>
        <p:spPr>
          <a:xfrm flipV="1">
            <a:off x="6839374" y="4039100"/>
            <a:ext cx="0" cy="759303"/>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D5300432-92C9-87A3-3DB6-99378E7BD0EC}"/>
              </a:ext>
            </a:extLst>
          </p:cNvPr>
          <p:cNvSpPr/>
          <p:nvPr/>
        </p:nvSpPr>
        <p:spPr>
          <a:xfrm>
            <a:off x="7204104" y="3889978"/>
            <a:ext cx="170836" cy="14912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52BF362C-8DDA-B185-AD8D-B878A78B570A}"/>
              </a:ext>
            </a:extLst>
          </p:cNvPr>
          <p:cNvCxnSpPr>
            <a:cxnSpLocks/>
            <a:stCxn id="2" idx="4"/>
          </p:cNvCxnSpPr>
          <p:nvPr/>
        </p:nvCxnSpPr>
        <p:spPr>
          <a:xfrm>
            <a:off x="3144376" y="2982685"/>
            <a:ext cx="0" cy="45604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62F0414-6651-82B6-A00F-8E3ECED471C2}"/>
              </a:ext>
            </a:extLst>
          </p:cNvPr>
          <p:cNvCxnSpPr>
            <a:cxnSpLocks/>
          </p:cNvCxnSpPr>
          <p:nvPr/>
        </p:nvCxnSpPr>
        <p:spPr>
          <a:xfrm>
            <a:off x="3113727" y="4819424"/>
            <a:ext cx="357366" cy="0"/>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6E134466-DADC-1C4F-9A82-A9877C0B5131}"/>
              </a:ext>
            </a:extLst>
          </p:cNvPr>
          <p:cNvSpPr/>
          <p:nvPr/>
        </p:nvSpPr>
        <p:spPr>
          <a:xfrm>
            <a:off x="3489135" y="3333455"/>
            <a:ext cx="170836" cy="14912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D9F13EA-6F5A-66E0-1422-E98C4284A6EA}"/>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Terms of Trade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968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par>
                                <p:cTn id="21" presetID="10"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xit" presetSubtype="0" fill="hold" nodeType="withEffect">
                                  <p:stCondLst>
                                    <p:cond delay="0"/>
                                  </p:stCondLst>
                                  <p:childTnLst>
                                    <p:animEffect transition="out" filter="fade">
                                      <p:cBhvr>
                                        <p:cTn id="30" dur="500"/>
                                        <p:tgtEl>
                                          <p:spTgt spid="25"/>
                                        </p:tgtEl>
                                      </p:cBhvr>
                                    </p:animEffect>
                                    <p:set>
                                      <p:cBhvr>
                                        <p:cTn id="31" dur="1" fill="hold">
                                          <p:stCondLst>
                                            <p:cond delay="499"/>
                                          </p:stCondLst>
                                        </p:cTn>
                                        <p:tgtEl>
                                          <p:spTgt spid="2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24"/>
                                        </p:tgtEl>
                                      </p:cBhvr>
                                    </p:animEffect>
                                    <p:set>
                                      <p:cBhvr>
                                        <p:cTn id="34" dur="1" fill="hold">
                                          <p:stCondLst>
                                            <p:cond delay="499"/>
                                          </p:stCondLst>
                                        </p:cTn>
                                        <p:tgtEl>
                                          <p:spTgt spid="2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par>
                                <p:cTn id="43" presetID="10"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nodeType="clickEffect">
                                  <p:stCondLst>
                                    <p:cond delay="0"/>
                                  </p:stCondLst>
                                  <p:childTnLst>
                                    <p:animEffect transition="out" filter="fade">
                                      <p:cBhvr>
                                        <p:cTn id="49" dur="500"/>
                                        <p:tgtEl>
                                          <p:spTgt spid="21"/>
                                        </p:tgtEl>
                                      </p:cBhvr>
                                    </p:animEffect>
                                    <p:set>
                                      <p:cBhvr>
                                        <p:cTn id="50" dur="1" fill="hold">
                                          <p:stCondLst>
                                            <p:cond delay="499"/>
                                          </p:stCondLst>
                                        </p:cTn>
                                        <p:tgtEl>
                                          <p:spTgt spid="21"/>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22"/>
                                        </p:tgtEl>
                                      </p:cBhvr>
                                    </p:animEffect>
                                    <p:set>
                                      <p:cBhvr>
                                        <p:cTn id="53" dur="1" fill="hold">
                                          <p:stCondLst>
                                            <p:cond delay="499"/>
                                          </p:stCondLst>
                                        </p:cTn>
                                        <p:tgtEl>
                                          <p:spTgt spid="22"/>
                                        </p:tgtEl>
                                        <p:attrNameLst>
                                          <p:attrName>style.visibility</p:attrName>
                                        </p:attrNameLst>
                                      </p:cBhvr>
                                      <p:to>
                                        <p:strVal val="hidden"/>
                                      </p:to>
                                    </p:set>
                                  </p:childTnLst>
                                </p:cTn>
                              </p:par>
                              <p:par>
                                <p:cTn id="54" presetID="10" presetClass="entr" presetSubtype="0"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6" grpId="0"/>
      <p:bldP spid="19" grpId="0"/>
      <p:bldP spid="20" grpId="0"/>
      <p:bldP spid="23" grpId="0" animBg="1"/>
      <p:bldP spid="3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9479CB9-5676-45E0-E2C0-620EE1E36A39}"/>
              </a:ext>
            </a:extLst>
          </p:cNvPr>
          <p:cNvGrpSpPr/>
          <p:nvPr/>
        </p:nvGrpSpPr>
        <p:grpSpPr>
          <a:xfrm>
            <a:off x="6096000" y="1876921"/>
            <a:ext cx="4084686" cy="3290723"/>
            <a:chOff x="3868484" y="3240078"/>
            <a:chExt cx="4084686" cy="3290723"/>
          </a:xfrm>
        </p:grpSpPr>
        <p:sp>
          <p:nvSpPr>
            <p:cNvPr id="11" name="Rectangle 10">
              <a:extLst>
                <a:ext uri="{FF2B5EF4-FFF2-40B4-BE49-F238E27FC236}">
                  <a16:creationId xmlns:a16="http://schemas.microsoft.com/office/drawing/2014/main" id="{466638D3-0689-0ED6-6C65-7102C9A46239}"/>
                </a:ext>
              </a:extLst>
            </p:cNvPr>
            <p:cNvSpPr/>
            <p:nvPr/>
          </p:nvSpPr>
          <p:spPr>
            <a:xfrm>
              <a:off x="3868484"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479B71-C18A-EF67-F51F-AD53A7195E4F}"/>
                </a:ext>
              </a:extLst>
            </p:cNvPr>
            <p:cNvPicPr>
              <a:picLocks noChangeAspect="1"/>
            </p:cNvPicPr>
            <p:nvPr/>
          </p:nvPicPr>
          <p:blipFill>
            <a:blip r:embed="rId3"/>
            <a:stretch>
              <a:fillRect/>
            </a:stretch>
          </p:blipFill>
          <p:spPr>
            <a:xfrm>
              <a:off x="3868484" y="3240078"/>
              <a:ext cx="4084686" cy="3290723"/>
            </a:xfrm>
            <a:prstGeom prst="rect">
              <a:avLst/>
            </a:prstGeom>
          </p:spPr>
        </p:pic>
      </p:grpSp>
      <p:grpSp>
        <p:nvGrpSpPr>
          <p:cNvPr id="13" name="Group 12">
            <a:extLst>
              <a:ext uri="{FF2B5EF4-FFF2-40B4-BE49-F238E27FC236}">
                <a16:creationId xmlns:a16="http://schemas.microsoft.com/office/drawing/2014/main" id="{26CC8328-3B37-6EB5-7741-EE7AD2951E25}"/>
              </a:ext>
            </a:extLst>
          </p:cNvPr>
          <p:cNvGrpSpPr/>
          <p:nvPr/>
        </p:nvGrpSpPr>
        <p:grpSpPr>
          <a:xfrm>
            <a:off x="2318613" y="1953144"/>
            <a:ext cx="4147735" cy="3243423"/>
            <a:chOff x="91097" y="3316301"/>
            <a:chExt cx="4147735" cy="3243423"/>
          </a:xfrm>
        </p:grpSpPr>
        <p:sp>
          <p:nvSpPr>
            <p:cNvPr id="14" name="Rectangle 13">
              <a:extLst>
                <a:ext uri="{FF2B5EF4-FFF2-40B4-BE49-F238E27FC236}">
                  <a16:creationId xmlns:a16="http://schemas.microsoft.com/office/drawing/2014/main" id="{7CF557CD-FA54-FEDA-2C1C-01452BF739AB}"/>
                </a:ext>
              </a:extLst>
            </p:cNvPr>
            <p:cNvSpPr/>
            <p:nvPr/>
          </p:nvSpPr>
          <p:spPr>
            <a:xfrm>
              <a:off x="91097"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3AC17D4-3084-4605-45C6-E6A6A53BF478}"/>
                </a:ext>
              </a:extLst>
            </p:cNvPr>
            <p:cNvPicPr>
              <a:picLocks noChangeAspect="1"/>
            </p:cNvPicPr>
            <p:nvPr/>
          </p:nvPicPr>
          <p:blipFill>
            <a:blip r:embed="rId4"/>
            <a:stretch>
              <a:fillRect/>
            </a:stretch>
          </p:blipFill>
          <p:spPr>
            <a:xfrm>
              <a:off x="154146" y="3316301"/>
              <a:ext cx="4084686" cy="3243423"/>
            </a:xfrm>
            <a:prstGeom prst="rect">
              <a:avLst/>
            </a:prstGeom>
          </p:spPr>
        </p:pic>
      </p:grpSp>
      <p:sp>
        <p:nvSpPr>
          <p:cNvPr id="2" name="Oval 1">
            <a:extLst>
              <a:ext uri="{FF2B5EF4-FFF2-40B4-BE49-F238E27FC236}">
                <a16:creationId xmlns:a16="http://schemas.microsoft.com/office/drawing/2014/main" id="{A2AC434C-5C9B-7F3C-F621-3666904CED04}"/>
              </a:ext>
            </a:extLst>
          </p:cNvPr>
          <p:cNvSpPr/>
          <p:nvPr/>
        </p:nvSpPr>
        <p:spPr>
          <a:xfrm>
            <a:off x="3058958" y="2826409"/>
            <a:ext cx="170836" cy="14912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E0A84A0-7C47-2283-5699-04F3931AF7DF}"/>
              </a:ext>
            </a:extLst>
          </p:cNvPr>
          <p:cNvSpPr/>
          <p:nvPr/>
        </p:nvSpPr>
        <p:spPr>
          <a:xfrm>
            <a:off x="7714194" y="4698865"/>
            <a:ext cx="170836" cy="14912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0283B4F-E77C-7490-1690-D5DCA2A41B3F}"/>
              </a:ext>
            </a:extLst>
          </p:cNvPr>
          <p:cNvSpPr txBox="1"/>
          <p:nvPr/>
        </p:nvSpPr>
        <p:spPr>
          <a:xfrm>
            <a:off x="-9620" y="1120520"/>
            <a:ext cx="12184962" cy="63094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w="15875">
                  <a:solidFill>
                    <a:schemeClr val="bg1"/>
                  </a:solidFill>
                </a:ln>
                <a:effectLst/>
                <a:uLnTx/>
                <a:uFillTx/>
                <a:latin typeface="Calibri" panose="020F0502020204030204"/>
                <a:ea typeface="+mn-ea"/>
                <a:cs typeface="+mn-cs"/>
              </a:rPr>
              <a:t>A country can</a:t>
            </a:r>
            <a:r>
              <a:rPr lang="en-US" sz="3500" b="1" dirty="0">
                <a:ln w="15875">
                  <a:solidFill>
                    <a:schemeClr val="bg1"/>
                  </a:solidFill>
                </a:ln>
                <a:latin typeface="Calibri" panose="020F0502020204030204"/>
              </a:rPr>
              <a:t>not produce beyond its production possibilities</a:t>
            </a:r>
            <a:endParaRPr kumimoji="0" lang="en-US" sz="3500" b="1" i="0" u="none" strike="noStrike" kern="1200" cap="none" spc="0" normalizeH="0" baseline="0" noProof="0" dirty="0">
              <a:ln w="15875">
                <a:solidFill>
                  <a:schemeClr val="bg1"/>
                </a:solidFill>
              </a:ln>
              <a:effectLst/>
              <a:uLnTx/>
              <a:uFillTx/>
              <a:latin typeface="Calibri" panose="020F0502020204030204"/>
            </a:endParaRPr>
          </a:p>
        </p:txBody>
      </p:sp>
      <p:sp>
        <p:nvSpPr>
          <p:cNvPr id="23" name="Oval 22">
            <a:extLst>
              <a:ext uri="{FF2B5EF4-FFF2-40B4-BE49-F238E27FC236}">
                <a16:creationId xmlns:a16="http://schemas.microsoft.com/office/drawing/2014/main" id="{D5300432-92C9-87A3-3DB6-99378E7BD0EC}"/>
              </a:ext>
            </a:extLst>
          </p:cNvPr>
          <p:cNvSpPr/>
          <p:nvPr/>
        </p:nvSpPr>
        <p:spPr>
          <a:xfrm>
            <a:off x="7204104" y="3882824"/>
            <a:ext cx="170836" cy="14912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52BF362C-8DDA-B185-AD8D-B878A78B570A}"/>
              </a:ext>
            </a:extLst>
          </p:cNvPr>
          <p:cNvCxnSpPr>
            <a:cxnSpLocks/>
            <a:stCxn id="7" idx="1"/>
          </p:cNvCxnSpPr>
          <p:nvPr/>
        </p:nvCxnSpPr>
        <p:spPr>
          <a:xfrm flipH="1" flipV="1">
            <a:off x="3284403" y="2921554"/>
            <a:ext cx="830746" cy="25891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6E134466-DADC-1C4F-9A82-A9877C0B5131}"/>
              </a:ext>
            </a:extLst>
          </p:cNvPr>
          <p:cNvSpPr/>
          <p:nvPr/>
        </p:nvSpPr>
        <p:spPr>
          <a:xfrm>
            <a:off x="3489135" y="3326301"/>
            <a:ext cx="170836" cy="14912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5CF4E8C-1821-6A90-71A9-6193E6DE3F0E}"/>
              </a:ext>
            </a:extLst>
          </p:cNvPr>
          <p:cNvSpPr txBox="1"/>
          <p:nvPr/>
        </p:nvSpPr>
        <p:spPr>
          <a:xfrm>
            <a:off x="4115149" y="2995800"/>
            <a:ext cx="1281361" cy="369332"/>
          </a:xfrm>
          <a:prstGeom prst="rect">
            <a:avLst/>
          </a:prstGeom>
          <a:noFill/>
        </p:spPr>
        <p:txBody>
          <a:bodyPr wrap="square" rtlCol="0">
            <a:spAutoFit/>
          </a:bodyPr>
          <a:lstStyle/>
          <a:p>
            <a:r>
              <a:rPr lang="en-US" dirty="0"/>
              <a:t>Production</a:t>
            </a:r>
          </a:p>
        </p:txBody>
      </p:sp>
      <p:cxnSp>
        <p:nvCxnSpPr>
          <p:cNvPr id="26" name="Straight Arrow Connector 25">
            <a:extLst>
              <a:ext uri="{FF2B5EF4-FFF2-40B4-BE49-F238E27FC236}">
                <a16:creationId xmlns:a16="http://schemas.microsoft.com/office/drawing/2014/main" id="{6336B19E-15D4-E0E2-244F-D9B30DF69BC1}"/>
              </a:ext>
            </a:extLst>
          </p:cNvPr>
          <p:cNvCxnSpPr>
            <a:cxnSpLocks/>
          </p:cNvCxnSpPr>
          <p:nvPr/>
        </p:nvCxnSpPr>
        <p:spPr>
          <a:xfrm flipH="1" flipV="1">
            <a:off x="3696051" y="3384781"/>
            <a:ext cx="727954" cy="33743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7D6E99B-D35C-E70C-E932-1A6CE2E8479A}"/>
              </a:ext>
            </a:extLst>
          </p:cNvPr>
          <p:cNvSpPr txBox="1"/>
          <p:nvPr/>
        </p:nvSpPr>
        <p:spPr>
          <a:xfrm>
            <a:off x="4115149" y="3722215"/>
            <a:ext cx="1466009" cy="369332"/>
          </a:xfrm>
          <a:prstGeom prst="rect">
            <a:avLst/>
          </a:prstGeom>
          <a:noFill/>
        </p:spPr>
        <p:txBody>
          <a:bodyPr wrap="square" rtlCol="0">
            <a:spAutoFit/>
          </a:bodyPr>
          <a:lstStyle/>
          <a:p>
            <a:r>
              <a:rPr lang="en-US" dirty="0"/>
              <a:t>Consumption</a:t>
            </a:r>
          </a:p>
        </p:txBody>
      </p:sp>
      <p:cxnSp>
        <p:nvCxnSpPr>
          <p:cNvPr id="28" name="Straight Arrow Connector 27">
            <a:extLst>
              <a:ext uri="{FF2B5EF4-FFF2-40B4-BE49-F238E27FC236}">
                <a16:creationId xmlns:a16="http://schemas.microsoft.com/office/drawing/2014/main" id="{75F17BA6-72EB-44A4-3D42-7A93849857DE}"/>
              </a:ext>
            </a:extLst>
          </p:cNvPr>
          <p:cNvCxnSpPr>
            <a:cxnSpLocks/>
          </p:cNvCxnSpPr>
          <p:nvPr/>
        </p:nvCxnSpPr>
        <p:spPr>
          <a:xfrm flipH="1">
            <a:off x="7422063" y="3522282"/>
            <a:ext cx="760731" cy="36497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CA5E5D9-5B16-600A-B89B-4060E8A4B307}"/>
              </a:ext>
            </a:extLst>
          </p:cNvPr>
          <p:cNvSpPr txBox="1"/>
          <p:nvPr/>
        </p:nvSpPr>
        <p:spPr>
          <a:xfrm>
            <a:off x="8205653" y="3925826"/>
            <a:ext cx="1281361" cy="369332"/>
          </a:xfrm>
          <a:prstGeom prst="rect">
            <a:avLst/>
          </a:prstGeom>
          <a:noFill/>
        </p:spPr>
        <p:txBody>
          <a:bodyPr wrap="square" rtlCol="0">
            <a:spAutoFit/>
          </a:bodyPr>
          <a:lstStyle/>
          <a:p>
            <a:r>
              <a:rPr lang="en-US" dirty="0"/>
              <a:t>Production</a:t>
            </a:r>
          </a:p>
        </p:txBody>
      </p:sp>
      <p:cxnSp>
        <p:nvCxnSpPr>
          <p:cNvPr id="30" name="Straight Arrow Connector 29">
            <a:extLst>
              <a:ext uri="{FF2B5EF4-FFF2-40B4-BE49-F238E27FC236}">
                <a16:creationId xmlns:a16="http://schemas.microsoft.com/office/drawing/2014/main" id="{284C3CB0-3903-50F0-8010-CF9C4D82510D}"/>
              </a:ext>
            </a:extLst>
          </p:cNvPr>
          <p:cNvCxnSpPr>
            <a:cxnSpLocks/>
          </p:cNvCxnSpPr>
          <p:nvPr/>
        </p:nvCxnSpPr>
        <p:spPr>
          <a:xfrm flipH="1">
            <a:off x="7885030" y="4183505"/>
            <a:ext cx="297764" cy="51536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05B0FEF5-196F-B793-1233-72C0E7A40245}"/>
              </a:ext>
            </a:extLst>
          </p:cNvPr>
          <p:cNvSpPr txBox="1"/>
          <p:nvPr/>
        </p:nvSpPr>
        <p:spPr>
          <a:xfrm>
            <a:off x="8182794" y="3251599"/>
            <a:ext cx="1466009" cy="369332"/>
          </a:xfrm>
          <a:prstGeom prst="rect">
            <a:avLst/>
          </a:prstGeom>
          <a:noFill/>
        </p:spPr>
        <p:txBody>
          <a:bodyPr wrap="square" rtlCol="0">
            <a:spAutoFit/>
          </a:bodyPr>
          <a:lstStyle/>
          <a:p>
            <a:r>
              <a:rPr lang="en-US" dirty="0"/>
              <a:t>Consumption</a:t>
            </a:r>
          </a:p>
        </p:txBody>
      </p:sp>
      <p:sp>
        <p:nvSpPr>
          <p:cNvPr id="37" name="TextBox 36">
            <a:extLst>
              <a:ext uri="{FF2B5EF4-FFF2-40B4-BE49-F238E27FC236}">
                <a16:creationId xmlns:a16="http://schemas.microsoft.com/office/drawing/2014/main" id="{9789432C-7811-75A2-A2EC-FBF9E0E8AC17}"/>
              </a:ext>
            </a:extLst>
          </p:cNvPr>
          <p:cNvSpPr txBox="1"/>
          <p:nvPr/>
        </p:nvSpPr>
        <p:spPr>
          <a:xfrm>
            <a:off x="2318614" y="5149840"/>
            <a:ext cx="7627656" cy="17081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Through specialization and trade, countries can CONSUME beyond their production possibilities</a:t>
            </a:r>
          </a:p>
        </p:txBody>
      </p:sp>
      <p:sp>
        <p:nvSpPr>
          <p:cNvPr id="3" name="TextBox 2">
            <a:extLst>
              <a:ext uri="{FF2B5EF4-FFF2-40B4-BE49-F238E27FC236}">
                <a16:creationId xmlns:a16="http://schemas.microsoft.com/office/drawing/2014/main" id="{C42A01EB-FA38-E233-53A8-2DE87339F714}"/>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Terms of Trade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41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par>
                                <p:cTn id="31" presetID="10"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7" grpId="0"/>
      <p:bldP spid="27" grpId="0"/>
      <p:bldP spid="29" grpId="0"/>
      <p:bldP spid="31" grpId="0"/>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Input problems</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graphicFrame>
        <p:nvGraphicFramePr>
          <p:cNvPr id="7" name="Table 6">
            <a:extLst>
              <a:ext uri="{FF2B5EF4-FFF2-40B4-BE49-F238E27FC236}">
                <a16:creationId xmlns:a16="http://schemas.microsoft.com/office/drawing/2014/main" id="{51DD318D-B153-4CF3-82A5-4484CE5E61CC}"/>
              </a:ext>
            </a:extLst>
          </p:cNvPr>
          <p:cNvGraphicFramePr>
            <a:graphicFrameLocks noGrp="1"/>
          </p:cNvGraphicFramePr>
          <p:nvPr>
            <p:extLst>
              <p:ext uri="{D42A27DB-BD31-4B8C-83A1-F6EECF244321}">
                <p14:modId xmlns:p14="http://schemas.microsoft.com/office/powerpoint/2010/main" val="4124955637"/>
              </p:ext>
            </p:extLst>
          </p:nvPr>
        </p:nvGraphicFramePr>
        <p:xfrm>
          <a:off x="3331887" y="2720340"/>
          <a:ext cx="5528226" cy="1417320"/>
        </p:xfrm>
        <a:graphic>
          <a:graphicData uri="http://schemas.openxmlformats.org/drawingml/2006/table">
            <a:tbl>
              <a:tblPr firstRow="1" bandRow="1">
                <a:tableStyleId>{5C22544A-7EE6-4342-B048-85BDC9FD1C3A}</a:tableStyleId>
              </a:tblPr>
              <a:tblGrid>
                <a:gridCol w="1842742">
                  <a:extLst>
                    <a:ext uri="{9D8B030D-6E8A-4147-A177-3AD203B41FA5}">
                      <a16:colId xmlns:a16="http://schemas.microsoft.com/office/drawing/2014/main" val="1135237882"/>
                    </a:ext>
                  </a:extLst>
                </a:gridCol>
                <a:gridCol w="1842742">
                  <a:extLst>
                    <a:ext uri="{9D8B030D-6E8A-4147-A177-3AD203B41FA5}">
                      <a16:colId xmlns:a16="http://schemas.microsoft.com/office/drawing/2014/main" val="1005608739"/>
                    </a:ext>
                  </a:extLst>
                </a:gridCol>
                <a:gridCol w="1842742">
                  <a:extLst>
                    <a:ext uri="{9D8B030D-6E8A-4147-A177-3AD203B41FA5}">
                      <a16:colId xmlns:a16="http://schemas.microsoft.com/office/drawing/2014/main" val="2827036739"/>
                    </a:ext>
                  </a:extLst>
                </a:gridCol>
              </a:tblGrid>
              <a:tr h="0">
                <a:tc>
                  <a:txBody>
                    <a:bodyPr/>
                    <a:lstStyle/>
                    <a:p>
                      <a:endParaRPr lang="en-US" sz="2500" dirty="0"/>
                    </a:p>
                  </a:txBody>
                  <a:tcPr>
                    <a:noFill/>
                  </a:tcPr>
                </a:tc>
                <a:tc>
                  <a:txBody>
                    <a:bodyPr/>
                    <a:lstStyle/>
                    <a:p>
                      <a:pPr algn="ctr"/>
                      <a:r>
                        <a:rPr lang="en-US" sz="2500" dirty="0"/>
                        <a:t>Ashley</a:t>
                      </a:r>
                    </a:p>
                  </a:txBody>
                  <a:tcPr/>
                </a:tc>
                <a:tc>
                  <a:txBody>
                    <a:bodyPr/>
                    <a:lstStyle/>
                    <a:p>
                      <a:pPr algn="ctr"/>
                      <a:r>
                        <a:rPr lang="en-US" sz="2500" dirty="0"/>
                        <a:t>Omar</a:t>
                      </a:r>
                    </a:p>
                  </a:txBody>
                  <a:tcPr/>
                </a:tc>
                <a:extLst>
                  <a:ext uri="{0D108BD9-81ED-4DB2-BD59-A6C34878D82A}">
                    <a16:rowId xmlns:a16="http://schemas.microsoft.com/office/drawing/2014/main" val="3443968125"/>
                  </a:ext>
                </a:extLst>
              </a:tr>
              <a:tr h="370840">
                <a:tc>
                  <a:txBody>
                    <a:bodyPr/>
                    <a:lstStyle/>
                    <a:p>
                      <a:pPr algn="ctr"/>
                      <a:r>
                        <a:rPr lang="en-US" sz="2500" b="1" dirty="0"/>
                        <a:t>Mop</a:t>
                      </a:r>
                    </a:p>
                  </a:txBody>
                  <a:tcPr>
                    <a:solidFill>
                      <a:schemeClr val="accent5"/>
                    </a:solidFill>
                  </a:tcPr>
                </a:tc>
                <a:tc>
                  <a:txBody>
                    <a:bodyPr/>
                    <a:lstStyle/>
                    <a:p>
                      <a:pPr algn="ctr"/>
                      <a:r>
                        <a:rPr lang="en-US" sz="2500" dirty="0"/>
                        <a:t>6 minutes</a:t>
                      </a:r>
                    </a:p>
                  </a:txBody>
                  <a:tcPr/>
                </a:tc>
                <a:tc>
                  <a:txBody>
                    <a:bodyPr/>
                    <a:lstStyle/>
                    <a:p>
                      <a:pPr algn="ctr"/>
                      <a:r>
                        <a:rPr lang="en-US" sz="2500" dirty="0"/>
                        <a:t>12 minutes</a:t>
                      </a:r>
                    </a:p>
                  </a:txBody>
                  <a:tcPr/>
                </a:tc>
                <a:extLst>
                  <a:ext uri="{0D108BD9-81ED-4DB2-BD59-A6C34878D82A}">
                    <a16:rowId xmlns:a16="http://schemas.microsoft.com/office/drawing/2014/main" val="3874141477"/>
                  </a:ext>
                </a:extLst>
              </a:tr>
              <a:tr h="370840">
                <a:tc>
                  <a:txBody>
                    <a:bodyPr/>
                    <a:lstStyle/>
                    <a:p>
                      <a:pPr algn="ctr"/>
                      <a:r>
                        <a:rPr lang="en-US" sz="2500" b="1" dirty="0"/>
                        <a:t>Vacuum</a:t>
                      </a:r>
                    </a:p>
                  </a:txBody>
                  <a:tcPr>
                    <a:solidFill>
                      <a:schemeClr val="accent5"/>
                    </a:solidFill>
                  </a:tcPr>
                </a:tc>
                <a:tc>
                  <a:txBody>
                    <a:bodyPr/>
                    <a:lstStyle/>
                    <a:p>
                      <a:pPr algn="ctr"/>
                      <a:r>
                        <a:rPr lang="en-US" sz="2500" dirty="0"/>
                        <a:t>3 minutes</a:t>
                      </a:r>
                    </a:p>
                  </a:txBody>
                  <a:tcPr/>
                </a:tc>
                <a:tc>
                  <a:txBody>
                    <a:bodyPr/>
                    <a:lstStyle/>
                    <a:p>
                      <a:pPr algn="ctr"/>
                      <a:r>
                        <a:rPr lang="en-US" sz="2500" dirty="0"/>
                        <a:t>4 minutes</a:t>
                      </a:r>
                    </a:p>
                  </a:txBody>
                  <a:tcPr/>
                </a:tc>
                <a:extLst>
                  <a:ext uri="{0D108BD9-81ED-4DB2-BD59-A6C34878D82A}">
                    <a16:rowId xmlns:a16="http://schemas.microsoft.com/office/drawing/2014/main" val="720934289"/>
                  </a:ext>
                </a:extLst>
              </a:tr>
            </a:tbl>
          </a:graphicData>
        </a:graphic>
      </p:graphicFrame>
      <p:sp>
        <p:nvSpPr>
          <p:cNvPr id="10" name="TextBox 9">
            <a:extLst>
              <a:ext uri="{FF2B5EF4-FFF2-40B4-BE49-F238E27FC236}">
                <a16:creationId xmlns:a16="http://schemas.microsoft.com/office/drawing/2014/main" id="{6535857B-4CC0-86E0-A585-290D0D5287EC}"/>
              </a:ext>
            </a:extLst>
          </p:cNvPr>
          <p:cNvSpPr txBox="1"/>
          <p:nvPr/>
        </p:nvSpPr>
        <p:spPr>
          <a:xfrm>
            <a:off x="1571764" y="922242"/>
            <a:ext cx="9048472"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Who has the absolute advantage in vacuuming?</a:t>
            </a:r>
            <a:endPar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0A9E73C5-9BF4-7EE0-5AB4-6E15ED951611}"/>
              </a:ext>
            </a:extLst>
          </p:cNvPr>
          <p:cNvSpPr/>
          <p:nvPr/>
        </p:nvSpPr>
        <p:spPr>
          <a:xfrm>
            <a:off x="1564726" y="4180810"/>
            <a:ext cx="8819535" cy="224676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000" b="1" dirty="0">
                <a:ln w="15875">
                  <a:solidFill>
                    <a:schemeClr val="tx1"/>
                  </a:solidFill>
                </a:ln>
                <a:solidFill>
                  <a:srgbClr val="00B0F0"/>
                </a:solidFill>
                <a:latin typeface="Calibri" panose="020F0502020204030204"/>
              </a:rPr>
              <a:t>With inputs, fewer resources used is the absolute advantage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Ashley because 3 &lt; 4</a:t>
            </a:r>
          </a:p>
        </p:txBody>
      </p:sp>
      <p:sp>
        <p:nvSpPr>
          <p:cNvPr id="2" name="Rectangle 1">
            <a:extLst>
              <a:ext uri="{FF2B5EF4-FFF2-40B4-BE49-F238E27FC236}">
                <a16:creationId xmlns:a16="http://schemas.microsoft.com/office/drawing/2014/main" id="{797C388B-6F79-9062-6036-A47DE313F739}"/>
              </a:ext>
            </a:extLst>
          </p:cNvPr>
          <p:cNvSpPr/>
          <p:nvPr/>
        </p:nvSpPr>
        <p:spPr>
          <a:xfrm>
            <a:off x="5157223" y="3680460"/>
            <a:ext cx="3702890"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pic>
        <p:nvPicPr>
          <p:cNvPr id="2050" name="Picture 2">
            <a:extLst>
              <a:ext uri="{FF2B5EF4-FFF2-40B4-BE49-F238E27FC236}">
                <a16:creationId xmlns:a16="http://schemas.microsoft.com/office/drawing/2014/main" id="{CA43D2AE-01BD-2E52-044D-3BBE4FEE89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5426" y="1410446"/>
            <a:ext cx="2875337" cy="287533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4A69D55B-A847-2510-22E2-3E58D22771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888" y="996670"/>
            <a:ext cx="3702890" cy="3702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132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fade">
                                      <p:cBhvr>
                                        <p:cTn id="2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535857B-4CC0-86E0-A585-290D0D5287EC}"/>
              </a:ext>
            </a:extLst>
          </p:cNvPr>
          <p:cNvSpPr txBox="1"/>
          <p:nvPr/>
        </p:nvSpPr>
        <p:spPr>
          <a:xfrm>
            <a:off x="1571764" y="935236"/>
            <a:ext cx="9048472"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Who has the absolute advantage in </a:t>
            </a:r>
            <a:r>
              <a:rPr lang="en-US" sz="5500" b="1">
                <a:ln w="15875">
                  <a:solidFill>
                    <a:schemeClr val="bg1"/>
                  </a:solidFill>
                </a:ln>
                <a:latin typeface="Calibri" panose="020F0502020204030204"/>
              </a:rPr>
              <a:t>mopping</a:t>
            </a: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a:t>
            </a:r>
            <a:endPar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0A9E73C5-9BF4-7EE0-5AB4-6E15ED951611}"/>
              </a:ext>
            </a:extLst>
          </p:cNvPr>
          <p:cNvSpPr/>
          <p:nvPr/>
        </p:nvSpPr>
        <p:spPr>
          <a:xfrm>
            <a:off x="1564726" y="4193804"/>
            <a:ext cx="8819535"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Ashley because 6 &lt; 12</a:t>
            </a:r>
          </a:p>
        </p:txBody>
      </p:sp>
      <p:graphicFrame>
        <p:nvGraphicFramePr>
          <p:cNvPr id="6" name="Table 5">
            <a:extLst>
              <a:ext uri="{FF2B5EF4-FFF2-40B4-BE49-F238E27FC236}">
                <a16:creationId xmlns:a16="http://schemas.microsoft.com/office/drawing/2014/main" id="{07B5898B-F722-E523-6C4C-E651192D0A01}"/>
              </a:ext>
            </a:extLst>
          </p:cNvPr>
          <p:cNvGraphicFramePr>
            <a:graphicFrameLocks noGrp="1"/>
          </p:cNvGraphicFramePr>
          <p:nvPr>
            <p:extLst>
              <p:ext uri="{D42A27DB-BD31-4B8C-83A1-F6EECF244321}">
                <p14:modId xmlns:p14="http://schemas.microsoft.com/office/powerpoint/2010/main" val="3063209899"/>
              </p:ext>
            </p:extLst>
          </p:nvPr>
        </p:nvGraphicFramePr>
        <p:xfrm>
          <a:off x="3331887" y="2720340"/>
          <a:ext cx="5528226" cy="1417320"/>
        </p:xfrm>
        <a:graphic>
          <a:graphicData uri="http://schemas.openxmlformats.org/drawingml/2006/table">
            <a:tbl>
              <a:tblPr firstRow="1" bandRow="1">
                <a:tableStyleId>{5C22544A-7EE6-4342-B048-85BDC9FD1C3A}</a:tableStyleId>
              </a:tblPr>
              <a:tblGrid>
                <a:gridCol w="1842742">
                  <a:extLst>
                    <a:ext uri="{9D8B030D-6E8A-4147-A177-3AD203B41FA5}">
                      <a16:colId xmlns:a16="http://schemas.microsoft.com/office/drawing/2014/main" val="1135237882"/>
                    </a:ext>
                  </a:extLst>
                </a:gridCol>
                <a:gridCol w="1842742">
                  <a:extLst>
                    <a:ext uri="{9D8B030D-6E8A-4147-A177-3AD203B41FA5}">
                      <a16:colId xmlns:a16="http://schemas.microsoft.com/office/drawing/2014/main" val="1005608739"/>
                    </a:ext>
                  </a:extLst>
                </a:gridCol>
                <a:gridCol w="1842742">
                  <a:extLst>
                    <a:ext uri="{9D8B030D-6E8A-4147-A177-3AD203B41FA5}">
                      <a16:colId xmlns:a16="http://schemas.microsoft.com/office/drawing/2014/main" val="2827036739"/>
                    </a:ext>
                  </a:extLst>
                </a:gridCol>
              </a:tblGrid>
              <a:tr h="0">
                <a:tc>
                  <a:txBody>
                    <a:bodyPr/>
                    <a:lstStyle/>
                    <a:p>
                      <a:endParaRPr lang="en-US" sz="2500" dirty="0"/>
                    </a:p>
                  </a:txBody>
                  <a:tcPr>
                    <a:noFill/>
                  </a:tcPr>
                </a:tc>
                <a:tc>
                  <a:txBody>
                    <a:bodyPr/>
                    <a:lstStyle/>
                    <a:p>
                      <a:pPr algn="ctr"/>
                      <a:r>
                        <a:rPr lang="en-US" sz="2500" dirty="0"/>
                        <a:t>Ashley</a:t>
                      </a:r>
                    </a:p>
                  </a:txBody>
                  <a:tcPr/>
                </a:tc>
                <a:tc>
                  <a:txBody>
                    <a:bodyPr/>
                    <a:lstStyle/>
                    <a:p>
                      <a:pPr algn="ctr"/>
                      <a:r>
                        <a:rPr lang="en-US" sz="2500" dirty="0"/>
                        <a:t>Omar</a:t>
                      </a:r>
                    </a:p>
                  </a:txBody>
                  <a:tcPr/>
                </a:tc>
                <a:extLst>
                  <a:ext uri="{0D108BD9-81ED-4DB2-BD59-A6C34878D82A}">
                    <a16:rowId xmlns:a16="http://schemas.microsoft.com/office/drawing/2014/main" val="3443968125"/>
                  </a:ext>
                </a:extLst>
              </a:tr>
              <a:tr h="370840">
                <a:tc>
                  <a:txBody>
                    <a:bodyPr/>
                    <a:lstStyle/>
                    <a:p>
                      <a:pPr algn="ctr"/>
                      <a:r>
                        <a:rPr lang="en-US" sz="2500" b="1" dirty="0"/>
                        <a:t>Mop</a:t>
                      </a:r>
                    </a:p>
                  </a:txBody>
                  <a:tcPr>
                    <a:solidFill>
                      <a:schemeClr val="accent5"/>
                    </a:solidFill>
                  </a:tcPr>
                </a:tc>
                <a:tc>
                  <a:txBody>
                    <a:bodyPr/>
                    <a:lstStyle/>
                    <a:p>
                      <a:pPr algn="ctr"/>
                      <a:r>
                        <a:rPr lang="en-US" sz="2500" dirty="0"/>
                        <a:t>6 minutes</a:t>
                      </a:r>
                    </a:p>
                  </a:txBody>
                  <a:tcPr/>
                </a:tc>
                <a:tc>
                  <a:txBody>
                    <a:bodyPr/>
                    <a:lstStyle/>
                    <a:p>
                      <a:pPr algn="ctr"/>
                      <a:r>
                        <a:rPr lang="en-US" sz="2500" dirty="0"/>
                        <a:t>12 minutes</a:t>
                      </a:r>
                    </a:p>
                  </a:txBody>
                  <a:tcPr/>
                </a:tc>
                <a:extLst>
                  <a:ext uri="{0D108BD9-81ED-4DB2-BD59-A6C34878D82A}">
                    <a16:rowId xmlns:a16="http://schemas.microsoft.com/office/drawing/2014/main" val="3874141477"/>
                  </a:ext>
                </a:extLst>
              </a:tr>
              <a:tr h="370840">
                <a:tc>
                  <a:txBody>
                    <a:bodyPr/>
                    <a:lstStyle/>
                    <a:p>
                      <a:pPr algn="ctr"/>
                      <a:r>
                        <a:rPr lang="en-US" sz="2500" b="1" dirty="0"/>
                        <a:t>Vacuum</a:t>
                      </a:r>
                    </a:p>
                  </a:txBody>
                  <a:tcPr>
                    <a:solidFill>
                      <a:schemeClr val="accent5"/>
                    </a:solidFill>
                  </a:tcPr>
                </a:tc>
                <a:tc>
                  <a:txBody>
                    <a:bodyPr/>
                    <a:lstStyle/>
                    <a:p>
                      <a:pPr algn="ctr"/>
                      <a:r>
                        <a:rPr lang="en-US" sz="2500" dirty="0"/>
                        <a:t>3 minutes</a:t>
                      </a:r>
                    </a:p>
                  </a:txBody>
                  <a:tcPr/>
                </a:tc>
                <a:tc>
                  <a:txBody>
                    <a:bodyPr/>
                    <a:lstStyle/>
                    <a:p>
                      <a:pPr algn="ctr"/>
                      <a:r>
                        <a:rPr lang="en-US" sz="2500" dirty="0"/>
                        <a:t>4 minutes</a:t>
                      </a:r>
                    </a:p>
                  </a:txBody>
                  <a:tcPr/>
                </a:tc>
                <a:extLst>
                  <a:ext uri="{0D108BD9-81ED-4DB2-BD59-A6C34878D82A}">
                    <a16:rowId xmlns:a16="http://schemas.microsoft.com/office/drawing/2014/main" val="720934289"/>
                  </a:ext>
                </a:extLst>
              </a:tr>
            </a:tbl>
          </a:graphicData>
        </a:graphic>
      </p:graphicFrame>
      <p:sp>
        <p:nvSpPr>
          <p:cNvPr id="2" name="TextBox 1">
            <a:extLst>
              <a:ext uri="{FF2B5EF4-FFF2-40B4-BE49-F238E27FC236}">
                <a16:creationId xmlns:a16="http://schemas.microsoft.com/office/drawing/2014/main" id="{56E565C7-BBAB-7C1F-5D9D-AFA37579883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Input problems</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FBD5C7F7-2E98-00A7-6256-88560AADD932}"/>
              </a:ext>
            </a:extLst>
          </p:cNvPr>
          <p:cNvSpPr/>
          <p:nvPr/>
        </p:nvSpPr>
        <p:spPr>
          <a:xfrm>
            <a:off x="5157223" y="3198376"/>
            <a:ext cx="3702890"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pic>
        <p:nvPicPr>
          <p:cNvPr id="7" name="Picture 2">
            <a:extLst>
              <a:ext uri="{FF2B5EF4-FFF2-40B4-BE49-F238E27FC236}">
                <a16:creationId xmlns:a16="http://schemas.microsoft.com/office/drawing/2014/main" id="{B6B30634-D638-EF59-0861-C3C8BFEBA7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5426" y="1410446"/>
            <a:ext cx="2875337" cy="28753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2EC3D4EC-3B18-31F8-1043-61349D6D55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888" y="996670"/>
            <a:ext cx="3702890" cy="3702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2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95C1519-0ADB-729B-1860-7BE87AF450C5}"/>
              </a:ext>
            </a:extLst>
          </p:cNvPr>
          <p:cNvSpPr txBox="1"/>
          <p:nvPr/>
        </p:nvSpPr>
        <p:spPr>
          <a:xfrm>
            <a:off x="4000332" y="4488944"/>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  </a:t>
            </a:r>
            <a:r>
              <a:rPr lang="en-US" sz="3000" b="1" dirty="0" err="1">
                <a:ln w="15875">
                  <a:solidFill>
                    <a:schemeClr val="tx1"/>
                  </a:solidFill>
                </a:ln>
                <a:solidFill>
                  <a:srgbClr val="00B0F0"/>
                </a:solidFill>
                <a:latin typeface="Calibri" panose="020F0502020204030204"/>
              </a:rPr>
              <a:t>Vacuumings</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ndParaRPr>
          </a:p>
        </p:txBody>
      </p:sp>
      <p:sp>
        <p:nvSpPr>
          <p:cNvPr id="10" name="TextBox 9">
            <a:extLst>
              <a:ext uri="{FF2B5EF4-FFF2-40B4-BE49-F238E27FC236}">
                <a16:creationId xmlns:a16="http://schemas.microsoft.com/office/drawing/2014/main" id="{6535857B-4CC0-86E0-A585-290D0D5287EC}"/>
              </a:ext>
            </a:extLst>
          </p:cNvPr>
          <p:cNvSpPr txBox="1"/>
          <p:nvPr/>
        </p:nvSpPr>
        <p:spPr>
          <a:xfrm>
            <a:off x="0" y="934855"/>
            <a:ext cx="12184962" cy="15542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Input</a:t>
            </a:r>
            <a:r>
              <a:rPr kumimoji="0" lang="en-US" sz="5500" b="1" i="0" u="none" strike="noStrike" kern="1200" cap="none" spc="0" normalizeH="0" noProof="0" dirty="0">
                <a:ln w="15875">
                  <a:solidFill>
                    <a:schemeClr val="bg1"/>
                  </a:solidFill>
                </a:ln>
                <a:effectLst/>
                <a:uLnTx/>
                <a:uFillTx/>
                <a:latin typeface="Calibri" panose="020F0502020204030204"/>
                <a:ea typeface="+mn-ea"/>
                <a:cs typeface="+mn-cs"/>
              </a:rPr>
              <a:t> Opportunity Costs</a:t>
            </a: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 It-Over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tx1"/>
                  </a:solidFill>
                </a:ln>
                <a:solidFill>
                  <a:srgbClr val="00B050"/>
                </a:solidFill>
                <a:effectLst/>
                <a:uLnTx/>
                <a:uFillTx/>
                <a:latin typeface="Calibri" panose="020F0502020204030204"/>
                <a:ea typeface="+mn-ea"/>
                <a:cs typeface="+mn-cs"/>
              </a:rPr>
              <a:t>Opportunity cost of 1 A = A/B</a:t>
            </a:r>
          </a:p>
        </p:txBody>
      </p:sp>
      <p:sp>
        <p:nvSpPr>
          <p:cNvPr id="5" name="TextBox 4">
            <a:extLst>
              <a:ext uri="{FF2B5EF4-FFF2-40B4-BE49-F238E27FC236}">
                <a16:creationId xmlns:a16="http://schemas.microsoft.com/office/drawing/2014/main" id="{2A2437B1-A853-D1BA-E074-0254A812764D}"/>
              </a:ext>
            </a:extLst>
          </p:cNvPr>
          <p:cNvSpPr txBox="1"/>
          <p:nvPr/>
        </p:nvSpPr>
        <p:spPr>
          <a:xfrm>
            <a:off x="209056" y="4027605"/>
            <a:ext cx="384675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Ashley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Mopping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Vacuuming</a:t>
            </a:r>
          </a:p>
        </p:txBody>
      </p:sp>
      <p:sp>
        <p:nvSpPr>
          <p:cNvPr id="6" name="TextBox 5">
            <a:extLst>
              <a:ext uri="{FF2B5EF4-FFF2-40B4-BE49-F238E27FC236}">
                <a16:creationId xmlns:a16="http://schemas.microsoft.com/office/drawing/2014/main" id="{E65D8432-834F-CBDE-E165-A0C56251997E}"/>
              </a:ext>
            </a:extLst>
          </p:cNvPr>
          <p:cNvSpPr txBox="1"/>
          <p:nvPr/>
        </p:nvSpPr>
        <p:spPr>
          <a:xfrm>
            <a:off x="3131409" y="4495030"/>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6/3</a:t>
            </a:r>
          </a:p>
        </p:txBody>
      </p:sp>
      <p:sp>
        <p:nvSpPr>
          <p:cNvPr id="9" name="TextBox 8">
            <a:extLst>
              <a:ext uri="{FF2B5EF4-FFF2-40B4-BE49-F238E27FC236}">
                <a16:creationId xmlns:a16="http://schemas.microsoft.com/office/drawing/2014/main" id="{C068BF91-6F10-1CC4-F0B2-38C5C2AB00DE}"/>
              </a:ext>
            </a:extLst>
          </p:cNvPr>
          <p:cNvSpPr txBox="1"/>
          <p:nvPr/>
        </p:nvSpPr>
        <p:spPr>
          <a:xfrm>
            <a:off x="4305743" y="4987637"/>
            <a:ext cx="3717535"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  a</a:t>
            </a:r>
            <a:r>
              <a:rPr lang="en-US" sz="3000" b="1" dirty="0">
                <a:ln w="15875">
                  <a:solidFill>
                    <a:schemeClr val="tx1"/>
                  </a:solidFill>
                </a:ln>
                <a:solidFill>
                  <a:srgbClr val="00B0F0"/>
                </a:solidFill>
                <a:latin typeface="Calibri" panose="020F0502020204030204"/>
              </a:rPr>
              <a:t> Mopping</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ndParaRPr>
          </a:p>
        </p:txBody>
      </p:sp>
      <p:sp>
        <p:nvSpPr>
          <p:cNvPr id="11" name="TextBox 10">
            <a:extLst>
              <a:ext uri="{FF2B5EF4-FFF2-40B4-BE49-F238E27FC236}">
                <a16:creationId xmlns:a16="http://schemas.microsoft.com/office/drawing/2014/main" id="{A7FD4A66-55D3-C6DF-C5CF-0D1ECB3F2A75}"/>
              </a:ext>
            </a:extLst>
          </p:cNvPr>
          <p:cNvSpPr txBox="1"/>
          <p:nvPr/>
        </p:nvSpPr>
        <p:spPr>
          <a:xfrm>
            <a:off x="3416706" y="4987637"/>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3</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/6</a:t>
            </a:r>
          </a:p>
        </p:txBody>
      </p:sp>
      <p:sp>
        <p:nvSpPr>
          <p:cNvPr id="23" name="TextBox 22">
            <a:extLst>
              <a:ext uri="{FF2B5EF4-FFF2-40B4-BE49-F238E27FC236}">
                <a16:creationId xmlns:a16="http://schemas.microsoft.com/office/drawing/2014/main" id="{579E1C07-64CC-DD63-9083-8C3284D2A0D6}"/>
              </a:ext>
            </a:extLst>
          </p:cNvPr>
          <p:cNvSpPr txBox="1"/>
          <p:nvPr/>
        </p:nvSpPr>
        <p:spPr>
          <a:xfrm>
            <a:off x="209056" y="5349092"/>
            <a:ext cx="384675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Omar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Mopping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Vacuuming</a:t>
            </a:r>
          </a:p>
        </p:txBody>
      </p:sp>
      <p:sp>
        <p:nvSpPr>
          <p:cNvPr id="24" name="TextBox 23">
            <a:extLst>
              <a:ext uri="{FF2B5EF4-FFF2-40B4-BE49-F238E27FC236}">
                <a16:creationId xmlns:a16="http://schemas.microsoft.com/office/drawing/2014/main" id="{111EAED8-89F8-7BF8-5AFE-896CA9836EF7}"/>
              </a:ext>
            </a:extLst>
          </p:cNvPr>
          <p:cNvSpPr txBox="1"/>
          <p:nvPr/>
        </p:nvSpPr>
        <p:spPr>
          <a:xfrm>
            <a:off x="3131409" y="583419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a:t>
            </a:r>
          </a:p>
        </p:txBody>
      </p:sp>
      <p:sp>
        <p:nvSpPr>
          <p:cNvPr id="26" name="TextBox 25">
            <a:extLst>
              <a:ext uri="{FF2B5EF4-FFF2-40B4-BE49-F238E27FC236}">
                <a16:creationId xmlns:a16="http://schemas.microsoft.com/office/drawing/2014/main" id="{DA1F34E6-55AC-B802-6A44-AE5FFE5523D6}"/>
              </a:ext>
            </a:extLst>
          </p:cNvPr>
          <p:cNvSpPr txBox="1"/>
          <p:nvPr/>
        </p:nvSpPr>
        <p:spPr>
          <a:xfrm>
            <a:off x="3419422" y="6299836"/>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a:t>
            </a:r>
          </a:p>
        </p:txBody>
      </p:sp>
      <p:sp>
        <p:nvSpPr>
          <p:cNvPr id="27" name="TextBox 26">
            <a:extLst>
              <a:ext uri="{FF2B5EF4-FFF2-40B4-BE49-F238E27FC236}">
                <a16:creationId xmlns:a16="http://schemas.microsoft.com/office/drawing/2014/main" id="{3CBEF554-6A34-6F4E-E811-C7E9A5CF7659}"/>
              </a:ext>
            </a:extLst>
          </p:cNvPr>
          <p:cNvSpPr txBox="1"/>
          <p:nvPr/>
        </p:nvSpPr>
        <p:spPr>
          <a:xfrm>
            <a:off x="4518988" y="6284219"/>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1/3 a</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Mopping</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ndParaRPr>
          </a:p>
        </p:txBody>
      </p:sp>
      <p:sp>
        <p:nvSpPr>
          <p:cNvPr id="29" name="TextBox 28">
            <a:extLst>
              <a:ext uri="{FF2B5EF4-FFF2-40B4-BE49-F238E27FC236}">
                <a16:creationId xmlns:a16="http://schemas.microsoft.com/office/drawing/2014/main" id="{BAADF09F-D898-53FB-BFF0-0D0EB668A15F}"/>
              </a:ext>
            </a:extLst>
          </p:cNvPr>
          <p:cNvSpPr txBox="1"/>
          <p:nvPr/>
        </p:nvSpPr>
        <p:spPr>
          <a:xfrm>
            <a:off x="4233691" y="5808013"/>
            <a:ext cx="3717535"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3</a:t>
            </a:r>
            <a:r>
              <a:rPr lang="en-US" sz="3000" b="1" dirty="0">
                <a:ln w="15875">
                  <a:solidFill>
                    <a:schemeClr val="tx1"/>
                  </a:solidFill>
                </a:ln>
                <a:solidFill>
                  <a:srgbClr val="00B0F0"/>
                </a:solidFill>
                <a:latin typeface="Calibri" panose="020F0502020204030204"/>
              </a:rPr>
              <a:t> </a:t>
            </a:r>
            <a:r>
              <a:rPr lang="en-US" sz="3000" b="1" dirty="0" err="1">
                <a:ln w="15875">
                  <a:solidFill>
                    <a:schemeClr val="tx1"/>
                  </a:solidFill>
                </a:ln>
                <a:solidFill>
                  <a:srgbClr val="00B0F0"/>
                </a:solidFill>
                <a:latin typeface="Calibri" panose="020F0502020204030204"/>
              </a:rPr>
              <a:t>Vacuumings</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ndParaRPr>
          </a:p>
        </p:txBody>
      </p:sp>
      <p:sp>
        <p:nvSpPr>
          <p:cNvPr id="2" name="TextBox 1">
            <a:extLst>
              <a:ext uri="{FF2B5EF4-FFF2-40B4-BE49-F238E27FC236}">
                <a16:creationId xmlns:a16="http://schemas.microsoft.com/office/drawing/2014/main" id="{9957C78D-E6AE-581A-7016-33D9B14A25F3}"/>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Input problems</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7E861653-1D06-4E8D-57E4-3D6FBD784BED}"/>
              </a:ext>
            </a:extLst>
          </p:cNvPr>
          <p:cNvGraphicFramePr>
            <a:graphicFrameLocks noGrp="1"/>
          </p:cNvGraphicFramePr>
          <p:nvPr>
            <p:extLst>
              <p:ext uri="{D42A27DB-BD31-4B8C-83A1-F6EECF244321}">
                <p14:modId xmlns:p14="http://schemas.microsoft.com/office/powerpoint/2010/main" val="3734129089"/>
              </p:ext>
            </p:extLst>
          </p:nvPr>
        </p:nvGraphicFramePr>
        <p:xfrm>
          <a:off x="3331887" y="2720340"/>
          <a:ext cx="5528226" cy="1417320"/>
        </p:xfrm>
        <a:graphic>
          <a:graphicData uri="http://schemas.openxmlformats.org/drawingml/2006/table">
            <a:tbl>
              <a:tblPr firstRow="1" bandRow="1">
                <a:tableStyleId>{5C22544A-7EE6-4342-B048-85BDC9FD1C3A}</a:tableStyleId>
              </a:tblPr>
              <a:tblGrid>
                <a:gridCol w="1842742">
                  <a:extLst>
                    <a:ext uri="{9D8B030D-6E8A-4147-A177-3AD203B41FA5}">
                      <a16:colId xmlns:a16="http://schemas.microsoft.com/office/drawing/2014/main" val="1135237882"/>
                    </a:ext>
                  </a:extLst>
                </a:gridCol>
                <a:gridCol w="1842742">
                  <a:extLst>
                    <a:ext uri="{9D8B030D-6E8A-4147-A177-3AD203B41FA5}">
                      <a16:colId xmlns:a16="http://schemas.microsoft.com/office/drawing/2014/main" val="1005608739"/>
                    </a:ext>
                  </a:extLst>
                </a:gridCol>
                <a:gridCol w="1842742">
                  <a:extLst>
                    <a:ext uri="{9D8B030D-6E8A-4147-A177-3AD203B41FA5}">
                      <a16:colId xmlns:a16="http://schemas.microsoft.com/office/drawing/2014/main" val="2827036739"/>
                    </a:ext>
                  </a:extLst>
                </a:gridCol>
              </a:tblGrid>
              <a:tr h="0">
                <a:tc>
                  <a:txBody>
                    <a:bodyPr/>
                    <a:lstStyle/>
                    <a:p>
                      <a:endParaRPr lang="en-US" sz="2500" dirty="0"/>
                    </a:p>
                  </a:txBody>
                  <a:tcPr>
                    <a:noFill/>
                  </a:tcPr>
                </a:tc>
                <a:tc>
                  <a:txBody>
                    <a:bodyPr/>
                    <a:lstStyle/>
                    <a:p>
                      <a:pPr algn="ctr"/>
                      <a:r>
                        <a:rPr lang="en-US" sz="2500" dirty="0"/>
                        <a:t>Ashley</a:t>
                      </a:r>
                    </a:p>
                  </a:txBody>
                  <a:tcPr/>
                </a:tc>
                <a:tc>
                  <a:txBody>
                    <a:bodyPr/>
                    <a:lstStyle/>
                    <a:p>
                      <a:pPr algn="ctr"/>
                      <a:r>
                        <a:rPr lang="en-US" sz="2500" dirty="0"/>
                        <a:t>Omar</a:t>
                      </a:r>
                    </a:p>
                  </a:txBody>
                  <a:tcPr/>
                </a:tc>
                <a:extLst>
                  <a:ext uri="{0D108BD9-81ED-4DB2-BD59-A6C34878D82A}">
                    <a16:rowId xmlns:a16="http://schemas.microsoft.com/office/drawing/2014/main" val="3443968125"/>
                  </a:ext>
                </a:extLst>
              </a:tr>
              <a:tr h="370840">
                <a:tc>
                  <a:txBody>
                    <a:bodyPr/>
                    <a:lstStyle/>
                    <a:p>
                      <a:pPr algn="ctr"/>
                      <a:r>
                        <a:rPr lang="en-US" sz="2500" b="1" dirty="0"/>
                        <a:t>Mop</a:t>
                      </a:r>
                    </a:p>
                  </a:txBody>
                  <a:tcPr>
                    <a:solidFill>
                      <a:schemeClr val="accent5"/>
                    </a:solidFill>
                  </a:tcPr>
                </a:tc>
                <a:tc>
                  <a:txBody>
                    <a:bodyPr/>
                    <a:lstStyle/>
                    <a:p>
                      <a:pPr algn="ctr"/>
                      <a:r>
                        <a:rPr lang="en-US" sz="2500" dirty="0"/>
                        <a:t>6 minutes</a:t>
                      </a:r>
                    </a:p>
                  </a:txBody>
                  <a:tcPr/>
                </a:tc>
                <a:tc>
                  <a:txBody>
                    <a:bodyPr/>
                    <a:lstStyle/>
                    <a:p>
                      <a:pPr algn="ctr"/>
                      <a:r>
                        <a:rPr lang="en-US" sz="2500" dirty="0"/>
                        <a:t>12 minutes</a:t>
                      </a:r>
                    </a:p>
                  </a:txBody>
                  <a:tcPr/>
                </a:tc>
                <a:extLst>
                  <a:ext uri="{0D108BD9-81ED-4DB2-BD59-A6C34878D82A}">
                    <a16:rowId xmlns:a16="http://schemas.microsoft.com/office/drawing/2014/main" val="3874141477"/>
                  </a:ext>
                </a:extLst>
              </a:tr>
              <a:tr h="370840">
                <a:tc>
                  <a:txBody>
                    <a:bodyPr/>
                    <a:lstStyle/>
                    <a:p>
                      <a:pPr algn="ctr"/>
                      <a:r>
                        <a:rPr lang="en-US" sz="2500" b="1" dirty="0"/>
                        <a:t>Vacuum</a:t>
                      </a:r>
                    </a:p>
                  </a:txBody>
                  <a:tcPr>
                    <a:solidFill>
                      <a:schemeClr val="accent5"/>
                    </a:solidFill>
                  </a:tcPr>
                </a:tc>
                <a:tc>
                  <a:txBody>
                    <a:bodyPr/>
                    <a:lstStyle/>
                    <a:p>
                      <a:pPr algn="ctr"/>
                      <a:r>
                        <a:rPr lang="en-US" sz="2500" dirty="0"/>
                        <a:t>3 minutes</a:t>
                      </a:r>
                    </a:p>
                  </a:txBody>
                  <a:tcPr/>
                </a:tc>
                <a:tc>
                  <a:txBody>
                    <a:bodyPr/>
                    <a:lstStyle/>
                    <a:p>
                      <a:pPr algn="ctr"/>
                      <a:r>
                        <a:rPr lang="en-US" sz="2500" dirty="0"/>
                        <a:t>4 minutes</a:t>
                      </a:r>
                    </a:p>
                  </a:txBody>
                  <a:tcPr/>
                </a:tc>
                <a:extLst>
                  <a:ext uri="{0D108BD9-81ED-4DB2-BD59-A6C34878D82A}">
                    <a16:rowId xmlns:a16="http://schemas.microsoft.com/office/drawing/2014/main" val="720934289"/>
                  </a:ext>
                </a:extLst>
              </a:tr>
            </a:tbl>
          </a:graphicData>
        </a:graphic>
      </p:graphicFrame>
      <p:pic>
        <p:nvPicPr>
          <p:cNvPr id="8" name="Picture 2">
            <a:extLst>
              <a:ext uri="{FF2B5EF4-FFF2-40B4-BE49-F238E27FC236}">
                <a16:creationId xmlns:a16="http://schemas.microsoft.com/office/drawing/2014/main" id="{924F6DCA-CC33-2A06-4D60-8DDDBD36FF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5426" y="1410446"/>
            <a:ext cx="2875337" cy="28753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a:extLst>
              <a:ext uri="{FF2B5EF4-FFF2-40B4-BE49-F238E27FC236}">
                <a16:creationId xmlns:a16="http://schemas.microsoft.com/office/drawing/2014/main" id="{EC216FA9-C831-983B-0252-642921F14D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888" y="996670"/>
            <a:ext cx="3702890" cy="3702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3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fade">
                                      <p:cBhvr>
                                        <p:cTn id="32" dur="5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3">
                                            <p:txEl>
                                              <p:pRg st="0" end="0"/>
                                            </p:txEl>
                                          </p:spTgt>
                                        </p:tgtEl>
                                        <p:attrNameLst>
                                          <p:attrName>style.visibility</p:attrName>
                                        </p:attrNameLst>
                                      </p:cBhvr>
                                      <p:to>
                                        <p:strVal val="visible"/>
                                      </p:to>
                                    </p:set>
                                    <p:animEffect transition="in" filter="fade">
                                      <p:cBhvr>
                                        <p:cTn id="47" dur="500"/>
                                        <p:tgtEl>
                                          <p:spTgt spid="2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3">
                                            <p:txEl>
                                              <p:pRg st="1" end="1"/>
                                            </p:txEl>
                                          </p:spTgt>
                                        </p:tgtEl>
                                        <p:attrNameLst>
                                          <p:attrName>style.visibility</p:attrName>
                                        </p:attrNameLst>
                                      </p:cBhvr>
                                      <p:to>
                                        <p:strVal val="visible"/>
                                      </p:to>
                                    </p:set>
                                    <p:animEffect transition="in" filter="fade">
                                      <p:cBhvr>
                                        <p:cTn id="52" dur="500"/>
                                        <p:tgtEl>
                                          <p:spTgt spid="23">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3">
                                            <p:txEl>
                                              <p:pRg st="2" end="2"/>
                                            </p:txEl>
                                          </p:spTgt>
                                        </p:tgtEl>
                                        <p:attrNameLst>
                                          <p:attrName>style.visibility</p:attrName>
                                        </p:attrNameLst>
                                      </p:cBhvr>
                                      <p:to>
                                        <p:strVal val="visible"/>
                                      </p:to>
                                    </p:set>
                                    <p:animEffect transition="in" filter="fade">
                                      <p:cBhvr>
                                        <p:cTn id="67" dur="500"/>
                                        <p:tgtEl>
                                          <p:spTgt spid="23">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6" grpId="0"/>
      <p:bldP spid="9" grpId="0"/>
      <p:bldP spid="11" grpId="0"/>
      <p:bldP spid="24" grpId="0"/>
      <p:bldP spid="26" grpId="0"/>
      <p:bldP spid="27" grpId="0"/>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56BEB05-3715-2457-0577-33716E9BA040}"/>
              </a:ext>
            </a:extLst>
          </p:cNvPr>
          <p:cNvGrpSpPr/>
          <p:nvPr/>
        </p:nvGrpSpPr>
        <p:grpSpPr>
          <a:xfrm>
            <a:off x="6012970" y="3158435"/>
            <a:ext cx="4084686" cy="3290723"/>
            <a:chOff x="3868484" y="3240078"/>
            <a:chExt cx="4084686" cy="3290723"/>
          </a:xfrm>
        </p:grpSpPr>
        <p:sp>
          <p:nvSpPr>
            <p:cNvPr id="4" name="Rectangle 3">
              <a:extLst>
                <a:ext uri="{FF2B5EF4-FFF2-40B4-BE49-F238E27FC236}">
                  <a16:creationId xmlns:a16="http://schemas.microsoft.com/office/drawing/2014/main" id="{4FB0B4F4-12B3-6995-6293-F04C0CAADBA8}"/>
                </a:ext>
              </a:extLst>
            </p:cNvPr>
            <p:cNvSpPr/>
            <p:nvPr/>
          </p:nvSpPr>
          <p:spPr>
            <a:xfrm>
              <a:off x="3868484"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D809446-13EB-1A8D-9429-AAE09A10E4B9}"/>
                </a:ext>
              </a:extLst>
            </p:cNvPr>
            <p:cNvPicPr>
              <a:picLocks noChangeAspect="1"/>
            </p:cNvPicPr>
            <p:nvPr/>
          </p:nvPicPr>
          <p:blipFill>
            <a:blip r:embed="rId3"/>
            <a:stretch>
              <a:fillRect/>
            </a:stretch>
          </p:blipFill>
          <p:spPr>
            <a:xfrm>
              <a:off x="3868484" y="3240078"/>
              <a:ext cx="4084686" cy="3290723"/>
            </a:xfrm>
            <a:prstGeom prst="rect">
              <a:avLst/>
            </a:prstGeom>
          </p:spPr>
        </p:pic>
      </p:grpSp>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Absolute Advantage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graphicFrame>
        <p:nvGraphicFramePr>
          <p:cNvPr id="27" name="Table 26">
            <a:extLst>
              <a:ext uri="{FF2B5EF4-FFF2-40B4-BE49-F238E27FC236}">
                <a16:creationId xmlns:a16="http://schemas.microsoft.com/office/drawing/2014/main" id="{F7E9359B-4088-4FCE-8CFB-804F999A81B9}"/>
              </a:ext>
            </a:extLst>
          </p:cNvPr>
          <p:cNvGraphicFramePr>
            <a:graphicFrameLocks noGrp="1"/>
          </p:cNvGraphicFramePr>
          <p:nvPr>
            <p:extLst>
              <p:ext uri="{D42A27DB-BD31-4B8C-83A1-F6EECF244321}">
                <p14:modId xmlns:p14="http://schemas.microsoft.com/office/powerpoint/2010/main" val="579887674"/>
              </p:ext>
            </p:extLst>
          </p:nvPr>
        </p:nvGraphicFramePr>
        <p:xfrm>
          <a:off x="3700905" y="1431202"/>
          <a:ext cx="4790189" cy="1417320"/>
        </p:xfrm>
        <a:graphic>
          <a:graphicData uri="http://schemas.openxmlformats.org/drawingml/2006/table">
            <a:tbl>
              <a:tblPr firstRow="1" bandRow="1">
                <a:tableStyleId>{5C22544A-7EE6-4342-B048-85BDC9FD1C3A}</a:tableStyleId>
              </a:tblPr>
              <a:tblGrid>
                <a:gridCol w="922709">
                  <a:extLst>
                    <a:ext uri="{9D8B030D-6E8A-4147-A177-3AD203B41FA5}">
                      <a16:colId xmlns:a16="http://schemas.microsoft.com/office/drawing/2014/main" val="1135237882"/>
                    </a:ext>
                  </a:extLst>
                </a:gridCol>
                <a:gridCol w="1886280">
                  <a:extLst>
                    <a:ext uri="{9D8B030D-6E8A-4147-A177-3AD203B41FA5}">
                      <a16:colId xmlns:a16="http://schemas.microsoft.com/office/drawing/2014/main" val="1005608739"/>
                    </a:ext>
                  </a:extLst>
                </a:gridCol>
                <a:gridCol w="1981200">
                  <a:extLst>
                    <a:ext uri="{9D8B030D-6E8A-4147-A177-3AD203B41FA5}">
                      <a16:colId xmlns:a16="http://schemas.microsoft.com/office/drawing/2014/main" val="2827036739"/>
                    </a:ext>
                  </a:extLst>
                </a:gridCol>
              </a:tblGrid>
              <a:tr h="455133">
                <a:tc>
                  <a:txBody>
                    <a:bodyPr/>
                    <a:lstStyle/>
                    <a:p>
                      <a:endParaRPr lang="en-US" sz="2500" dirty="0"/>
                    </a:p>
                  </a:txBody>
                  <a:tcPr>
                    <a:noFill/>
                  </a:tcPr>
                </a:tc>
                <a:tc>
                  <a:txBody>
                    <a:bodyPr/>
                    <a:lstStyle/>
                    <a:p>
                      <a:pPr algn="ctr"/>
                      <a:r>
                        <a:rPr lang="en-US" sz="2500" dirty="0"/>
                        <a:t>Big Country</a:t>
                      </a:r>
                    </a:p>
                  </a:txBody>
                  <a:tcPr>
                    <a:solidFill>
                      <a:schemeClr val="accent5"/>
                    </a:solidFill>
                  </a:tcPr>
                </a:tc>
                <a:tc>
                  <a:txBody>
                    <a:bodyPr/>
                    <a:lstStyle/>
                    <a:p>
                      <a:pPr algn="ctr"/>
                      <a:r>
                        <a:rPr lang="en-US" sz="2500" dirty="0"/>
                        <a:t>Little Country</a:t>
                      </a:r>
                    </a:p>
                  </a:txBody>
                  <a:tcPr>
                    <a:solidFill>
                      <a:schemeClr val="accent5"/>
                    </a:solidFill>
                  </a:tcPr>
                </a:tc>
                <a:extLst>
                  <a:ext uri="{0D108BD9-81ED-4DB2-BD59-A6C34878D82A}">
                    <a16:rowId xmlns:a16="http://schemas.microsoft.com/office/drawing/2014/main" val="3443968125"/>
                  </a:ext>
                </a:extLst>
              </a:tr>
              <a:tr h="455133">
                <a:tc>
                  <a:txBody>
                    <a:bodyPr/>
                    <a:lstStyle/>
                    <a:p>
                      <a:r>
                        <a:rPr lang="en-US" sz="2500" b="1" dirty="0"/>
                        <a:t>Grain</a:t>
                      </a:r>
                    </a:p>
                  </a:txBody>
                  <a:tcPr>
                    <a:solidFill>
                      <a:schemeClr val="accent5"/>
                    </a:solidFill>
                  </a:tcPr>
                </a:tc>
                <a:tc>
                  <a:txBody>
                    <a:bodyPr/>
                    <a:lstStyle/>
                    <a:p>
                      <a:pPr algn="ctr"/>
                      <a:r>
                        <a:rPr lang="en-US" sz="2500" dirty="0"/>
                        <a:t>80 tons</a:t>
                      </a:r>
                    </a:p>
                  </a:txBody>
                  <a:tcPr/>
                </a:tc>
                <a:tc>
                  <a:txBody>
                    <a:bodyPr/>
                    <a:lstStyle/>
                    <a:p>
                      <a:pPr algn="ctr"/>
                      <a:r>
                        <a:rPr lang="en-US" sz="2500" dirty="0"/>
                        <a:t>20 tons</a:t>
                      </a:r>
                    </a:p>
                  </a:txBody>
                  <a:tcPr/>
                </a:tc>
                <a:extLst>
                  <a:ext uri="{0D108BD9-81ED-4DB2-BD59-A6C34878D82A}">
                    <a16:rowId xmlns:a16="http://schemas.microsoft.com/office/drawing/2014/main" val="3874141477"/>
                  </a:ext>
                </a:extLst>
              </a:tr>
              <a:tr h="455133">
                <a:tc>
                  <a:txBody>
                    <a:bodyPr/>
                    <a:lstStyle/>
                    <a:p>
                      <a:r>
                        <a:rPr lang="en-US" sz="2500" b="1" dirty="0"/>
                        <a:t>Meat</a:t>
                      </a:r>
                    </a:p>
                  </a:txBody>
                  <a:tcPr>
                    <a:solidFill>
                      <a:schemeClr val="accent5"/>
                    </a:solidFill>
                  </a:tcPr>
                </a:tc>
                <a:tc>
                  <a:txBody>
                    <a:bodyPr/>
                    <a:lstStyle/>
                    <a:p>
                      <a:pPr algn="ctr"/>
                      <a:r>
                        <a:rPr lang="en-US" sz="2500" dirty="0"/>
                        <a:t>40 tons</a:t>
                      </a:r>
                    </a:p>
                  </a:txBody>
                  <a:tcPr/>
                </a:tc>
                <a:tc>
                  <a:txBody>
                    <a:bodyPr/>
                    <a:lstStyle/>
                    <a:p>
                      <a:pPr algn="ctr"/>
                      <a:r>
                        <a:rPr lang="en-US" sz="2500" dirty="0"/>
                        <a:t>20 tons</a:t>
                      </a:r>
                    </a:p>
                  </a:txBody>
                  <a:tcPr/>
                </a:tc>
                <a:extLst>
                  <a:ext uri="{0D108BD9-81ED-4DB2-BD59-A6C34878D82A}">
                    <a16:rowId xmlns:a16="http://schemas.microsoft.com/office/drawing/2014/main" val="720934289"/>
                  </a:ext>
                </a:extLst>
              </a:tr>
            </a:tbl>
          </a:graphicData>
        </a:graphic>
      </p:graphicFrame>
      <p:grpSp>
        <p:nvGrpSpPr>
          <p:cNvPr id="17" name="Group 16">
            <a:extLst>
              <a:ext uri="{FF2B5EF4-FFF2-40B4-BE49-F238E27FC236}">
                <a16:creationId xmlns:a16="http://schemas.microsoft.com/office/drawing/2014/main" id="{0FED4AB8-4AEF-536D-E604-960D10FAF50F}"/>
              </a:ext>
            </a:extLst>
          </p:cNvPr>
          <p:cNvGrpSpPr/>
          <p:nvPr/>
        </p:nvGrpSpPr>
        <p:grpSpPr>
          <a:xfrm>
            <a:off x="2235583" y="3234658"/>
            <a:ext cx="4147735" cy="3243423"/>
            <a:chOff x="91097" y="3316301"/>
            <a:chExt cx="4147735" cy="3243423"/>
          </a:xfrm>
        </p:grpSpPr>
        <p:sp>
          <p:nvSpPr>
            <p:cNvPr id="16" name="Rectangle 15">
              <a:extLst>
                <a:ext uri="{FF2B5EF4-FFF2-40B4-BE49-F238E27FC236}">
                  <a16:creationId xmlns:a16="http://schemas.microsoft.com/office/drawing/2014/main" id="{1E4309A2-BA06-B47B-4D1A-6D2AC6561A0D}"/>
                </a:ext>
              </a:extLst>
            </p:cNvPr>
            <p:cNvSpPr/>
            <p:nvPr/>
          </p:nvSpPr>
          <p:spPr>
            <a:xfrm>
              <a:off x="91097"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9F31EE2-27A6-B0FF-7454-4B351A31B97F}"/>
                </a:ext>
              </a:extLst>
            </p:cNvPr>
            <p:cNvPicPr>
              <a:picLocks noChangeAspect="1"/>
            </p:cNvPicPr>
            <p:nvPr/>
          </p:nvPicPr>
          <p:blipFill>
            <a:blip r:embed="rId4"/>
            <a:stretch>
              <a:fillRect/>
            </a:stretch>
          </p:blipFill>
          <p:spPr>
            <a:xfrm>
              <a:off x="154146" y="3316301"/>
              <a:ext cx="4084686" cy="3243423"/>
            </a:xfrm>
            <a:prstGeom prst="rect">
              <a:avLst/>
            </a:prstGeom>
          </p:spPr>
        </p:pic>
      </p:grpSp>
      <p:sp>
        <p:nvSpPr>
          <p:cNvPr id="18" name="Rectangle 17">
            <a:extLst>
              <a:ext uri="{FF2B5EF4-FFF2-40B4-BE49-F238E27FC236}">
                <a16:creationId xmlns:a16="http://schemas.microsoft.com/office/drawing/2014/main" id="{B3C0049F-991E-A610-B92C-ACE1C654DDC9}"/>
              </a:ext>
            </a:extLst>
          </p:cNvPr>
          <p:cNvSpPr/>
          <p:nvPr/>
        </p:nvSpPr>
        <p:spPr>
          <a:xfrm>
            <a:off x="6688118" y="1980231"/>
            <a:ext cx="1619080" cy="298451"/>
          </a:xfrm>
          <a:prstGeom prst="rect">
            <a:avLst/>
          </a:prstGeom>
          <a:solidFill>
            <a:srgbClr val="CFD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33C05A9-9918-9E32-408C-40ADD6563FA9}"/>
              </a:ext>
            </a:extLst>
          </p:cNvPr>
          <p:cNvSpPr/>
          <p:nvPr/>
        </p:nvSpPr>
        <p:spPr>
          <a:xfrm>
            <a:off x="4733472" y="1980232"/>
            <a:ext cx="1619080" cy="298451"/>
          </a:xfrm>
          <a:prstGeom prst="rect">
            <a:avLst/>
          </a:prstGeom>
          <a:solidFill>
            <a:srgbClr val="CFD5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E4FD3F6-385E-7804-0810-D2D0403FD7C1}"/>
              </a:ext>
            </a:extLst>
          </p:cNvPr>
          <p:cNvSpPr/>
          <p:nvPr/>
        </p:nvSpPr>
        <p:spPr>
          <a:xfrm>
            <a:off x="6623824" y="2463389"/>
            <a:ext cx="1619080" cy="298451"/>
          </a:xfrm>
          <a:prstGeom prst="rect">
            <a:avLst/>
          </a:prstGeom>
          <a:solidFill>
            <a:srgbClr val="E9EB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31F247C-ECD7-74B5-2AB7-967B5434D64C}"/>
              </a:ext>
            </a:extLst>
          </p:cNvPr>
          <p:cNvSpPr/>
          <p:nvPr/>
        </p:nvSpPr>
        <p:spPr>
          <a:xfrm>
            <a:off x="4733472" y="2442100"/>
            <a:ext cx="1619080" cy="298451"/>
          </a:xfrm>
          <a:prstGeom prst="rect">
            <a:avLst/>
          </a:prstGeom>
          <a:solidFill>
            <a:srgbClr val="E9EB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E5A5BF30-CFC4-C5AA-6329-9F4F9B3DE2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2824" y="968627"/>
            <a:ext cx="2342470" cy="23424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1B92D64-9DD0-6213-555A-48FE1394F2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64903" y="964085"/>
            <a:ext cx="2270573" cy="2270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06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3"/>
                                        </p:tgtEl>
                                      </p:cBhvr>
                                    </p:animEffect>
                                    <p:set>
                                      <p:cBhvr>
                                        <p:cTn id="12" dur="1" fill="hold">
                                          <p:stCondLst>
                                            <p:cond delay="499"/>
                                          </p:stCondLst>
                                        </p:cTn>
                                        <p:tgtEl>
                                          <p:spTgt spid="2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8"/>
                                        </p:tgtEl>
                                      </p:cBhvr>
                                    </p:animEffect>
                                    <p:set>
                                      <p:cBhvr>
                                        <p:cTn id="17" dur="1" fill="hold">
                                          <p:stCondLst>
                                            <p:cond delay="499"/>
                                          </p:stCondLst>
                                        </p:cTn>
                                        <p:tgtEl>
                                          <p:spTgt spid="1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22"/>
                                        </p:tgtEl>
                                      </p:cBhvr>
                                    </p:animEffect>
                                    <p:set>
                                      <p:cBhvr>
                                        <p:cTn id="22" dur="1" fill="hold">
                                          <p:stCondLst>
                                            <p:cond delay="499"/>
                                          </p:stCondLst>
                                        </p:cTn>
                                        <p:tgtEl>
                                          <p:spTgt spid="2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22" grpId="0" animBg="1"/>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B274562-E88D-C461-2DAB-E2195C5E255A}"/>
              </a:ext>
            </a:extLst>
          </p:cNvPr>
          <p:cNvSpPr txBox="1"/>
          <p:nvPr/>
        </p:nvSpPr>
        <p:spPr>
          <a:xfrm>
            <a:off x="7038" y="1188801"/>
            <a:ext cx="12192000" cy="140038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w="15875">
                  <a:solidFill>
                    <a:schemeClr val="bg1"/>
                  </a:solidFill>
                </a:ln>
                <a:effectLst/>
                <a:uLnTx/>
                <a:uFillTx/>
                <a:latin typeface="Calibri" panose="020F0502020204030204"/>
                <a:ea typeface="+mn-ea"/>
                <a:cs typeface="+mn-cs"/>
              </a:rPr>
              <a:t>Comparative Advantage: </a:t>
            </a: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Ability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produce at a lower opportunity Cost</a:t>
            </a:r>
          </a:p>
        </p:txBody>
      </p:sp>
      <p:sp>
        <p:nvSpPr>
          <p:cNvPr id="16" name="Rectangle 15">
            <a:extLst>
              <a:ext uri="{FF2B5EF4-FFF2-40B4-BE49-F238E27FC236}">
                <a16:creationId xmlns:a16="http://schemas.microsoft.com/office/drawing/2014/main" id="{0B073EE1-6EB4-1A00-9359-1ED13FB900B9}"/>
              </a:ext>
            </a:extLst>
          </p:cNvPr>
          <p:cNvSpPr/>
          <p:nvPr/>
        </p:nvSpPr>
        <p:spPr>
          <a:xfrm>
            <a:off x="7404292" y="4059421"/>
            <a:ext cx="4819851" cy="17081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Who has</a:t>
            </a:r>
            <a:r>
              <a:rPr kumimoji="0" lang="en-US" sz="35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the </a:t>
            </a:r>
            <a:r>
              <a:rPr lang="en-US" sz="3500" b="1" dirty="0">
                <a:ln w="15875">
                  <a:solidFill>
                    <a:schemeClr val="tx1"/>
                  </a:solidFill>
                </a:ln>
                <a:solidFill>
                  <a:srgbClr val="FF0000"/>
                </a:solidFill>
                <a:latin typeface="Calibri" panose="020F0502020204030204"/>
              </a:rPr>
              <a:t>comparative</a:t>
            </a:r>
            <a:r>
              <a:rPr kumimoji="0" lang="en-US" sz="35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advantage in </a:t>
            </a:r>
            <a:r>
              <a:rPr lang="en-US" sz="3500" b="1" dirty="0">
                <a:ln w="15875">
                  <a:solidFill>
                    <a:schemeClr val="tx1"/>
                  </a:solidFill>
                </a:ln>
                <a:solidFill>
                  <a:srgbClr val="FF0000"/>
                </a:solidFill>
                <a:latin typeface="Calibri" panose="020F0502020204030204"/>
              </a:rPr>
              <a:t>Mopping?</a:t>
            </a:r>
            <a:endPar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51E364AD-257B-F437-BACF-A40117039057}"/>
              </a:ext>
            </a:extLst>
          </p:cNvPr>
          <p:cNvSpPr txBox="1"/>
          <p:nvPr/>
        </p:nvSpPr>
        <p:spPr>
          <a:xfrm>
            <a:off x="4000332" y="4488944"/>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  </a:t>
            </a:r>
            <a:r>
              <a:rPr lang="en-US" sz="3000" b="1" dirty="0" err="1">
                <a:ln w="15875">
                  <a:solidFill>
                    <a:schemeClr val="tx1"/>
                  </a:solidFill>
                </a:ln>
                <a:solidFill>
                  <a:srgbClr val="00B0F0"/>
                </a:solidFill>
                <a:latin typeface="Calibri" panose="020F0502020204030204"/>
              </a:rPr>
              <a:t>Vacuumings</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D7ABB1EA-1BAA-18C0-6ABC-3D067D63D275}"/>
              </a:ext>
            </a:extLst>
          </p:cNvPr>
          <p:cNvSpPr txBox="1"/>
          <p:nvPr/>
        </p:nvSpPr>
        <p:spPr>
          <a:xfrm>
            <a:off x="209056" y="4027605"/>
            <a:ext cx="384675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Ashley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Mopping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Vacuuming</a:t>
            </a:r>
          </a:p>
        </p:txBody>
      </p:sp>
      <p:sp>
        <p:nvSpPr>
          <p:cNvPr id="34" name="TextBox 33">
            <a:extLst>
              <a:ext uri="{FF2B5EF4-FFF2-40B4-BE49-F238E27FC236}">
                <a16:creationId xmlns:a16="http://schemas.microsoft.com/office/drawing/2014/main" id="{B1FCEBB8-7BCC-868E-4CA5-F64694571528}"/>
              </a:ext>
            </a:extLst>
          </p:cNvPr>
          <p:cNvSpPr txBox="1"/>
          <p:nvPr/>
        </p:nvSpPr>
        <p:spPr>
          <a:xfrm>
            <a:off x="3131409" y="4495030"/>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6/3</a:t>
            </a:r>
          </a:p>
        </p:txBody>
      </p:sp>
      <p:sp>
        <p:nvSpPr>
          <p:cNvPr id="35" name="TextBox 34">
            <a:extLst>
              <a:ext uri="{FF2B5EF4-FFF2-40B4-BE49-F238E27FC236}">
                <a16:creationId xmlns:a16="http://schemas.microsoft.com/office/drawing/2014/main" id="{7D82E5B5-FD96-7633-30BF-2EC6B1ED4FCE}"/>
              </a:ext>
            </a:extLst>
          </p:cNvPr>
          <p:cNvSpPr txBox="1"/>
          <p:nvPr/>
        </p:nvSpPr>
        <p:spPr>
          <a:xfrm>
            <a:off x="4305743" y="4987637"/>
            <a:ext cx="3717535"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  a</a:t>
            </a:r>
            <a:r>
              <a:rPr lang="en-US" sz="3000" b="1" dirty="0">
                <a:ln w="15875">
                  <a:solidFill>
                    <a:schemeClr val="tx1"/>
                  </a:solidFill>
                </a:ln>
                <a:solidFill>
                  <a:srgbClr val="00B0F0"/>
                </a:solidFill>
                <a:latin typeface="Calibri" panose="020F0502020204030204"/>
              </a:rPr>
              <a:t> Mopping</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BE30C6DD-036A-F12F-E7FD-F4F84C79D312}"/>
              </a:ext>
            </a:extLst>
          </p:cNvPr>
          <p:cNvSpPr txBox="1"/>
          <p:nvPr/>
        </p:nvSpPr>
        <p:spPr>
          <a:xfrm>
            <a:off x="3416706" y="4987637"/>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3</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/6</a:t>
            </a:r>
          </a:p>
        </p:txBody>
      </p:sp>
      <p:sp>
        <p:nvSpPr>
          <p:cNvPr id="37" name="TextBox 36">
            <a:extLst>
              <a:ext uri="{FF2B5EF4-FFF2-40B4-BE49-F238E27FC236}">
                <a16:creationId xmlns:a16="http://schemas.microsoft.com/office/drawing/2014/main" id="{C34AB48E-3796-AACA-061D-A99450C7739C}"/>
              </a:ext>
            </a:extLst>
          </p:cNvPr>
          <p:cNvSpPr txBox="1"/>
          <p:nvPr/>
        </p:nvSpPr>
        <p:spPr>
          <a:xfrm>
            <a:off x="209056" y="5349092"/>
            <a:ext cx="384675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Omar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Mopping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Vacuuming</a:t>
            </a:r>
          </a:p>
        </p:txBody>
      </p:sp>
      <p:sp>
        <p:nvSpPr>
          <p:cNvPr id="38" name="TextBox 37">
            <a:extLst>
              <a:ext uri="{FF2B5EF4-FFF2-40B4-BE49-F238E27FC236}">
                <a16:creationId xmlns:a16="http://schemas.microsoft.com/office/drawing/2014/main" id="{65B3122B-9E30-CC9B-0601-10898D3C3373}"/>
              </a:ext>
            </a:extLst>
          </p:cNvPr>
          <p:cNvSpPr txBox="1"/>
          <p:nvPr/>
        </p:nvSpPr>
        <p:spPr>
          <a:xfrm>
            <a:off x="3131409" y="583419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a:t>
            </a:r>
          </a:p>
        </p:txBody>
      </p:sp>
      <p:sp>
        <p:nvSpPr>
          <p:cNvPr id="39" name="TextBox 38">
            <a:extLst>
              <a:ext uri="{FF2B5EF4-FFF2-40B4-BE49-F238E27FC236}">
                <a16:creationId xmlns:a16="http://schemas.microsoft.com/office/drawing/2014/main" id="{0DD4F270-FCE7-3B86-481B-777030FDCF70}"/>
              </a:ext>
            </a:extLst>
          </p:cNvPr>
          <p:cNvSpPr txBox="1"/>
          <p:nvPr/>
        </p:nvSpPr>
        <p:spPr>
          <a:xfrm>
            <a:off x="4233691" y="5808013"/>
            <a:ext cx="3717535"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3</a:t>
            </a:r>
            <a:r>
              <a:rPr lang="en-US" sz="3000" b="1" dirty="0">
                <a:ln w="15875">
                  <a:solidFill>
                    <a:schemeClr val="tx1"/>
                  </a:solidFill>
                </a:ln>
                <a:solidFill>
                  <a:srgbClr val="00B0F0"/>
                </a:solidFill>
                <a:latin typeface="Calibri" panose="020F0502020204030204"/>
              </a:rPr>
              <a:t> </a:t>
            </a:r>
            <a:r>
              <a:rPr lang="en-US" sz="3000" b="1" dirty="0" err="1">
                <a:ln w="15875">
                  <a:solidFill>
                    <a:schemeClr val="tx1"/>
                  </a:solidFill>
                </a:ln>
                <a:solidFill>
                  <a:srgbClr val="00B0F0"/>
                </a:solidFill>
                <a:latin typeface="Calibri" panose="020F0502020204030204"/>
              </a:rPr>
              <a:t>Vacuumings</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040A2581-1975-7F25-827B-87D1A75A4BA4}"/>
              </a:ext>
            </a:extLst>
          </p:cNvPr>
          <p:cNvSpPr txBox="1"/>
          <p:nvPr/>
        </p:nvSpPr>
        <p:spPr>
          <a:xfrm>
            <a:off x="3419422" y="6299836"/>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a:t>
            </a:r>
          </a:p>
        </p:txBody>
      </p:sp>
      <p:sp>
        <p:nvSpPr>
          <p:cNvPr id="41" name="TextBox 40">
            <a:extLst>
              <a:ext uri="{FF2B5EF4-FFF2-40B4-BE49-F238E27FC236}">
                <a16:creationId xmlns:a16="http://schemas.microsoft.com/office/drawing/2014/main" id="{9FFBC684-A339-72F8-199C-D613C568D720}"/>
              </a:ext>
            </a:extLst>
          </p:cNvPr>
          <p:cNvSpPr txBox="1"/>
          <p:nvPr/>
        </p:nvSpPr>
        <p:spPr>
          <a:xfrm>
            <a:off x="4518988" y="6284219"/>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1/3 a</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Mopping</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4D7F41DD-05DB-E128-60F7-3A0AE8CA2D71}"/>
              </a:ext>
            </a:extLst>
          </p:cNvPr>
          <p:cNvSpPr/>
          <p:nvPr/>
        </p:nvSpPr>
        <p:spPr>
          <a:xfrm>
            <a:off x="209056" y="4528309"/>
            <a:ext cx="299440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AA78F85-8DA3-FCA6-5889-17C0127A7AAA}"/>
              </a:ext>
            </a:extLst>
          </p:cNvPr>
          <p:cNvSpPr/>
          <p:nvPr/>
        </p:nvSpPr>
        <p:spPr>
          <a:xfrm>
            <a:off x="209056" y="5856412"/>
            <a:ext cx="2994406"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9F5E89-DFA8-1AF3-7269-97123F9BCCD8}"/>
              </a:ext>
            </a:extLst>
          </p:cNvPr>
          <p:cNvSpPr/>
          <p:nvPr/>
        </p:nvSpPr>
        <p:spPr>
          <a:xfrm>
            <a:off x="4305743" y="4565368"/>
            <a:ext cx="333689"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E18EF3CD-2EC6-6413-29EF-CC9AD8CEB702}"/>
              </a:ext>
            </a:extLst>
          </p:cNvPr>
          <p:cNvSpPr/>
          <p:nvPr/>
        </p:nvSpPr>
        <p:spPr>
          <a:xfrm>
            <a:off x="4541726" y="5870896"/>
            <a:ext cx="309719"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7A75673-D2C4-4B94-8219-7F78E7B43AD4}"/>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Input problems</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16EA6550-C25D-1B59-1202-43BC9EE94F7A}"/>
              </a:ext>
            </a:extLst>
          </p:cNvPr>
          <p:cNvGraphicFramePr>
            <a:graphicFrameLocks noGrp="1"/>
          </p:cNvGraphicFramePr>
          <p:nvPr>
            <p:extLst>
              <p:ext uri="{D42A27DB-BD31-4B8C-83A1-F6EECF244321}">
                <p14:modId xmlns:p14="http://schemas.microsoft.com/office/powerpoint/2010/main" val="3734129089"/>
              </p:ext>
            </p:extLst>
          </p:nvPr>
        </p:nvGraphicFramePr>
        <p:xfrm>
          <a:off x="3331887" y="2720340"/>
          <a:ext cx="5528226" cy="1417320"/>
        </p:xfrm>
        <a:graphic>
          <a:graphicData uri="http://schemas.openxmlformats.org/drawingml/2006/table">
            <a:tbl>
              <a:tblPr firstRow="1" bandRow="1">
                <a:tableStyleId>{5C22544A-7EE6-4342-B048-85BDC9FD1C3A}</a:tableStyleId>
              </a:tblPr>
              <a:tblGrid>
                <a:gridCol w="1842742">
                  <a:extLst>
                    <a:ext uri="{9D8B030D-6E8A-4147-A177-3AD203B41FA5}">
                      <a16:colId xmlns:a16="http://schemas.microsoft.com/office/drawing/2014/main" val="1135237882"/>
                    </a:ext>
                  </a:extLst>
                </a:gridCol>
                <a:gridCol w="1842742">
                  <a:extLst>
                    <a:ext uri="{9D8B030D-6E8A-4147-A177-3AD203B41FA5}">
                      <a16:colId xmlns:a16="http://schemas.microsoft.com/office/drawing/2014/main" val="1005608739"/>
                    </a:ext>
                  </a:extLst>
                </a:gridCol>
                <a:gridCol w="1842742">
                  <a:extLst>
                    <a:ext uri="{9D8B030D-6E8A-4147-A177-3AD203B41FA5}">
                      <a16:colId xmlns:a16="http://schemas.microsoft.com/office/drawing/2014/main" val="2827036739"/>
                    </a:ext>
                  </a:extLst>
                </a:gridCol>
              </a:tblGrid>
              <a:tr h="0">
                <a:tc>
                  <a:txBody>
                    <a:bodyPr/>
                    <a:lstStyle/>
                    <a:p>
                      <a:endParaRPr lang="en-US" sz="2500" dirty="0"/>
                    </a:p>
                  </a:txBody>
                  <a:tcPr>
                    <a:noFill/>
                  </a:tcPr>
                </a:tc>
                <a:tc>
                  <a:txBody>
                    <a:bodyPr/>
                    <a:lstStyle/>
                    <a:p>
                      <a:pPr algn="ctr"/>
                      <a:r>
                        <a:rPr lang="en-US" sz="2500" dirty="0"/>
                        <a:t>Ashley</a:t>
                      </a:r>
                    </a:p>
                  </a:txBody>
                  <a:tcPr/>
                </a:tc>
                <a:tc>
                  <a:txBody>
                    <a:bodyPr/>
                    <a:lstStyle/>
                    <a:p>
                      <a:pPr algn="ctr"/>
                      <a:r>
                        <a:rPr lang="en-US" sz="2500" dirty="0"/>
                        <a:t>Omar</a:t>
                      </a:r>
                    </a:p>
                  </a:txBody>
                  <a:tcPr/>
                </a:tc>
                <a:extLst>
                  <a:ext uri="{0D108BD9-81ED-4DB2-BD59-A6C34878D82A}">
                    <a16:rowId xmlns:a16="http://schemas.microsoft.com/office/drawing/2014/main" val="3443968125"/>
                  </a:ext>
                </a:extLst>
              </a:tr>
              <a:tr h="370840">
                <a:tc>
                  <a:txBody>
                    <a:bodyPr/>
                    <a:lstStyle/>
                    <a:p>
                      <a:pPr algn="ctr"/>
                      <a:r>
                        <a:rPr lang="en-US" sz="2500" b="1" dirty="0"/>
                        <a:t>Mop</a:t>
                      </a:r>
                    </a:p>
                  </a:txBody>
                  <a:tcPr>
                    <a:solidFill>
                      <a:schemeClr val="accent5"/>
                    </a:solidFill>
                  </a:tcPr>
                </a:tc>
                <a:tc>
                  <a:txBody>
                    <a:bodyPr/>
                    <a:lstStyle/>
                    <a:p>
                      <a:pPr algn="ctr"/>
                      <a:r>
                        <a:rPr lang="en-US" sz="2500" dirty="0"/>
                        <a:t>6 minutes</a:t>
                      </a:r>
                    </a:p>
                  </a:txBody>
                  <a:tcPr/>
                </a:tc>
                <a:tc>
                  <a:txBody>
                    <a:bodyPr/>
                    <a:lstStyle/>
                    <a:p>
                      <a:pPr algn="ctr"/>
                      <a:r>
                        <a:rPr lang="en-US" sz="2500" dirty="0"/>
                        <a:t>12 minutes</a:t>
                      </a:r>
                    </a:p>
                  </a:txBody>
                  <a:tcPr/>
                </a:tc>
                <a:extLst>
                  <a:ext uri="{0D108BD9-81ED-4DB2-BD59-A6C34878D82A}">
                    <a16:rowId xmlns:a16="http://schemas.microsoft.com/office/drawing/2014/main" val="3874141477"/>
                  </a:ext>
                </a:extLst>
              </a:tr>
              <a:tr h="370840">
                <a:tc>
                  <a:txBody>
                    <a:bodyPr/>
                    <a:lstStyle/>
                    <a:p>
                      <a:pPr algn="ctr"/>
                      <a:r>
                        <a:rPr lang="en-US" sz="2500" b="1" dirty="0"/>
                        <a:t>Vacuum</a:t>
                      </a:r>
                    </a:p>
                  </a:txBody>
                  <a:tcPr>
                    <a:solidFill>
                      <a:schemeClr val="accent5"/>
                    </a:solidFill>
                  </a:tcPr>
                </a:tc>
                <a:tc>
                  <a:txBody>
                    <a:bodyPr/>
                    <a:lstStyle/>
                    <a:p>
                      <a:pPr algn="ctr"/>
                      <a:r>
                        <a:rPr lang="en-US" sz="2500" dirty="0"/>
                        <a:t>3 minutes</a:t>
                      </a:r>
                    </a:p>
                  </a:txBody>
                  <a:tcPr/>
                </a:tc>
                <a:tc>
                  <a:txBody>
                    <a:bodyPr/>
                    <a:lstStyle/>
                    <a:p>
                      <a:pPr algn="ctr"/>
                      <a:r>
                        <a:rPr lang="en-US" sz="2500" dirty="0"/>
                        <a:t>4 minutes</a:t>
                      </a:r>
                    </a:p>
                  </a:txBody>
                  <a:tcPr/>
                </a:tc>
                <a:extLst>
                  <a:ext uri="{0D108BD9-81ED-4DB2-BD59-A6C34878D82A}">
                    <a16:rowId xmlns:a16="http://schemas.microsoft.com/office/drawing/2014/main" val="720934289"/>
                  </a:ext>
                </a:extLst>
              </a:tr>
            </a:tbl>
          </a:graphicData>
        </a:graphic>
      </p:graphicFrame>
      <p:pic>
        <p:nvPicPr>
          <p:cNvPr id="6" name="Picture 2">
            <a:extLst>
              <a:ext uri="{FF2B5EF4-FFF2-40B4-BE49-F238E27FC236}">
                <a16:creationId xmlns:a16="http://schemas.microsoft.com/office/drawing/2014/main" id="{80C54B75-56C6-4494-C248-DC8F3C3311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5426" y="1410446"/>
            <a:ext cx="2875337" cy="28753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AA82995C-4820-01FE-BF1D-B95FDAF993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888" y="996670"/>
            <a:ext cx="3702890" cy="370289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5334DF7-077C-6CE4-AB69-3EE412B2AC05}"/>
              </a:ext>
            </a:extLst>
          </p:cNvPr>
          <p:cNvSpPr/>
          <p:nvPr/>
        </p:nvSpPr>
        <p:spPr>
          <a:xfrm>
            <a:off x="7514246" y="5598468"/>
            <a:ext cx="4468698"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Ashley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2 &lt; 3</a:t>
            </a:r>
          </a:p>
        </p:txBody>
      </p:sp>
      <p:sp>
        <p:nvSpPr>
          <p:cNvPr id="5" name="Rectangle 4">
            <a:extLst>
              <a:ext uri="{FF2B5EF4-FFF2-40B4-BE49-F238E27FC236}">
                <a16:creationId xmlns:a16="http://schemas.microsoft.com/office/drawing/2014/main" id="{7AF8E1AC-9189-5F70-FEB3-69237468A2BE}"/>
              </a:ext>
            </a:extLst>
          </p:cNvPr>
          <p:cNvSpPr/>
          <p:nvPr/>
        </p:nvSpPr>
        <p:spPr>
          <a:xfrm>
            <a:off x="1677460" y="4527729"/>
            <a:ext cx="1526001" cy="45720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784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500"/>
                                        <p:tgtEl>
                                          <p:spTgt spid="4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fade">
                                      <p:cBhvr>
                                        <p:cTn id="28" dur="500"/>
                                        <p:tgtEl>
                                          <p:spTgt spid="4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42" grpId="0" animBg="1"/>
      <p:bldP spid="43" grpId="0" animBg="1"/>
      <p:bldP spid="44" grpId="0" animBg="1"/>
      <p:bldP spid="45" grpId="0" animBg="1"/>
      <p:bldP spid="4" grpId="0"/>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B073EE1-6EB4-1A00-9359-1ED13FB900B9}"/>
              </a:ext>
            </a:extLst>
          </p:cNvPr>
          <p:cNvSpPr/>
          <p:nvPr/>
        </p:nvSpPr>
        <p:spPr>
          <a:xfrm>
            <a:off x="7379187" y="4047304"/>
            <a:ext cx="4819851" cy="17081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Who has</a:t>
            </a:r>
            <a:r>
              <a:rPr kumimoji="0" lang="en-US" sz="35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the </a:t>
            </a:r>
            <a:r>
              <a:rPr lang="en-US" sz="3500" b="1" dirty="0">
                <a:ln w="15875">
                  <a:solidFill>
                    <a:schemeClr val="tx1"/>
                  </a:solidFill>
                </a:ln>
                <a:solidFill>
                  <a:srgbClr val="FF0000"/>
                </a:solidFill>
                <a:latin typeface="Calibri" panose="020F0502020204030204"/>
              </a:rPr>
              <a:t>comparative</a:t>
            </a:r>
            <a:r>
              <a:rPr kumimoji="0" lang="en-US" sz="35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advantage in Vac</a:t>
            </a:r>
            <a:r>
              <a:rPr lang="en-US" sz="3500" b="1" dirty="0" err="1">
                <a:ln w="15875">
                  <a:solidFill>
                    <a:schemeClr val="tx1"/>
                  </a:solidFill>
                </a:ln>
                <a:solidFill>
                  <a:srgbClr val="FF0000"/>
                </a:solidFill>
                <a:latin typeface="Calibri" panose="020F0502020204030204"/>
              </a:rPr>
              <a:t>uuming</a:t>
            </a:r>
            <a:r>
              <a:rPr lang="en-US" sz="3500" b="1" dirty="0">
                <a:ln w="15875">
                  <a:solidFill>
                    <a:schemeClr val="tx1"/>
                  </a:solidFill>
                </a:ln>
                <a:solidFill>
                  <a:srgbClr val="FF0000"/>
                </a:solidFill>
                <a:latin typeface="Calibri" panose="020F0502020204030204"/>
              </a:rPr>
              <a:t>?</a:t>
            </a:r>
            <a:endParaRPr kumimoji="0" lang="en-US" sz="3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51E364AD-257B-F437-BACF-A40117039057}"/>
              </a:ext>
            </a:extLst>
          </p:cNvPr>
          <p:cNvSpPr txBox="1"/>
          <p:nvPr/>
        </p:nvSpPr>
        <p:spPr>
          <a:xfrm>
            <a:off x="4000332" y="4488944"/>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  </a:t>
            </a:r>
            <a:r>
              <a:rPr lang="en-US" sz="3000" b="1" dirty="0" err="1">
                <a:ln w="15875">
                  <a:solidFill>
                    <a:schemeClr val="tx1"/>
                  </a:solidFill>
                </a:ln>
                <a:solidFill>
                  <a:srgbClr val="00B0F0"/>
                </a:solidFill>
                <a:latin typeface="Calibri" panose="020F0502020204030204"/>
              </a:rPr>
              <a:t>Vacuumings</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D7ABB1EA-1BAA-18C0-6ABC-3D067D63D275}"/>
              </a:ext>
            </a:extLst>
          </p:cNvPr>
          <p:cNvSpPr txBox="1"/>
          <p:nvPr/>
        </p:nvSpPr>
        <p:spPr>
          <a:xfrm>
            <a:off x="209056" y="4027605"/>
            <a:ext cx="384675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Ashley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Mopping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Vacuuming</a:t>
            </a:r>
          </a:p>
        </p:txBody>
      </p:sp>
      <p:sp>
        <p:nvSpPr>
          <p:cNvPr id="34" name="TextBox 33">
            <a:extLst>
              <a:ext uri="{FF2B5EF4-FFF2-40B4-BE49-F238E27FC236}">
                <a16:creationId xmlns:a16="http://schemas.microsoft.com/office/drawing/2014/main" id="{B1FCEBB8-7BCC-868E-4CA5-F64694571528}"/>
              </a:ext>
            </a:extLst>
          </p:cNvPr>
          <p:cNvSpPr txBox="1"/>
          <p:nvPr/>
        </p:nvSpPr>
        <p:spPr>
          <a:xfrm>
            <a:off x="3131409" y="4495030"/>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6/3</a:t>
            </a:r>
          </a:p>
        </p:txBody>
      </p:sp>
      <p:sp>
        <p:nvSpPr>
          <p:cNvPr id="35" name="TextBox 34">
            <a:extLst>
              <a:ext uri="{FF2B5EF4-FFF2-40B4-BE49-F238E27FC236}">
                <a16:creationId xmlns:a16="http://schemas.microsoft.com/office/drawing/2014/main" id="{7D82E5B5-FD96-7633-30BF-2EC6B1ED4FCE}"/>
              </a:ext>
            </a:extLst>
          </p:cNvPr>
          <p:cNvSpPr txBox="1"/>
          <p:nvPr/>
        </p:nvSpPr>
        <p:spPr>
          <a:xfrm>
            <a:off x="4305743" y="4987637"/>
            <a:ext cx="3717535"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  a</a:t>
            </a:r>
            <a:r>
              <a:rPr lang="en-US" sz="3000" b="1" dirty="0">
                <a:ln w="15875">
                  <a:solidFill>
                    <a:schemeClr val="tx1"/>
                  </a:solidFill>
                </a:ln>
                <a:solidFill>
                  <a:srgbClr val="00B0F0"/>
                </a:solidFill>
                <a:latin typeface="Calibri" panose="020F0502020204030204"/>
              </a:rPr>
              <a:t> Mopping</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BE30C6DD-036A-F12F-E7FD-F4F84C79D312}"/>
              </a:ext>
            </a:extLst>
          </p:cNvPr>
          <p:cNvSpPr txBox="1"/>
          <p:nvPr/>
        </p:nvSpPr>
        <p:spPr>
          <a:xfrm>
            <a:off x="3416706" y="4987637"/>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3</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/6</a:t>
            </a:r>
          </a:p>
        </p:txBody>
      </p:sp>
      <p:sp>
        <p:nvSpPr>
          <p:cNvPr id="37" name="TextBox 36">
            <a:extLst>
              <a:ext uri="{FF2B5EF4-FFF2-40B4-BE49-F238E27FC236}">
                <a16:creationId xmlns:a16="http://schemas.microsoft.com/office/drawing/2014/main" id="{C34AB48E-3796-AACA-061D-A99450C7739C}"/>
              </a:ext>
            </a:extLst>
          </p:cNvPr>
          <p:cNvSpPr txBox="1"/>
          <p:nvPr/>
        </p:nvSpPr>
        <p:spPr>
          <a:xfrm>
            <a:off x="209056" y="5349092"/>
            <a:ext cx="384675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Omar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Mopping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Vacuuming</a:t>
            </a:r>
          </a:p>
        </p:txBody>
      </p:sp>
      <p:sp>
        <p:nvSpPr>
          <p:cNvPr id="38" name="TextBox 37">
            <a:extLst>
              <a:ext uri="{FF2B5EF4-FFF2-40B4-BE49-F238E27FC236}">
                <a16:creationId xmlns:a16="http://schemas.microsoft.com/office/drawing/2014/main" id="{65B3122B-9E30-CC9B-0601-10898D3C3373}"/>
              </a:ext>
            </a:extLst>
          </p:cNvPr>
          <p:cNvSpPr txBox="1"/>
          <p:nvPr/>
        </p:nvSpPr>
        <p:spPr>
          <a:xfrm>
            <a:off x="3131409" y="583419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a:t>
            </a:r>
          </a:p>
        </p:txBody>
      </p:sp>
      <p:sp>
        <p:nvSpPr>
          <p:cNvPr id="39" name="TextBox 38">
            <a:extLst>
              <a:ext uri="{FF2B5EF4-FFF2-40B4-BE49-F238E27FC236}">
                <a16:creationId xmlns:a16="http://schemas.microsoft.com/office/drawing/2014/main" id="{0DD4F270-FCE7-3B86-481B-777030FDCF70}"/>
              </a:ext>
            </a:extLst>
          </p:cNvPr>
          <p:cNvSpPr txBox="1"/>
          <p:nvPr/>
        </p:nvSpPr>
        <p:spPr>
          <a:xfrm>
            <a:off x="4233691" y="5808013"/>
            <a:ext cx="3717535"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3</a:t>
            </a:r>
            <a:r>
              <a:rPr lang="en-US" sz="3000" b="1" dirty="0">
                <a:ln w="15875">
                  <a:solidFill>
                    <a:schemeClr val="tx1"/>
                  </a:solidFill>
                </a:ln>
                <a:solidFill>
                  <a:srgbClr val="00B0F0"/>
                </a:solidFill>
                <a:latin typeface="Calibri" panose="020F0502020204030204"/>
              </a:rPr>
              <a:t> </a:t>
            </a:r>
            <a:r>
              <a:rPr lang="en-US" sz="3000" b="1" dirty="0" err="1">
                <a:ln w="15875">
                  <a:solidFill>
                    <a:schemeClr val="tx1"/>
                  </a:solidFill>
                </a:ln>
                <a:solidFill>
                  <a:srgbClr val="00B0F0"/>
                </a:solidFill>
                <a:latin typeface="Calibri" panose="020F0502020204030204"/>
              </a:rPr>
              <a:t>Vacuumings</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040A2581-1975-7F25-827B-87D1A75A4BA4}"/>
              </a:ext>
            </a:extLst>
          </p:cNvPr>
          <p:cNvSpPr txBox="1"/>
          <p:nvPr/>
        </p:nvSpPr>
        <p:spPr>
          <a:xfrm>
            <a:off x="3419422" y="6299836"/>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a:t>
            </a:r>
          </a:p>
        </p:txBody>
      </p:sp>
      <p:sp>
        <p:nvSpPr>
          <p:cNvPr id="41" name="TextBox 40">
            <a:extLst>
              <a:ext uri="{FF2B5EF4-FFF2-40B4-BE49-F238E27FC236}">
                <a16:creationId xmlns:a16="http://schemas.microsoft.com/office/drawing/2014/main" id="{9FFBC684-A339-72F8-199C-D613C568D720}"/>
              </a:ext>
            </a:extLst>
          </p:cNvPr>
          <p:cNvSpPr txBox="1"/>
          <p:nvPr/>
        </p:nvSpPr>
        <p:spPr>
          <a:xfrm>
            <a:off x="4518988" y="6284219"/>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1/3 a</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Mopping</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4D7F41DD-05DB-E128-60F7-3A0AE8CA2D71}"/>
              </a:ext>
            </a:extLst>
          </p:cNvPr>
          <p:cNvSpPr/>
          <p:nvPr/>
        </p:nvSpPr>
        <p:spPr>
          <a:xfrm>
            <a:off x="263607" y="5014097"/>
            <a:ext cx="3292734"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AA78F85-8DA3-FCA6-5889-17C0127A7AAA}"/>
              </a:ext>
            </a:extLst>
          </p:cNvPr>
          <p:cNvSpPr/>
          <p:nvPr/>
        </p:nvSpPr>
        <p:spPr>
          <a:xfrm>
            <a:off x="263607" y="6335584"/>
            <a:ext cx="3261626"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9F5E89-DFA8-1AF3-7269-97123F9BCCD8}"/>
              </a:ext>
            </a:extLst>
          </p:cNvPr>
          <p:cNvSpPr/>
          <p:nvPr/>
        </p:nvSpPr>
        <p:spPr>
          <a:xfrm>
            <a:off x="4630665" y="5026824"/>
            <a:ext cx="65888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E18EF3CD-2EC6-6413-29EF-CC9AD8CEB702}"/>
              </a:ext>
            </a:extLst>
          </p:cNvPr>
          <p:cNvSpPr/>
          <p:nvPr/>
        </p:nvSpPr>
        <p:spPr>
          <a:xfrm>
            <a:off x="4817317" y="6326388"/>
            <a:ext cx="650033"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F5B0B687-37A3-8339-1638-E66C22F42C6A}"/>
              </a:ext>
            </a:extLst>
          </p:cNvPr>
          <p:cNvSpPr/>
          <p:nvPr/>
        </p:nvSpPr>
        <p:spPr>
          <a:xfrm>
            <a:off x="1677460" y="4527729"/>
            <a:ext cx="1526001" cy="45720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0C1FADE7-7182-AC56-1D55-064AD929FFF6}"/>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Input problems</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2D34CFC-E2A7-3DBC-D4EA-FF48B49589BE}"/>
              </a:ext>
            </a:extLst>
          </p:cNvPr>
          <p:cNvSpPr txBox="1"/>
          <p:nvPr/>
        </p:nvSpPr>
        <p:spPr>
          <a:xfrm>
            <a:off x="7038" y="1188801"/>
            <a:ext cx="12192000" cy="140038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w="15875">
                  <a:solidFill>
                    <a:schemeClr val="bg1"/>
                  </a:solidFill>
                </a:ln>
                <a:effectLst/>
                <a:uLnTx/>
                <a:uFillTx/>
                <a:latin typeface="Calibri" panose="020F0502020204030204"/>
                <a:ea typeface="+mn-ea"/>
                <a:cs typeface="+mn-cs"/>
              </a:rPr>
              <a:t>Comparative Advantage: </a:t>
            </a: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Ability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bg1"/>
                  </a:solidFill>
                </a:ln>
                <a:effectLst/>
                <a:uLnTx/>
                <a:uFillTx/>
                <a:latin typeface="Calibri" panose="020F0502020204030204"/>
                <a:ea typeface="+mn-ea"/>
                <a:cs typeface="+mn-cs"/>
              </a:rPr>
              <a:t>produce at a lower opportunity Cost</a:t>
            </a:r>
          </a:p>
        </p:txBody>
      </p:sp>
      <p:graphicFrame>
        <p:nvGraphicFramePr>
          <p:cNvPr id="4" name="Table 3">
            <a:extLst>
              <a:ext uri="{FF2B5EF4-FFF2-40B4-BE49-F238E27FC236}">
                <a16:creationId xmlns:a16="http://schemas.microsoft.com/office/drawing/2014/main" id="{5C96DD86-EED8-6C0F-8CD0-EEDDB474E60B}"/>
              </a:ext>
            </a:extLst>
          </p:cNvPr>
          <p:cNvGraphicFramePr>
            <a:graphicFrameLocks noGrp="1"/>
          </p:cNvGraphicFramePr>
          <p:nvPr>
            <p:extLst>
              <p:ext uri="{D42A27DB-BD31-4B8C-83A1-F6EECF244321}">
                <p14:modId xmlns:p14="http://schemas.microsoft.com/office/powerpoint/2010/main" val="3734129089"/>
              </p:ext>
            </p:extLst>
          </p:nvPr>
        </p:nvGraphicFramePr>
        <p:xfrm>
          <a:off x="3331887" y="2720340"/>
          <a:ext cx="5528226" cy="1417320"/>
        </p:xfrm>
        <a:graphic>
          <a:graphicData uri="http://schemas.openxmlformats.org/drawingml/2006/table">
            <a:tbl>
              <a:tblPr firstRow="1" bandRow="1">
                <a:tableStyleId>{5C22544A-7EE6-4342-B048-85BDC9FD1C3A}</a:tableStyleId>
              </a:tblPr>
              <a:tblGrid>
                <a:gridCol w="1842742">
                  <a:extLst>
                    <a:ext uri="{9D8B030D-6E8A-4147-A177-3AD203B41FA5}">
                      <a16:colId xmlns:a16="http://schemas.microsoft.com/office/drawing/2014/main" val="1135237882"/>
                    </a:ext>
                  </a:extLst>
                </a:gridCol>
                <a:gridCol w="1842742">
                  <a:extLst>
                    <a:ext uri="{9D8B030D-6E8A-4147-A177-3AD203B41FA5}">
                      <a16:colId xmlns:a16="http://schemas.microsoft.com/office/drawing/2014/main" val="1005608739"/>
                    </a:ext>
                  </a:extLst>
                </a:gridCol>
                <a:gridCol w="1842742">
                  <a:extLst>
                    <a:ext uri="{9D8B030D-6E8A-4147-A177-3AD203B41FA5}">
                      <a16:colId xmlns:a16="http://schemas.microsoft.com/office/drawing/2014/main" val="2827036739"/>
                    </a:ext>
                  </a:extLst>
                </a:gridCol>
              </a:tblGrid>
              <a:tr h="0">
                <a:tc>
                  <a:txBody>
                    <a:bodyPr/>
                    <a:lstStyle/>
                    <a:p>
                      <a:endParaRPr lang="en-US" sz="2500" dirty="0"/>
                    </a:p>
                  </a:txBody>
                  <a:tcPr>
                    <a:noFill/>
                  </a:tcPr>
                </a:tc>
                <a:tc>
                  <a:txBody>
                    <a:bodyPr/>
                    <a:lstStyle/>
                    <a:p>
                      <a:pPr algn="ctr"/>
                      <a:r>
                        <a:rPr lang="en-US" sz="2500" dirty="0"/>
                        <a:t>Ashley</a:t>
                      </a:r>
                    </a:p>
                  </a:txBody>
                  <a:tcPr/>
                </a:tc>
                <a:tc>
                  <a:txBody>
                    <a:bodyPr/>
                    <a:lstStyle/>
                    <a:p>
                      <a:pPr algn="ctr"/>
                      <a:r>
                        <a:rPr lang="en-US" sz="2500" dirty="0"/>
                        <a:t>Omar</a:t>
                      </a:r>
                    </a:p>
                  </a:txBody>
                  <a:tcPr/>
                </a:tc>
                <a:extLst>
                  <a:ext uri="{0D108BD9-81ED-4DB2-BD59-A6C34878D82A}">
                    <a16:rowId xmlns:a16="http://schemas.microsoft.com/office/drawing/2014/main" val="3443968125"/>
                  </a:ext>
                </a:extLst>
              </a:tr>
              <a:tr h="370840">
                <a:tc>
                  <a:txBody>
                    <a:bodyPr/>
                    <a:lstStyle/>
                    <a:p>
                      <a:pPr algn="ctr"/>
                      <a:r>
                        <a:rPr lang="en-US" sz="2500" b="1" dirty="0"/>
                        <a:t>Mop</a:t>
                      </a:r>
                    </a:p>
                  </a:txBody>
                  <a:tcPr>
                    <a:solidFill>
                      <a:schemeClr val="accent5"/>
                    </a:solidFill>
                  </a:tcPr>
                </a:tc>
                <a:tc>
                  <a:txBody>
                    <a:bodyPr/>
                    <a:lstStyle/>
                    <a:p>
                      <a:pPr algn="ctr"/>
                      <a:r>
                        <a:rPr lang="en-US" sz="2500" dirty="0"/>
                        <a:t>6 minutes</a:t>
                      </a:r>
                    </a:p>
                  </a:txBody>
                  <a:tcPr/>
                </a:tc>
                <a:tc>
                  <a:txBody>
                    <a:bodyPr/>
                    <a:lstStyle/>
                    <a:p>
                      <a:pPr algn="ctr"/>
                      <a:r>
                        <a:rPr lang="en-US" sz="2500" dirty="0"/>
                        <a:t>12 minutes</a:t>
                      </a:r>
                    </a:p>
                  </a:txBody>
                  <a:tcPr/>
                </a:tc>
                <a:extLst>
                  <a:ext uri="{0D108BD9-81ED-4DB2-BD59-A6C34878D82A}">
                    <a16:rowId xmlns:a16="http://schemas.microsoft.com/office/drawing/2014/main" val="3874141477"/>
                  </a:ext>
                </a:extLst>
              </a:tr>
              <a:tr h="370840">
                <a:tc>
                  <a:txBody>
                    <a:bodyPr/>
                    <a:lstStyle/>
                    <a:p>
                      <a:pPr algn="ctr"/>
                      <a:r>
                        <a:rPr lang="en-US" sz="2500" b="1" dirty="0"/>
                        <a:t>Vacuum</a:t>
                      </a:r>
                    </a:p>
                  </a:txBody>
                  <a:tcPr>
                    <a:solidFill>
                      <a:schemeClr val="accent5"/>
                    </a:solidFill>
                  </a:tcPr>
                </a:tc>
                <a:tc>
                  <a:txBody>
                    <a:bodyPr/>
                    <a:lstStyle/>
                    <a:p>
                      <a:pPr algn="ctr"/>
                      <a:r>
                        <a:rPr lang="en-US" sz="2500" dirty="0"/>
                        <a:t>3 minutes</a:t>
                      </a:r>
                    </a:p>
                  </a:txBody>
                  <a:tcPr/>
                </a:tc>
                <a:tc>
                  <a:txBody>
                    <a:bodyPr/>
                    <a:lstStyle/>
                    <a:p>
                      <a:pPr algn="ctr"/>
                      <a:r>
                        <a:rPr lang="en-US" sz="2500" dirty="0"/>
                        <a:t>4 minutes</a:t>
                      </a:r>
                    </a:p>
                  </a:txBody>
                  <a:tcPr/>
                </a:tc>
                <a:extLst>
                  <a:ext uri="{0D108BD9-81ED-4DB2-BD59-A6C34878D82A}">
                    <a16:rowId xmlns:a16="http://schemas.microsoft.com/office/drawing/2014/main" val="720934289"/>
                  </a:ext>
                </a:extLst>
              </a:tr>
            </a:tbl>
          </a:graphicData>
        </a:graphic>
      </p:graphicFrame>
      <p:pic>
        <p:nvPicPr>
          <p:cNvPr id="8" name="Picture 2">
            <a:extLst>
              <a:ext uri="{FF2B5EF4-FFF2-40B4-BE49-F238E27FC236}">
                <a16:creationId xmlns:a16="http://schemas.microsoft.com/office/drawing/2014/main" id="{CEF961B7-2117-DDE0-70E7-80285007C7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5426" y="1410446"/>
            <a:ext cx="2875337" cy="28753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9A43D1CA-1FE7-A7CA-3001-855A50B879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888" y="996670"/>
            <a:ext cx="3702890" cy="370289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2710FF9-2B48-5268-3881-52F921F876D8}"/>
              </a:ext>
            </a:extLst>
          </p:cNvPr>
          <p:cNvSpPr/>
          <p:nvPr/>
        </p:nvSpPr>
        <p:spPr>
          <a:xfrm>
            <a:off x="7561785" y="5539110"/>
            <a:ext cx="4468698"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Omar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1/3 &lt; 1/2</a:t>
            </a:r>
          </a:p>
        </p:txBody>
      </p:sp>
      <p:sp>
        <p:nvSpPr>
          <p:cNvPr id="7" name="Rectangle 6">
            <a:extLst>
              <a:ext uri="{FF2B5EF4-FFF2-40B4-BE49-F238E27FC236}">
                <a16:creationId xmlns:a16="http://schemas.microsoft.com/office/drawing/2014/main" id="{25A37CB1-7D87-6EA6-BDCA-827285FA7DC6}"/>
              </a:ext>
            </a:extLst>
          </p:cNvPr>
          <p:cNvSpPr/>
          <p:nvPr/>
        </p:nvSpPr>
        <p:spPr>
          <a:xfrm>
            <a:off x="1623614" y="6316590"/>
            <a:ext cx="1876533" cy="45720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942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2" grpId="0" animBg="1"/>
      <p:bldP spid="43" grpId="0" animBg="1"/>
      <p:bldP spid="44" grpId="0" animBg="1"/>
      <p:bldP spid="45" grpId="0" animBg="1"/>
      <p:bldP spid="5"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B274562-E88D-C461-2DAB-E2195C5E255A}"/>
              </a:ext>
            </a:extLst>
          </p:cNvPr>
          <p:cNvSpPr txBox="1"/>
          <p:nvPr/>
        </p:nvSpPr>
        <p:spPr>
          <a:xfrm>
            <a:off x="-7038" y="1085041"/>
            <a:ext cx="12192000" cy="33239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w="15875">
                  <a:solidFill>
                    <a:schemeClr val="bg1"/>
                  </a:solidFill>
                </a:ln>
                <a:effectLst/>
                <a:uLnTx/>
                <a:uFillTx/>
                <a:latin typeface="Calibri" panose="020F0502020204030204"/>
                <a:ea typeface="+mn-ea"/>
                <a:cs typeface="+mn-cs"/>
              </a:rPr>
              <a:t>Mutually Beneficial terms of trade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w="15875">
                  <a:solidFill>
                    <a:schemeClr val="bg1"/>
                  </a:solidFill>
                </a:ln>
                <a:effectLst/>
                <a:uLnTx/>
                <a:uFillTx/>
                <a:latin typeface="Calibri" panose="020F0502020204030204"/>
                <a:ea typeface="+mn-ea"/>
                <a:cs typeface="+mn-cs"/>
              </a:rPr>
              <a:t>fall between opportunity Costs</a:t>
            </a:r>
          </a:p>
          <a:p>
            <a:pPr lvl="0" algn="ctr">
              <a:defRPr/>
            </a:pPr>
            <a:r>
              <a:rPr lang="en-US" sz="4000" b="1" dirty="0">
                <a:ln w="15875">
                  <a:solidFill>
                    <a:schemeClr val="tx1"/>
                  </a:solidFill>
                </a:ln>
                <a:solidFill>
                  <a:srgbClr val="00B050"/>
                </a:solidFill>
              </a:rPr>
              <a:t>1 Mopping = 2 to 3 </a:t>
            </a:r>
            <a:r>
              <a:rPr lang="en-US" sz="4000" b="1" dirty="0" err="1">
                <a:ln w="15875">
                  <a:solidFill>
                    <a:schemeClr val="tx1"/>
                  </a:solidFill>
                </a:ln>
                <a:solidFill>
                  <a:srgbClr val="00B050"/>
                </a:solidFill>
              </a:rPr>
              <a:t>Vacuumings</a:t>
            </a:r>
            <a:endParaRPr lang="en-US" sz="4000" b="1" dirty="0">
              <a:ln w="15875">
                <a:solidFill>
                  <a:schemeClr val="tx1"/>
                </a:solidFill>
              </a:ln>
              <a:solidFill>
                <a:srgbClr val="00B050"/>
              </a:solidFill>
            </a:endParaRPr>
          </a:p>
          <a:p>
            <a:pPr lvl="0" algn="ctr">
              <a:defRPr/>
            </a:pPr>
            <a:r>
              <a:rPr lang="en-US" sz="4000" b="1" dirty="0">
                <a:ln w="15875">
                  <a:solidFill>
                    <a:schemeClr val="tx1"/>
                  </a:solidFill>
                </a:ln>
                <a:solidFill>
                  <a:srgbClr val="00B050"/>
                </a:solidFill>
              </a:rPr>
              <a:t>1 Vacuuming = 1/3 to 1/2  Mopping</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w="15875">
                <a:solidFill>
                  <a:schemeClr val="tx1"/>
                </a:solid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51E364AD-257B-F437-BACF-A40117039057}"/>
              </a:ext>
            </a:extLst>
          </p:cNvPr>
          <p:cNvSpPr txBox="1"/>
          <p:nvPr/>
        </p:nvSpPr>
        <p:spPr>
          <a:xfrm>
            <a:off x="4000332" y="4488944"/>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  </a:t>
            </a:r>
            <a:r>
              <a:rPr lang="en-US" sz="3000" b="1" dirty="0" err="1">
                <a:ln w="15875">
                  <a:solidFill>
                    <a:schemeClr val="tx1"/>
                  </a:solidFill>
                </a:ln>
                <a:solidFill>
                  <a:srgbClr val="00B0F0"/>
                </a:solidFill>
                <a:latin typeface="Calibri" panose="020F0502020204030204"/>
              </a:rPr>
              <a:t>Vacuumings</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D7ABB1EA-1BAA-18C0-6ABC-3D067D63D275}"/>
              </a:ext>
            </a:extLst>
          </p:cNvPr>
          <p:cNvSpPr txBox="1"/>
          <p:nvPr/>
        </p:nvSpPr>
        <p:spPr>
          <a:xfrm>
            <a:off x="209056" y="4027605"/>
            <a:ext cx="384675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Ashley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Mopping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Vacuuming</a:t>
            </a:r>
          </a:p>
        </p:txBody>
      </p:sp>
      <p:sp>
        <p:nvSpPr>
          <p:cNvPr id="34" name="TextBox 33">
            <a:extLst>
              <a:ext uri="{FF2B5EF4-FFF2-40B4-BE49-F238E27FC236}">
                <a16:creationId xmlns:a16="http://schemas.microsoft.com/office/drawing/2014/main" id="{B1FCEBB8-7BCC-868E-4CA5-F64694571528}"/>
              </a:ext>
            </a:extLst>
          </p:cNvPr>
          <p:cNvSpPr txBox="1"/>
          <p:nvPr/>
        </p:nvSpPr>
        <p:spPr>
          <a:xfrm>
            <a:off x="3131409" y="4495030"/>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6/3</a:t>
            </a:r>
          </a:p>
        </p:txBody>
      </p:sp>
      <p:sp>
        <p:nvSpPr>
          <p:cNvPr id="35" name="TextBox 34">
            <a:extLst>
              <a:ext uri="{FF2B5EF4-FFF2-40B4-BE49-F238E27FC236}">
                <a16:creationId xmlns:a16="http://schemas.microsoft.com/office/drawing/2014/main" id="{7D82E5B5-FD96-7633-30BF-2EC6B1ED4FCE}"/>
              </a:ext>
            </a:extLst>
          </p:cNvPr>
          <p:cNvSpPr txBox="1"/>
          <p:nvPr/>
        </p:nvSpPr>
        <p:spPr>
          <a:xfrm>
            <a:off x="4305743" y="4987637"/>
            <a:ext cx="3717535"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  a</a:t>
            </a:r>
            <a:r>
              <a:rPr lang="en-US" sz="3000" b="1" dirty="0">
                <a:ln w="15875">
                  <a:solidFill>
                    <a:schemeClr val="tx1"/>
                  </a:solidFill>
                </a:ln>
                <a:solidFill>
                  <a:srgbClr val="00B0F0"/>
                </a:solidFill>
                <a:latin typeface="Calibri" panose="020F0502020204030204"/>
              </a:rPr>
              <a:t> Mopping</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BE30C6DD-036A-F12F-E7FD-F4F84C79D312}"/>
              </a:ext>
            </a:extLst>
          </p:cNvPr>
          <p:cNvSpPr txBox="1"/>
          <p:nvPr/>
        </p:nvSpPr>
        <p:spPr>
          <a:xfrm>
            <a:off x="3416706" y="4987637"/>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3</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/6</a:t>
            </a:r>
          </a:p>
        </p:txBody>
      </p:sp>
      <p:sp>
        <p:nvSpPr>
          <p:cNvPr id="37" name="TextBox 36">
            <a:extLst>
              <a:ext uri="{FF2B5EF4-FFF2-40B4-BE49-F238E27FC236}">
                <a16:creationId xmlns:a16="http://schemas.microsoft.com/office/drawing/2014/main" id="{C34AB48E-3796-AACA-061D-A99450C7739C}"/>
              </a:ext>
            </a:extLst>
          </p:cNvPr>
          <p:cNvSpPr txBox="1"/>
          <p:nvPr/>
        </p:nvSpPr>
        <p:spPr>
          <a:xfrm>
            <a:off x="209056" y="5349092"/>
            <a:ext cx="384675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Omar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Mopping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Vacuuming</a:t>
            </a:r>
          </a:p>
        </p:txBody>
      </p:sp>
      <p:sp>
        <p:nvSpPr>
          <p:cNvPr id="38" name="TextBox 37">
            <a:extLst>
              <a:ext uri="{FF2B5EF4-FFF2-40B4-BE49-F238E27FC236}">
                <a16:creationId xmlns:a16="http://schemas.microsoft.com/office/drawing/2014/main" id="{65B3122B-9E30-CC9B-0601-10898D3C3373}"/>
              </a:ext>
            </a:extLst>
          </p:cNvPr>
          <p:cNvSpPr txBox="1"/>
          <p:nvPr/>
        </p:nvSpPr>
        <p:spPr>
          <a:xfrm>
            <a:off x="3131409" y="583419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a:t>
            </a:r>
          </a:p>
        </p:txBody>
      </p:sp>
      <p:sp>
        <p:nvSpPr>
          <p:cNvPr id="39" name="TextBox 38">
            <a:extLst>
              <a:ext uri="{FF2B5EF4-FFF2-40B4-BE49-F238E27FC236}">
                <a16:creationId xmlns:a16="http://schemas.microsoft.com/office/drawing/2014/main" id="{0DD4F270-FCE7-3B86-481B-777030FDCF70}"/>
              </a:ext>
            </a:extLst>
          </p:cNvPr>
          <p:cNvSpPr txBox="1"/>
          <p:nvPr/>
        </p:nvSpPr>
        <p:spPr>
          <a:xfrm>
            <a:off x="4233691" y="5808013"/>
            <a:ext cx="3717535"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3</a:t>
            </a:r>
            <a:r>
              <a:rPr lang="en-US" sz="3000" b="1" dirty="0">
                <a:ln w="15875">
                  <a:solidFill>
                    <a:schemeClr val="tx1"/>
                  </a:solidFill>
                </a:ln>
                <a:solidFill>
                  <a:srgbClr val="00B0F0"/>
                </a:solidFill>
                <a:latin typeface="Calibri" panose="020F0502020204030204"/>
              </a:rPr>
              <a:t> </a:t>
            </a:r>
            <a:r>
              <a:rPr lang="en-US" sz="3000" b="1" dirty="0" err="1">
                <a:ln w="15875">
                  <a:solidFill>
                    <a:schemeClr val="tx1"/>
                  </a:solidFill>
                </a:ln>
                <a:solidFill>
                  <a:srgbClr val="00B0F0"/>
                </a:solidFill>
                <a:latin typeface="Calibri" panose="020F0502020204030204"/>
              </a:rPr>
              <a:t>Vacuumings</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040A2581-1975-7F25-827B-87D1A75A4BA4}"/>
              </a:ext>
            </a:extLst>
          </p:cNvPr>
          <p:cNvSpPr txBox="1"/>
          <p:nvPr/>
        </p:nvSpPr>
        <p:spPr>
          <a:xfrm>
            <a:off x="3419422" y="6299836"/>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a:t>
            </a:r>
          </a:p>
        </p:txBody>
      </p:sp>
      <p:sp>
        <p:nvSpPr>
          <p:cNvPr id="41" name="TextBox 40">
            <a:extLst>
              <a:ext uri="{FF2B5EF4-FFF2-40B4-BE49-F238E27FC236}">
                <a16:creationId xmlns:a16="http://schemas.microsoft.com/office/drawing/2014/main" id="{9FFBC684-A339-72F8-199C-D613C568D720}"/>
              </a:ext>
            </a:extLst>
          </p:cNvPr>
          <p:cNvSpPr txBox="1"/>
          <p:nvPr/>
        </p:nvSpPr>
        <p:spPr>
          <a:xfrm>
            <a:off x="4518988" y="6284219"/>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1/3 a</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Mopping</a:t>
            </a:r>
            <a:endPar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4D7F41DD-05DB-E128-60F7-3A0AE8CA2D71}"/>
              </a:ext>
            </a:extLst>
          </p:cNvPr>
          <p:cNvSpPr/>
          <p:nvPr/>
        </p:nvSpPr>
        <p:spPr>
          <a:xfrm>
            <a:off x="263607" y="5014097"/>
            <a:ext cx="3292734"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AA78F85-8DA3-FCA6-5889-17C0127A7AAA}"/>
              </a:ext>
            </a:extLst>
          </p:cNvPr>
          <p:cNvSpPr/>
          <p:nvPr/>
        </p:nvSpPr>
        <p:spPr>
          <a:xfrm>
            <a:off x="263607" y="6335584"/>
            <a:ext cx="3261626"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9F5E89-DFA8-1AF3-7269-97123F9BCCD8}"/>
              </a:ext>
            </a:extLst>
          </p:cNvPr>
          <p:cNvSpPr/>
          <p:nvPr/>
        </p:nvSpPr>
        <p:spPr>
          <a:xfrm>
            <a:off x="4630665" y="5026824"/>
            <a:ext cx="65888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E18EF3CD-2EC6-6413-29EF-CC9AD8CEB702}"/>
              </a:ext>
            </a:extLst>
          </p:cNvPr>
          <p:cNvSpPr/>
          <p:nvPr/>
        </p:nvSpPr>
        <p:spPr>
          <a:xfrm>
            <a:off x="4817317" y="6326388"/>
            <a:ext cx="650033"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53B046C3-3418-0B6C-E52C-42758192FD6C}"/>
              </a:ext>
            </a:extLst>
          </p:cNvPr>
          <p:cNvSpPr/>
          <p:nvPr/>
        </p:nvSpPr>
        <p:spPr>
          <a:xfrm>
            <a:off x="209056" y="4528309"/>
            <a:ext cx="299440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672D135B-5982-00F6-AC3E-F7856E1D0A9A}"/>
              </a:ext>
            </a:extLst>
          </p:cNvPr>
          <p:cNvSpPr/>
          <p:nvPr/>
        </p:nvSpPr>
        <p:spPr>
          <a:xfrm>
            <a:off x="209056" y="5856412"/>
            <a:ext cx="2994406"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A52EE82-01D5-6DD1-7665-E06C461556C3}"/>
              </a:ext>
            </a:extLst>
          </p:cNvPr>
          <p:cNvSpPr/>
          <p:nvPr/>
        </p:nvSpPr>
        <p:spPr>
          <a:xfrm>
            <a:off x="4305743" y="4565368"/>
            <a:ext cx="333689"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3EE00958-212B-F6AB-3EFD-4A57F95A0678}"/>
              </a:ext>
            </a:extLst>
          </p:cNvPr>
          <p:cNvSpPr/>
          <p:nvPr/>
        </p:nvSpPr>
        <p:spPr>
          <a:xfrm>
            <a:off x="4541726" y="5870896"/>
            <a:ext cx="309719"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C34841E-4B4A-B506-3C8E-0A2EEDD249D2}"/>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Input problems</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5" name="Picture 2">
            <a:extLst>
              <a:ext uri="{FF2B5EF4-FFF2-40B4-BE49-F238E27FC236}">
                <a16:creationId xmlns:a16="http://schemas.microsoft.com/office/drawing/2014/main" id="{7414A352-5A09-291A-5A6B-D81830B2FE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5426" y="1410446"/>
            <a:ext cx="2875337" cy="28753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FF2B5D14-6B75-05F2-D32C-40A40508B9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888" y="996670"/>
            <a:ext cx="3702890" cy="3702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93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fade">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
                                            <p:txEl>
                                              <p:pRg st="2" end="2"/>
                                            </p:txEl>
                                          </p:spTgt>
                                        </p:tgtEl>
                                        <p:attrNameLst>
                                          <p:attrName>style.visibility</p:attrName>
                                        </p:attrNameLst>
                                      </p:cBhvr>
                                      <p:to>
                                        <p:strVal val="visible"/>
                                      </p:to>
                                    </p:set>
                                    <p:animEffect transition="in" filter="fade">
                                      <p:cBhvr>
                                        <p:cTn id="31" dur="500"/>
                                        <p:tgtEl>
                                          <p:spTgt spid="15">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500"/>
                                        <p:tgtEl>
                                          <p:spTgt spid="4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500"/>
                                        <p:tgtEl>
                                          <p:spTgt spid="4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500"/>
                                        <p:tgtEl>
                                          <p:spTgt spid="4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fade">
                                      <p:cBhvr>
                                        <p:cTn id="45" dur="500"/>
                                        <p:tgtEl>
                                          <p:spTgt spid="45"/>
                                        </p:tgtEl>
                                      </p:cBhvr>
                                    </p:animEffect>
                                  </p:childTnLst>
                                </p:cTn>
                              </p:par>
                              <p:par>
                                <p:cTn id="46" presetID="10" presetClass="exit" presetSubtype="0" fill="hold" grpId="1" nodeType="withEffect">
                                  <p:stCondLst>
                                    <p:cond delay="0"/>
                                  </p:stCondLst>
                                  <p:childTnLst>
                                    <p:animEffect transition="out" filter="fade">
                                      <p:cBhvr>
                                        <p:cTn id="47" dur="500"/>
                                        <p:tgtEl>
                                          <p:spTgt spid="23"/>
                                        </p:tgtEl>
                                      </p:cBhvr>
                                    </p:animEffect>
                                    <p:set>
                                      <p:cBhvr>
                                        <p:cTn id="48" dur="1" fill="hold">
                                          <p:stCondLst>
                                            <p:cond delay="499"/>
                                          </p:stCondLst>
                                        </p:cTn>
                                        <p:tgtEl>
                                          <p:spTgt spid="23"/>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24"/>
                                        </p:tgtEl>
                                      </p:cBhvr>
                                    </p:animEffect>
                                    <p:set>
                                      <p:cBhvr>
                                        <p:cTn id="51" dur="1" fill="hold">
                                          <p:stCondLst>
                                            <p:cond delay="499"/>
                                          </p:stCondLst>
                                        </p:cTn>
                                        <p:tgtEl>
                                          <p:spTgt spid="24"/>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26"/>
                                        </p:tgtEl>
                                      </p:cBhvr>
                                    </p:animEffect>
                                    <p:set>
                                      <p:cBhvr>
                                        <p:cTn id="54" dur="1" fill="hold">
                                          <p:stCondLst>
                                            <p:cond delay="499"/>
                                          </p:stCondLst>
                                        </p:cTn>
                                        <p:tgtEl>
                                          <p:spTgt spid="26"/>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25"/>
                                        </p:tgtEl>
                                      </p:cBhvr>
                                    </p:animEffect>
                                    <p:set>
                                      <p:cBhvr>
                                        <p:cTn id="57" dur="1" fill="hold">
                                          <p:stCondLst>
                                            <p:cond delay="499"/>
                                          </p:stCondLst>
                                        </p:cTn>
                                        <p:tgtEl>
                                          <p:spTgt spid="25"/>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
                                            <p:txEl>
                                              <p:pRg st="3" end="3"/>
                                            </p:txEl>
                                          </p:spTgt>
                                        </p:tgtEl>
                                        <p:attrNameLst>
                                          <p:attrName>style.visibility</p:attrName>
                                        </p:attrNameLst>
                                      </p:cBhvr>
                                      <p:to>
                                        <p:strVal val="visible"/>
                                      </p:to>
                                    </p:set>
                                    <p:animEffect transition="in" filter="fade">
                                      <p:cBhvr>
                                        <p:cTn id="62"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P spid="45" grpId="0" animBg="1"/>
      <p:bldP spid="23" grpId="0" animBg="1"/>
      <p:bldP spid="23" grpId="1" animBg="1"/>
      <p:bldP spid="24" grpId="0" animBg="1"/>
      <p:bldP spid="24" grpId="1" animBg="1"/>
      <p:bldP spid="25" grpId="0" animBg="1"/>
      <p:bldP spid="25" grpId="1" animBg="1"/>
      <p:bldP spid="26" grpId="0" animBg="1"/>
      <p:bldP spid="26"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D11AF-C42D-42AE-BBE8-E363652DF787}"/>
              </a:ext>
            </a:extLst>
          </p:cNvPr>
          <p:cNvSpPr txBox="1"/>
          <p:nvPr/>
        </p:nvSpPr>
        <p:spPr>
          <a:xfrm>
            <a:off x="1940474" y="1246495"/>
            <a:ext cx="8311052" cy="517064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rPr>
              <a:t>Ability to produce more  with fixed resources </a:t>
            </a:r>
            <a:endParaRPr lang="en-US" sz="5500" b="1" dirty="0">
              <a:ln w="15875">
                <a:solidFill>
                  <a:schemeClr val="bg1"/>
                </a:solidFill>
              </a:ln>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sng" strike="noStrike" kern="1200" cap="none" spc="0" normalizeH="0" baseline="0" noProof="0" dirty="0">
                <a:ln w="15875">
                  <a:solidFill>
                    <a:schemeClr val="bg1"/>
                  </a:solidFill>
                </a:ln>
                <a:effectLst/>
                <a:uLnTx/>
                <a:uFillTx/>
                <a:latin typeface="Calibri" panose="020F0502020204030204"/>
                <a:ea typeface="+mn-ea"/>
                <a:cs typeface="+mn-cs"/>
              </a:rPr>
              <a:t>or</a:t>
            </a: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5500" b="1" dirty="0">
                <a:ln w="15875">
                  <a:solidFill>
                    <a:schemeClr val="bg1"/>
                  </a:solidFill>
                </a:ln>
                <a:latin typeface="Calibri" panose="020F0502020204030204"/>
              </a:rPr>
              <a:t>The same amount </a:t>
            </a: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using fewer resources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It’s who’s better!</a:t>
            </a:r>
            <a:endPar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7E5E326-B63F-7B33-CC50-FB346542115C}"/>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Absolute Advantage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827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fade">
                                      <p:cBhvr>
                                        <p:cTn id="2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56BEB05-3715-2457-0577-33716E9BA040}"/>
              </a:ext>
            </a:extLst>
          </p:cNvPr>
          <p:cNvGrpSpPr/>
          <p:nvPr/>
        </p:nvGrpSpPr>
        <p:grpSpPr>
          <a:xfrm>
            <a:off x="3868484" y="3240078"/>
            <a:ext cx="4084686" cy="3290723"/>
            <a:chOff x="3868484" y="3240078"/>
            <a:chExt cx="4084686" cy="3290723"/>
          </a:xfrm>
        </p:grpSpPr>
        <p:sp>
          <p:nvSpPr>
            <p:cNvPr id="4" name="Rectangle 3">
              <a:extLst>
                <a:ext uri="{FF2B5EF4-FFF2-40B4-BE49-F238E27FC236}">
                  <a16:creationId xmlns:a16="http://schemas.microsoft.com/office/drawing/2014/main" id="{4FB0B4F4-12B3-6995-6293-F04C0CAADBA8}"/>
                </a:ext>
              </a:extLst>
            </p:cNvPr>
            <p:cNvSpPr/>
            <p:nvPr/>
          </p:nvSpPr>
          <p:spPr>
            <a:xfrm>
              <a:off x="3868484"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D809446-13EB-1A8D-9429-AAE09A10E4B9}"/>
                </a:ext>
              </a:extLst>
            </p:cNvPr>
            <p:cNvPicPr>
              <a:picLocks noChangeAspect="1"/>
            </p:cNvPicPr>
            <p:nvPr/>
          </p:nvPicPr>
          <p:blipFill>
            <a:blip r:embed="rId3"/>
            <a:stretch>
              <a:fillRect/>
            </a:stretch>
          </p:blipFill>
          <p:spPr>
            <a:xfrm>
              <a:off x="3868484" y="3240078"/>
              <a:ext cx="4084686" cy="3290723"/>
            </a:xfrm>
            <a:prstGeom prst="rect">
              <a:avLst/>
            </a:prstGeom>
          </p:spPr>
        </p:pic>
      </p:grpSp>
      <p:graphicFrame>
        <p:nvGraphicFramePr>
          <p:cNvPr id="27" name="Table 26">
            <a:extLst>
              <a:ext uri="{FF2B5EF4-FFF2-40B4-BE49-F238E27FC236}">
                <a16:creationId xmlns:a16="http://schemas.microsoft.com/office/drawing/2014/main" id="{F7E9359B-4088-4FCE-8CFB-804F999A81B9}"/>
              </a:ext>
            </a:extLst>
          </p:cNvPr>
          <p:cNvGraphicFramePr>
            <a:graphicFrameLocks noGrp="1"/>
          </p:cNvGraphicFramePr>
          <p:nvPr/>
        </p:nvGraphicFramePr>
        <p:xfrm>
          <a:off x="1305811" y="1409912"/>
          <a:ext cx="4790189" cy="1417320"/>
        </p:xfrm>
        <a:graphic>
          <a:graphicData uri="http://schemas.openxmlformats.org/drawingml/2006/table">
            <a:tbl>
              <a:tblPr firstRow="1" bandRow="1">
                <a:tableStyleId>{5C22544A-7EE6-4342-B048-85BDC9FD1C3A}</a:tableStyleId>
              </a:tblPr>
              <a:tblGrid>
                <a:gridCol w="922709">
                  <a:extLst>
                    <a:ext uri="{9D8B030D-6E8A-4147-A177-3AD203B41FA5}">
                      <a16:colId xmlns:a16="http://schemas.microsoft.com/office/drawing/2014/main" val="1135237882"/>
                    </a:ext>
                  </a:extLst>
                </a:gridCol>
                <a:gridCol w="1886280">
                  <a:extLst>
                    <a:ext uri="{9D8B030D-6E8A-4147-A177-3AD203B41FA5}">
                      <a16:colId xmlns:a16="http://schemas.microsoft.com/office/drawing/2014/main" val="1005608739"/>
                    </a:ext>
                  </a:extLst>
                </a:gridCol>
                <a:gridCol w="1981200">
                  <a:extLst>
                    <a:ext uri="{9D8B030D-6E8A-4147-A177-3AD203B41FA5}">
                      <a16:colId xmlns:a16="http://schemas.microsoft.com/office/drawing/2014/main" val="2827036739"/>
                    </a:ext>
                  </a:extLst>
                </a:gridCol>
              </a:tblGrid>
              <a:tr h="455133">
                <a:tc>
                  <a:txBody>
                    <a:bodyPr/>
                    <a:lstStyle/>
                    <a:p>
                      <a:endParaRPr lang="en-US" sz="2500" dirty="0"/>
                    </a:p>
                  </a:txBody>
                  <a:tcPr>
                    <a:noFill/>
                  </a:tcPr>
                </a:tc>
                <a:tc>
                  <a:txBody>
                    <a:bodyPr/>
                    <a:lstStyle/>
                    <a:p>
                      <a:pPr algn="ctr"/>
                      <a:r>
                        <a:rPr lang="en-US" sz="2500" dirty="0"/>
                        <a:t>Big Country</a:t>
                      </a:r>
                    </a:p>
                  </a:txBody>
                  <a:tcPr>
                    <a:solidFill>
                      <a:schemeClr val="accent5"/>
                    </a:solidFill>
                  </a:tcPr>
                </a:tc>
                <a:tc>
                  <a:txBody>
                    <a:bodyPr/>
                    <a:lstStyle/>
                    <a:p>
                      <a:pPr algn="ctr"/>
                      <a:r>
                        <a:rPr lang="en-US" sz="2500" dirty="0"/>
                        <a:t>Little Country</a:t>
                      </a:r>
                    </a:p>
                  </a:txBody>
                  <a:tcPr>
                    <a:solidFill>
                      <a:schemeClr val="accent5"/>
                    </a:solidFill>
                  </a:tcPr>
                </a:tc>
                <a:extLst>
                  <a:ext uri="{0D108BD9-81ED-4DB2-BD59-A6C34878D82A}">
                    <a16:rowId xmlns:a16="http://schemas.microsoft.com/office/drawing/2014/main" val="3443968125"/>
                  </a:ext>
                </a:extLst>
              </a:tr>
              <a:tr h="455133">
                <a:tc>
                  <a:txBody>
                    <a:bodyPr/>
                    <a:lstStyle/>
                    <a:p>
                      <a:r>
                        <a:rPr lang="en-US" sz="2500" b="1" dirty="0"/>
                        <a:t>Grain</a:t>
                      </a:r>
                    </a:p>
                  </a:txBody>
                  <a:tcPr>
                    <a:solidFill>
                      <a:schemeClr val="accent5"/>
                    </a:solidFill>
                  </a:tcPr>
                </a:tc>
                <a:tc>
                  <a:txBody>
                    <a:bodyPr/>
                    <a:lstStyle/>
                    <a:p>
                      <a:pPr algn="ctr"/>
                      <a:r>
                        <a:rPr lang="en-US" sz="2500" dirty="0"/>
                        <a:t>80 tons</a:t>
                      </a:r>
                    </a:p>
                  </a:txBody>
                  <a:tcPr/>
                </a:tc>
                <a:tc>
                  <a:txBody>
                    <a:bodyPr/>
                    <a:lstStyle/>
                    <a:p>
                      <a:pPr algn="ctr"/>
                      <a:r>
                        <a:rPr lang="en-US" sz="2500" dirty="0"/>
                        <a:t>20 tons</a:t>
                      </a:r>
                    </a:p>
                  </a:txBody>
                  <a:tcPr/>
                </a:tc>
                <a:extLst>
                  <a:ext uri="{0D108BD9-81ED-4DB2-BD59-A6C34878D82A}">
                    <a16:rowId xmlns:a16="http://schemas.microsoft.com/office/drawing/2014/main" val="3874141477"/>
                  </a:ext>
                </a:extLst>
              </a:tr>
              <a:tr h="455133">
                <a:tc>
                  <a:txBody>
                    <a:bodyPr/>
                    <a:lstStyle/>
                    <a:p>
                      <a:r>
                        <a:rPr lang="en-US" sz="2500" b="1" dirty="0"/>
                        <a:t>Meat</a:t>
                      </a:r>
                    </a:p>
                  </a:txBody>
                  <a:tcPr>
                    <a:solidFill>
                      <a:schemeClr val="accent5"/>
                    </a:solidFill>
                  </a:tcPr>
                </a:tc>
                <a:tc>
                  <a:txBody>
                    <a:bodyPr/>
                    <a:lstStyle/>
                    <a:p>
                      <a:pPr algn="ctr"/>
                      <a:r>
                        <a:rPr lang="en-US" sz="2500" dirty="0"/>
                        <a:t>40 tons</a:t>
                      </a:r>
                    </a:p>
                  </a:txBody>
                  <a:tcPr/>
                </a:tc>
                <a:tc>
                  <a:txBody>
                    <a:bodyPr/>
                    <a:lstStyle/>
                    <a:p>
                      <a:pPr algn="ctr"/>
                      <a:r>
                        <a:rPr lang="en-US" sz="2500" dirty="0"/>
                        <a:t>20 tons</a:t>
                      </a:r>
                    </a:p>
                  </a:txBody>
                  <a:tcPr/>
                </a:tc>
                <a:extLst>
                  <a:ext uri="{0D108BD9-81ED-4DB2-BD59-A6C34878D82A}">
                    <a16:rowId xmlns:a16="http://schemas.microsoft.com/office/drawing/2014/main" val="720934289"/>
                  </a:ext>
                </a:extLst>
              </a:tr>
            </a:tbl>
          </a:graphicData>
        </a:graphic>
      </p:graphicFrame>
      <p:grpSp>
        <p:nvGrpSpPr>
          <p:cNvPr id="17" name="Group 16">
            <a:extLst>
              <a:ext uri="{FF2B5EF4-FFF2-40B4-BE49-F238E27FC236}">
                <a16:creationId xmlns:a16="http://schemas.microsoft.com/office/drawing/2014/main" id="{0FED4AB8-4AEF-536D-E604-960D10FAF50F}"/>
              </a:ext>
            </a:extLst>
          </p:cNvPr>
          <p:cNvGrpSpPr/>
          <p:nvPr/>
        </p:nvGrpSpPr>
        <p:grpSpPr>
          <a:xfrm>
            <a:off x="91097" y="3316301"/>
            <a:ext cx="4147735" cy="3243423"/>
            <a:chOff x="91097" y="3316301"/>
            <a:chExt cx="4147735" cy="3243423"/>
          </a:xfrm>
        </p:grpSpPr>
        <p:sp>
          <p:nvSpPr>
            <p:cNvPr id="16" name="Rectangle 15">
              <a:extLst>
                <a:ext uri="{FF2B5EF4-FFF2-40B4-BE49-F238E27FC236}">
                  <a16:creationId xmlns:a16="http://schemas.microsoft.com/office/drawing/2014/main" id="{1E4309A2-BA06-B47B-4D1A-6D2AC6561A0D}"/>
                </a:ext>
              </a:extLst>
            </p:cNvPr>
            <p:cNvSpPr/>
            <p:nvPr/>
          </p:nvSpPr>
          <p:spPr>
            <a:xfrm>
              <a:off x="91097"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9F31EE2-27A6-B0FF-7454-4B351A31B97F}"/>
                </a:ext>
              </a:extLst>
            </p:cNvPr>
            <p:cNvPicPr>
              <a:picLocks noChangeAspect="1"/>
            </p:cNvPicPr>
            <p:nvPr/>
          </p:nvPicPr>
          <p:blipFill>
            <a:blip r:embed="rId4"/>
            <a:stretch>
              <a:fillRect/>
            </a:stretch>
          </p:blipFill>
          <p:spPr>
            <a:xfrm>
              <a:off x="154146" y="3316301"/>
              <a:ext cx="4084686" cy="3243423"/>
            </a:xfrm>
            <a:prstGeom prst="rect">
              <a:avLst/>
            </a:prstGeom>
          </p:spPr>
        </p:pic>
      </p:grpSp>
      <p:sp>
        <p:nvSpPr>
          <p:cNvPr id="10" name="Rectangle 9">
            <a:extLst>
              <a:ext uri="{FF2B5EF4-FFF2-40B4-BE49-F238E27FC236}">
                <a16:creationId xmlns:a16="http://schemas.microsoft.com/office/drawing/2014/main" id="{0715A8A3-D962-EA2A-D74E-E71F3F6FE524}"/>
              </a:ext>
            </a:extLst>
          </p:cNvPr>
          <p:cNvSpPr/>
          <p:nvPr/>
        </p:nvSpPr>
        <p:spPr>
          <a:xfrm>
            <a:off x="7716264" y="1246495"/>
            <a:ext cx="4468698"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prstClr val="white"/>
                  </a:solidFill>
                </a:ln>
                <a:effectLst/>
                <a:uLnTx/>
                <a:uFillTx/>
                <a:latin typeface="Calibri" panose="020F0502020204030204"/>
                <a:ea typeface="+mn-ea"/>
                <a:cs typeface="+mn-cs"/>
              </a:rPr>
              <a:t>Which country has</a:t>
            </a:r>
            <a:r>
              <a:rPr kumimoji="0" lang="en-US" sz="4000" b="1" i="0" u="none" strike="noStrike" kern="1200" cap="none" spc="0" normalizeH="0" noProof="0" dirty="0">
                <a:ln w="15875">
                  <a:solidFill>
                    <a:prstClr val="white"/>
                  </a:solidFill>
                </a:ln>
                <a:effectLst/>
                <a:uLnTx/>
                <a:uFillTx/>
                <a:latin typeface="Calibri" panose="020F0502020204030204"/>
                <a:ea typeface="+mn-ea"/>
                <a:cs typeface="+mn-cs"/>
              </a:rPr>
              <a:t> the absolute advantage in grain?</a:t>
            </a:r>
            <a:endParaRPr kumimoji="0" lang="en-US" sz="4000" b="1" i="0" u="none" strike="noStrike" kern="1200" cap="none" spc="0" normalizeH="0" baseline="0" noProof="0" dirty="0">
              <a:ln w="15875">
                <a:solidFill>
                  <a:prstClr val="white"/>
                </a:solidFill>
              </a:ln>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32BB3193-A10E-DC3F-A8FD-CC31291F0D5F}"/>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Absolute Advantage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E3A8FFD2-8702-8BBA-0877-98C0EAC72889}"/>
              </a:ext>
            </a:extLst>
          </p:cNvPr>
          <p:cNvSpPr/>
          <p:nvPr/>
        </p:nvSpPr>
        <p:spPr>
          <a:xfrm>
            <a:off x="7716264" y="3336190"/>
            <a:ext cx="4468698"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Big Country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80&gt;20</a:t>
            </a:r>
          </a:p>
        </p:txBody>
      </p:sp>
      <p:sp>
        <p:nvSpPr>
          <p:cNvPr id="8" name="Rectangle 7">
            <a:extLst>
              <a:ext uri="{FF2B5EF4-FFF2-40B4-BE49-F238E27FC236}">
                <a16:creationId xmlns:a16="http://schemas.microsoft.com/office/drawing/2014/main" id="{4650B8A6-5484-1D8E-0B69-7B533DF92D0C}"/>
              </a:ext>
            </a:extLst>
          </p:cNvPr>
          <p:cNvSpPr/>
          <p:nvPr/>
        </p:nvSpPr>
        <p:spPr>
          <a:xfrm>
            <a:off x="2255520" y="1889972"/>
            <a:ext cx="3840479"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A414FAD8-E571-F67C-D4DC-16E2B72F16B6}"/>
              </a:ext>
            </a:extLst>
          </p:cNvPr>
          <p:cNvSpPr/>
          <p:nvPr/>
        </p:nvSpPr>
        <p:spPr>
          <a:xfrm>
            <a:off x="457552" y="3997910"/>
            <a:ext cx="412604"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9F0086B9-89FC-320D-5F1A-EF037188DA8B}"/>
              </a:ext>
            </a:extLst>
          </p:cNvPr>
          <p:cNvSpPr/>
          <p:nvPr/>
        </p:nvSpPr>
        <p:spPr>
          <a:xfrm>
            <a:off x="4196677" y="4923551"/>
            <a:ext cx="412604"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2">
            <a:extLst>
              <a:ext uri="{FF2B5EF4-FFF2-40B4-BE49-F238E27FC236}">
                <a16:creationId xmlns:a16="http://schemas.microsoft.com/office/drawing/2014/main" id="{62CF47D6-13AF-2709-0E1F-2364F26C8F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18788"/>
            <a:ext cx="1285965" cy="128596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C14FD8BE-AE41-3122-0F52-8FF9C499A2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8964" y="1658150"/>
            <a:ext cx="1246495" cy="1246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04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8" grpId="0" animBg="1"/>
      <p:bldP spid="9"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56BEB05-3715-2457-0577-33716E9BA040}"/>
              </a:ext>
            </a:extLst>
          </p:cNvPr>
          <p:cNvGrpSpPr/>
          <p:nvPr/>
        </p:nvGrpSpPr>
        <p:grpSpPr>
          <a:xfrm>
            <a:off x="3868484" y="3240078"/>
            <a:ext cx="4084686" cy="3290723"/>
            <a:chOff x="3868484" y="3240078"/>
            <a:chExt cx="4084686" cy="3290723"/>
          </a:xfrm>
        </p:grpSpPr>
        <p:sp>
          <p:nvSpPr>
            <p:cNvPr id="4" name="Rectangle 3">
              <a:extLst>
                <a:ext uri="{FF2B5EF4-FFF2-40B4-BE49-F238E27FC236}">
                  <a16:creationId xmlns:a16="http://schemas.microsoft.com/office/drawing/2014/main" id="{4FB0B4F4-12B3-6995-6293-F04C0CAADBA8}"/>
                </a:ext>
              </a:extLst>
            </p:cNvPr>
            <p:cNvSpPr/>
            <p:nvPr/>
          </p:nvSpPr>
          <p:spPr>
            <a:xfrm>
              <a:off x="3868484"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D809446-13EB-1A8D-9429-AAE09A10E4B9}"/>
                </a:ext>
              </a:extLst>
            </p:cNvPr>
            <p:cNvPicPr>
              <a:picLocks noChangeAspect="1"/>
            </p:cNvPicPr>
            <p:nvPr/>
          </p:nvPicPr>
          <p:blipFill>
            <a:blip r:embed="rId3"/>
            <a:stretch>
              <a:fillRect/>
            </a:stretch>
          </p:blipFill>
          <p:spPr>
            <a:xfrm>
              <a:off x="3868484" y="3240078"/>
              <a:ext cx="4084686" cy="3290723"/>
            </a:xfrm>
            <a:prstGeom prst="rect">
              <a:avLst/>
            </a:prstGeom>
          </p:spPr>
        </p:pic>
      </p:grpSp>
      <p:graphicFrame>
        <p:nvGraphicFramePr>
          <p:cNvPr id="27" name="Table 26">
            <a:extLst>
              <a:ext uri="{FF2B5EF4-FFF2-40B4-BE49-F238E27FC236}">
                <a16:creationId xmlns:a16="http://schemas.microsoft.com/office/drawing/2014/main" id="{F7E9359B-4088-4FCE-8CFB-804F999A81B9}"/>
              </a:ext>
            </a:extLst>
          </p:cNvPr>
          <p:cNvGraphicFramePr>
            <a:graphicFrameLocks noGrp="1"/>
          </p:cNvGraphicFramePr>
          <p:nvPr/>
        </p:nvGraphicFramePr>
        <p:xfrm>
          <a:off x="1305811" y="1409912"/>
          <a:ext cx="4790189" cy="1417320"/>
        </p:xfrm>
        <a:graphic>
          <a:graphicData uri="http://schemas.openxmlformats.org/drawingml/2006/table">
            <a:tbl>
              <a:tblPr firstRow="1" bandRow="1">
                <a:tableStyleId>{5C22544A-7EE6-4342-B048-85BDC9FD1C3A}</a:tableStyleId>
              </a:tblPr>
              <a:tblGrid>
                <a:gridCol w="922709">
                  <a:extLst>
                    <a:ext uri="{9D8B030D-6E8A-4147-A177-3AD203B41FA5}">
                      <a16:colId xmlns:a16="http://schemas.microsoft.com/office/drawing/2014/main" val="1135237882"/>
                    </a:ext>
                  </a:extLst>
                </a:gridCol>
                <a:gridCol w="1886280">
                  <a:extLst>
                    <a:ext uri="{9D8B030D-6E8A-4147-A177-3AD203B41FA5}">
                      <a16:colId xmlns:a16="http://schemas.microsoft.com/office/drawing/2014/main" val="1005608739"/>
                    </a:ext>
                  </a:extLst>
                </a:gridCol>
                <a:gridCol w="1981200">
                  <a:extLst>
                    <a:ext uri="{9D8B030D-6E8A-4147-A177-3AD203B41FA5}">
                      <a16:colId xmlns:a16="http://schemas.microsoft.com/office/drawing/2014/main" val="2827036739"/>
                    </a:ext>
                  </a:extLst>
                </a:gridCol>
              </a:tblGrid>
              <a:tr h="455133">
                <a:tc>
                  <a:txBody>
                    <a:bodyPr/>
                    <a:lstStyle/>
                    <a:p>
                      <a:endParaRPr lang="en-US" sz="2500" dirty="0"/>
                    </a:p>
                  </a:txBody>
                  <a:tcPr>
                    <a:noFill/>
                  </a:tcPr>
                </a:tc>
                <a:tc>
                  <a:txBody>
                    <a:bodyPr/>
                    <a:lstStyle/>
                    <a:p>
                      <a:pPr algn="ctr"/>
                      <a:r>
                        <a:rPr lang="en-US" sz="2500" dirty="0"/>
                        <a:t>Big Country</a:t>
                      </a:r>
                    </a:p>
                  </a:txBody>
                  <a:tcPr>
                    <a:solidFill>
                      <a:schemeClr val="accent5"/>
                    </a:solidFill>
                  </a:tcPr>
                </a:tc>
                <a:tc>
                  <a:txBody>
                    <a:bodyPr/>
                    <a:lstStyle/>
                    <a:p>
                      <a:pPr algn="ctr"/>
                      <a:r>
                        <a:rPr lang="en-US" sz="2500" dirty="0"/>
                        <a:t>Little Country</a:t>
                      </a:r>
                    </a:p>
                  </a:txBody>
                  <a:tcPr>
                    <a:solidFill>
                      <a:schemeClr val="accent5"/>
                    </a:solidFill>
                  </a:tcPr>
                </a:tc>
                <a:extLst>
                  <a:ext uri="{0D108BD9-81ED-4DB2-BD59-A6C34878D82A}">
                    <a16:rowId xmlns:a16="http://schemas.microsoft.com/office/drawing/2014/main" val="3443968125"/>
                  </a:ext>
                </a:extLst>
              </a:tr>
              <a:tr h="455133">
                <a:tc>
                  <a:txBody>
                    <a:bodyPr/>
                    <a:lstStyle/>
                    <a:p>
                      <a:r>
                        <a:rPr lang="en-US" sz="2500" b="1" dirty="0"/>
                        <a:t>Grain</a:t>
                      </a:r>
                    </a:p>
                  </a:txBody>
                  <a:tcPr>
                    <a:solidFill>
                      <a:schemeClr val="accent5"/>
                    </a:solidFill>
                  </a:tcPr>
                </a:tc>
                <a:tc>
                  <a:txBody>
                    <a:bodyPr/>
                    <a:lstStyle/>
                    <a:p>
                      <a:pPr algn="ctr"/>
                      <a:r>
                        <a:rPr lang="en-US" sz="2500" dirty="0"/>
                        <a:t>80 tons</a:t>
                      </a:r>
                    </a:p>
                  </a:txBody>
                  <a:tcPr/>
                </a:tc>
                <a:tc>
                  <a:txBody>
                    <a:bodyPr/>
                    <a:lstStyle/>
                    <a:p>
                      <a:pPr algn="ctr"/>
                      <a:r>
                        <a:rPr lang="en-US" sz="2500" dirty="0"/>
                        <a:t>20 tons</a:t>
                      </a:r>
                    </a:p>
                  </a:txBody>
                  <a:tcPr/>
                </a:tc>
                <a:extLst>
                  <a:ext uri="{0D108BD9-81ED-4DB2-BD59-A6C34878D82A}">
                    <a16:rowId xmlns:a16="http://schemas.microsoft.com/office/drawing/2014/main" val="3874141477"/>
                  </a:ext>
                </a:extLst>
              </a:tr>
              <a:tr h="455133">
                <a:tc>
                  <a:txBody>
                    <a:bodyPr/>
                    <a:lstStyle/>
                    <a:p>
                      <a:r>
                        <a:rPr lang="en-US" sz="2500" b="1" dirty="0"/>
                        <a:t>Meat</a:t>
                      </a:r>
                    </a:p>
                  </a:txBody>
                  <a:tcPr>
                    <a:solidFill>
                      <a:schemeClr val="accent5"/>
                    </a:solidFill>
                  </a:tcPr>
                </a:tc>
                <a:tc>
                  <a:txBody>
                    <a:bodyPr/>
                    <a:lstStyle/>
                    <a:p>
                      <a:pPr algn="ctr"/>
                      <a:r>
                        <a:rPr lang="en-US" sz="2500" dirty="0"/>
                        <a:t>40 tons</a:t>
                      </a:r>
                    </a:p>
                  </a:txBody>
                  <a:tcPr/>
                </a:tc>
                <a:tc>
                  <a:txBody>
                    <a:bodyPr/>
                    <a:lstStyle/>
                    <a:p>
                      <a:pPr algn="ctr"/>
                      <a:r>
                        <a:rPr lang="en-US" sz="2500" dirty="0"/>
                        <a:t>20 tons</a:t>
                      </a:r>
                    </a:p>
                  </a:txBody>
                  <a:tcPr/>
                </a:tc>
                <a:extLst>
                  <a:ext uri="{0D108BD9-81ED-4DB2-BD59-A6C34878D82A}">
                    <a16:rowId xmlns:a16="http://schemas.microsoft.com/office/drawing/2014/main" val="720934289"/>
                  </a:ext>
                </a:extLst>
              </a:tr>
            </a:tbl>
          </a:graphicData>
        </a:graphic>
      </p:graphicFrame>
      <p:grpSp>
        <p:nvGrpSpPr>
          <p:cNvPr id="17" name="Group 16">
            <a:extLst>
              <a:ext uri="{FF2B5EF4-FFF2-40B4-BE49-F238E27FC236}">
                <a16:creationId xmlns:a16="http://schemas.microsoft.com/office/drawing/2014/main" id="{0FED4AB8-4AEF-536D-E604-960D10FAF50F}"/>
              </a:ext>
            </a:extLst>
          </p:cNvPr>
          <p:cNvGrpSpPr/>
          <p:nvPr/>
        </p:nvGrpSpPr>
        <p:grpSpPr>
          <a:xfrm>
            <a:off x="91097" y="3316301"/>
            <a:ext cx="4147735" cy="3243423"/>
            <a:chOff x="91097" y="3316301"/>
            <a:chExt cx="4147735" cy="3243423"/>
          </a:xfrm>
        </p:grpSpPr>
        <p:sp>
          <p:nvSpPr>
            <p:cNvPr id="16" name="Rectangle 15">
              <a:extLst>
                <a:ext uri="{FF2B5EF4-FFF2-40B4-BE49-F238E27FC236}">
                  <a16:creationId xmlns:a16="http://schemas.microsoft.com/office/drawing/2014/main" id="{1E4309A2-BA06-B47B-4D1A-6D2AC6561A0D}"/>
                </a:ext>
              </a:extLst>
            </p:cNvPr>
            <p:cNvSpPr/>
            <p:nvPr/>
          </p:nvSpPr>
          <p:spPr>
            <a:xfrm>
              <a:off x="91097" y="3316301"/>
              <a:ext cx="3850269" cy="3214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9F31EE2-27A6-B0FF-7454-4B351A31B97F}"/>
                </a:ext>
              </a:extLst>
            </p:cNvPr>
            <p:cNvPicPr>
              <a:picLocks noChangeAspect="1"/>
            </p:cNvPicPr>
            <p:nvPr/>
          </p:nvPicPr>
          <p:blipFill>
            <a:blip r:embed="rId4"/>
            <a:stretch>
              <a:fillRect/>
            </a:stretch>
          </p:blipFill>
          <p:spPr>
            <a:xfrm>
              <a:off x="154146" y="3316301"/>
              <a:ext cx="4084686" cy="3243423"/>
            </a:xfrm>
            <a:prstGeom prst="rect">
              <a:avLst/>
            </a:prstGeom>
          </p:spPr>
        </p:pic>
      </p:grpSp>
      <p:sp>
        <p:nvSpPr>
          <p:cNvPr id="10" name="Rectangle 9">
            <a:extLst>
              <a:ext uri="{FF2B5EF4-FFF2-40B4-BE49-F238E27FC236}">
                <a16:creationId xmlns:a16="http://schemas.microsoft.com/office/drawing/2014/main" id="{0715A8A3-D962-EA2A-D74E-E71F3F6FE524}"/>
              </a:ext>
            </a:extLst>
          </p:cNvPr>
          <p:cNvSpPr/>
          <p:nvPr/>
        </p:nvSpPr>
        <p:spPr>
          <a:xfrm>
            <a:off x="7716264" y="1224804"/>
            <a:ext cx="4468698"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prstClr val="white"/>
                  </a:solidFill>
                </a:ln>
                <a:effectLst/>
                <a:uLnTx/>
                <a:uFillTx/>
                <a:latin typeface="Calibri" panose="020F0502020204030204"/>
                <a:ea typeface="+mn-ea"/>
                <a:cs typeface="+mn-cs"/>
              </a:rPr>
              <a:t>Which country has</a:t>
            </a:r>
            <a:r>
              <a:rPr kumimoji="0" lang="en-US" sz="4000" b="1" i="0" u="none" strike="noStrike" kern="1200" cap="none" spc="0" normalizeH="0" noProof="0" dirty="0">
                <a:ln w="15875">
                  <a:solidFill>
                    <a:prstClr val="white"/>
                  </a:solidFill>
                </a:ln>
                <a:effectLst/>
                <a:uLnTx/>
                <a:uFillTx/>
                <a:latin typeface="Calibri" panose="020F0502020204030204"/>
                <a:ea typeface="+mn-ea"/>
                <a:cs typeface="+mn-cs"/>
              </a:rPr>
              <a:t> the absolute advantage in </a:t>
            </a:r>
            <a:r>
              <a:rPr lang="en-US" sz="4000" b="1" dirty="0">
                <a:ln w="15875">
                  <a:solidFill>
                    <a:prstClr val="white"/>
                  </a:solidFill>
                </a:ln>
                <a:latin typeface="Calibri" panose="020F0502020204030204"/>
              </a:rPr>
              <a:t>meat</a:t>
            </a:r>
            <a:r>
              <a:rPr kumimoji="0" lang="en-US" sz="4000" b="1" i="0" u="none" strike="noStrike" kern="1200" cap="none" spc="0" normalizeH="0" noProof="0" dirty="0">
                <a:ln w="15875">
                  <a:solidFill>
                    <a:prstClr val="white"/>
                  </a:solidFill>
                </a:ln>
                <a:effectLst/>
                <a:uLnTx/>
                <a:uFillTx/>
                <a:latin typeface="Calibri" panose="020F0502020204030204"/>
                <a:ea typeface="+mn-ea"/>
                <a:cs typeface="+mn-cs"/>
              </a:rPr>
              <a:t>?</a:t>
            </a:r>
            <a:endParaRPr kumimoji="0" lang="en-US" sz="4000" b="1" i="0" u="none" strike="noStrike" kern="1200" cap="none" spc="0" normalizeH="0" baseline="0" noProof="0" dirty="0">
              <a:ln w="15875">
                <a:solidFill>
                  <a:prstClr val="white"/>
                </a:solidFill>
              </a:ln>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436F5F3-C8A0-F7CB-C2C9-A7F2867BB9D4}"/>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Absolute Advantage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347BD9F-CEA2-017D-1A1D-E19F96F8CE78}"/>
              </a:ext>
            </a:extLst>
          </p:cNvPr>
          <p:cNvSpPr/>
          <p:nvPr/>
        </p:nvSpPr>
        <p:spPr>
          <a:xfrm>
            <a:off x="7718753" y="4226510"/>
            <a:ext cx="4468698"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Big Country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15875">
                  <a:solidFill>
                    <a:schemeClr val="tx1"/>
                  </a:solidFill>
                </a:ln>
                <a:solidFill>
                  <a:srgbClr val="FF0000"/>
                </a:solidFill>
                <a:latin typeface="Calibri" panose="020F0502020204030204"/>
              </a:rPr>
              <a:t>40&gt;20</a:t>
            </a:r>
          </a:p>
        </p:txBody>
      </p:sp>
      <p:sp>
        <p:nvSpPr>
          <p:cNvPr id="8" name="Rectangle 7">
            <a:extLst>
              <a:ext uri="{FF2B5EF4-FFF2-40B4-BE49-F238E27FC236}">
                <a16:creationId xmlns:a16="http://schemas.microsoft.com/office/drawing/2014/main" id="{6D5DF955-3F65-DADC-5837-B4837E8902A2}"/>
              </a:ext>
            </a:extLst>
          </p:cNvPr>
          <p:cNvSpPr/>
          <p:nvPr/>
        </p:nvSpPr>
        <p:spPr>
          <a:xfrm>
            <a:off x="2244709" y="2384494"/>
            <a:ext cx="3850269"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A91A6DD6-099F-153E-9A6E-F4CFD968AEAF}"/>
              </a:ext>
            </a:extLst>
          </p:cNvPr>
          <p:cNvSpPr/>
          <p:nvPr/>
        </p:nvSpPr>
        <p:spPr>
          <a:xfrm>
            <a:off x="1696543" y="6102524"/>
            <a:ext cx="412604"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339A863-8AA3-CB79-D24E-AF48EB03EDBB}"/>
              </a:ext>
            </a:extLst>
          </p:cNvPr>
          <p:cNvSpPr/>
          <p:nvPr/>
        </p:nvSpPr>
        <p:spPr>
          <a:xfrm>
            <a:off x="5368625" y="6088063"/>
            <a:ext cx="412604"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2">
            <a:extLst>
              <a:ext uri="{FF2B5EF4-FFF2-40B4-BE49-F238E27FC236}">
                <a16:creationId xmlns:a16="http://schemas.microsoft.com/office/drawing/2014/main" id="{8E816C2D-BCED-C143-D1AE-59276C5B0C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18788"/>
            <a:ext cx="1285965" cy="128596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a:extLst>
              <a:ext uri="{FF2B5EF4-FFF2-40B4-BE49-F238E27FC236}">
                <a16:creationId xmlns:a16="http://schemas.microsoft.com/office/drawing/2014/main" id="{0D4D4DBD-9BAA-8CCF-6343-528705E0B2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8964" y="1658150"/>
            <a:ext cx="1246495" cy="1246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80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8" grpId="0" animBg="1"/>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D11AF-C42D-42AE-BBE8-E363652DF787}"/>
              </a:ext>
            </a:extLst>
          </p:cNvPr>
          <p:cNvSpPr txBox="1"/>
          <p:nvPr/>
        </p:nvSpPr>
        <p:spPr>
          <a:xfrm>
            <a:off x="1940474" y="1382286"/>
            <a:ext cx="8311052" cy="40934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Ability to produce at a lower opportunity Cost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5500" b="1" dirty="0">
                <a:ln w="15875">
                  <a:solidFill>
                    <a:schemeClr val="tx1"/>
                  </a:solidFill>
                </a:ln>
                <a:solidFill>
                  <a:srgbClr val="FF0000"/>
                </a:solidFill>
                <a:latin typeface="Calibri" panose="020F0502020204030204"/>
              </a:rPr>
              <a:t>This is how we determine the best use of resources</a:t>
            </a:r>
            <a:endParaRPr kumimoji="0" lang="en-US" sz="5500" b="1" i="0" u="none" strike="noStrike" kern="1200" cap="none" spc="0" normalizeH="0" baseline="0" noProof="0" dirty="0">
              <a:ln w="15875">
                <a:solidFill>
                  <a:schemeClr val="tx1"/>
                </a:solidFill>
              </a:ln>
              <a:solidFill>
                <a:srgbClr val="FF0000"/>
              </a:solidFill>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w="15875">
                <a:solidFill>
                  <a:schemeClr val="tx1"/>
                </a:solid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Comparative Advantage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43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82D11AF-C42D-42AE-BBE8-E363652DF787}"/>
              </a:ext>
            </a:extLst>
          </p:cNvPr>
          <p:cNvSpPr txBox="1"/>
          <p:nvPr/>
        </p:nvSpPr>
        <p:spPr>
          <a:xfrm>
            <a:off x="7038" y="857922"/>
            <a:ext cx="8311052" cy="15542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w="15875">
                  <a:solidFill>
                    <a:schemeClr val="bg1"/>
                  </a:solidFill>
                </a:ln>
                <a:effectLst/>
                <a:uLnTx/>
                <a:uFillTx/>
                <a:latin typeface="Calibri" panose="020F0502020204030204"/>
                <a:ea typeface="+mn-ea"/>
                <a:cs typeface="+mn-cs"/>
              </a:rPr>
              <a:t>Outputs: Other-Over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tx1"/>
                  </a:solidFill>
                </a:ln>
                <a:solidFill>
                  <a:srgbClr val="00B050"/>
                </a:solidFill>
                <a:effectLst/>
                <a:uLnTx/>
                <a:uFillTx/>
                <a:latin typeface="Calibri" panose="020F0502020204030204"/>
                <a:ea typeface="+mn-ea"/>
                <a:cs typeface="+mn-cs"/>
              </a:rPr>
              <a:t>Opportunity Cost of 1 A = B/A</a:t>
            </a:r>
          </a:p>
        </p:txBody>
      </p:sp>
      <p:graphicFrame>
        <p:nvGraphicFramePr>
          <p:cNvPr id="12" name="Table 11">
            <a:extLst>
              <a:ext uri="{FF2B5EF4-FFF2-40B4-BE49-F238E27FC236}">
                <a16:creationId xmlns:a16="http://schemas.microsoft.com/office/drawing/2014/main" id="{FE4BE24A-67EF-1995-16CF-39836F9E58AF}"/>
              </a:ext>
            </a:extLst>
          </p:cNvPr>
          <p:cNvGraphicFramePr>
            <a:graphicFrameLocks noGrp="1"/>
          </p:cNvGraphicFramePr>
          <p:nvPr>
            <p:extLst>
              <p:ext uri="{D42A27DB-BD31-4B8C-83A1-F6EECF244321}">
                <p14:modId xmlns:p14="http://schemas.microsoft.com/office/powerpoint/2010/main" val="1117668572"/>
              </p:ext>
            </p:extLst>
          </p:nvPr>
        </p:nvGraphicFramePr>
        <p:xfrm>
          <a:off x="1969488" y="2407342"/>
          <a:ext cx="4790189" cy="1417320"/>
        </p:xfrm>
        <a:graphic>
          <a:graphicData uri="http://schemas.openxmlformats.org/drawingml/2006/table">
            <a:tbl>
              <a:tblPr firstRow="1" bandRow="1">
                <a:tableStyleId>{5C22544A-7EE6-4342-B048-85BDC9FD1C3A}</a:tableStyleId>
              </a:tblPr>
              <a:tblGrid>
                <a:gridCol w="922709">
                  <a:extLst>
                    <a:ext uri="{9D8B030D-6E8A-4147-A177-3AD203B41FA5}">
                      <a16:colId xmlns:a16="http://schemas.microsoft.com/office/drawing/2014/main" val="1135237882"/>
                    </a:ext>
                  </a:extLst>
                </a:gridCol>
                <a:gridCol w="1886280">
                  <a:extLst>
                    <a:ext uri="{9D8B030D-6E8A-4147-A177-3AD203B41FA5}">
                      <a16:colId xmlns:a16="http://schemas.microsoft.com/office/drawing/2014/main" val="1005608739"/>
                    </a:ext>
                  </a:extLst>
                </a:gridCol>
                <a:gridCol w="1981200">
                  <a:extLst>
                    <a:ext uri="{9D8B030D-6E8A-4147-A177-3AD203B41FA5}">
                      <a16:colId xmlns:a16="http://schemas.microsoft.com/office/drawing/2014/main" val="2827036739"/>
                    </a:ext>
                  </a:extLst>
                </a:gridCol>
              </a:tblGrid>
              <a:tr h="455133">
                <a:tc>
                  <a:txBody>
                    <a:bodyPr/>
                    <a:lstStyle/>
                    <a:p>
                      <a:endParaRPr lang="en-US" sz="2500" dirty="0"/>
                    </a:p>
                  </a:txBody>
                  <a:tcPr>
                    <a:noFill/>
                  </a:tcPr>
                </a:tc>
                <a:tc>
                  <a:txBody>
                    <a:bodyPr/>
                    <a:lstStyle/>
                    <a:p>
                      <a:pPr algn="ctr"/>
                      <a:r>
                        <a:rPr lang="en-US" sz="2500" dirty="0"/>
                        <a:t>Big Country</a:t>
                      </a:r>
                    </a:p>
                  </a:txBody>
                  <a:tcPr>
                    <a:solidFill>
                      <a:schemeClr val="accent5"/>
                    </a:solidFill>
                  </a:tcPr>
                </a:tc>
                <a:tc>
                  <a:txBody>
                    <a:bodyPr/>
                    <a:lstStyle/>
                    <a:p>
                      <a:pPr algn="ctr"/>
                      <a:r>
                        <a:rPr lang="en-US" sz="2500" dirty="0"/>
                        <a:t>Little Country</a:t>
                      </a:r>
                    </a:p>
                  </a:txBody>
                  <a:tcPr>
                    <a:solidFill>
                      <a:schemeClr val="accent5"/>
                    </a:solidFill>
                  </a:tcPr>
                </a:tc>
                <a:extLst>
                  <a:ext uri="{0D108BD9-81ED-4DB2-BD59-A6C34878D82A}">
                    <a16:rowId xmlns:a16="http://schemas.microsoft.com/office/drawing/2014/main" val="3443968125"/>
                  </a:ext>
                </a:extLst>
              </a:tr>
              <a:tr h="455133">
                <a:tc>
                  <a:txBody>
                    <a:bodyPr/>
                    <a:lstStyle/>
                    <a:p>
                      <a:r>
                        <a:rPr lang="en-US" sz="2500" b="1" dirty="0"/>
                        <a:t>Grain</a:t>
                      </a:r>
                    </a:p>
                  </a:txBody>
                  <a:tcPr>
                    <a:solidFill>
                      <a:schemeClr val="accent5"/>
                    </a:solidFill>
                  </a:tcPr>
                </a:tc>
                <a:tc>
                  <a:txBody>
                    <a:bodyPr/>
                    <a:lstStyle/>
                    <a:p>
                      <a:pPr algn="ctr"/>
                      <a:r>
                        <a:rPr lang="en-US" sz="2500" dirty="0"/>
                        <a:t>80 tons</a:t>
                      </a:r>
                    </a:p>
                  </a:txBody>
                  <a:tcPr/>
                </a:tc>
                <a:tc>
                  <a:txBody>
                    <a:bodyPr/>
                    <a:lstStyle/>
                    <a:p>
                      <a:pPr algn="ctr"/>
                      <a:r>
                        <a:rPr lang="en-US" sz="2500" dirty="0"/>
                        <a:t>20 tons</a:t>
                      </a:r>
                    </a:p>
                  </a:txBody>
                  <a:tcPr/>
                </a:tc>
                <a:extLst>
                  <a:ext uri="{0D108BD9-81ED-4DB2-BD59-A6C34878D82A}">
                    <a16:rowId xmlns:a16="http://schemas.microsoft.com/office/drawing/2014/main" val="3874141477"/>
                  </a:ext>
                </a:extLst>
              </a:tr>
              <a:tr h="455133">
                <a:tc>
                  <a:txBody>
                    <a:bodyPr/>
                    <a:lstStyle/>
                    <a:p>
                      <a:r>
                        <a:rPr lang="en-US" sz="2500" b="1" dirty="0"/>
                        <a:t>Meat</a:t>
                      </a:r>
                    </a:p>
                  </a:txBody>
                  <a:tcPr>
                    <a:solidFill>
                      <a:schemeClr val="accent5"/>
                    </a:solidFill>
                  </a:tcPr>
                </a:tc>
                <a:tc>
                  <a:txBody>
                    <a:bodyPr/>
                    <a:lstStyle/>
                    <a:p>
                      <a:pPr algn="ctr"/>
                      <a:r>
                        <a:rPr lang="en-US" sz="2500" dirty="0"/>
                        <a:t>40 tons</a:t>
                      </a:r>
                    </a:p>
                  </a:txBody>
                  <a:tcPr/>
                </a:tc>
                <a:tc>
                  <a:txBody>
                    <a:bodyPr/>
                    <a:lstStyle/>
                    <a:p>
                      <a:pPr algn="ctr"/>
                      <a:r>
                        <a:rPr lang="en-US" sz="2500" dirty="0"/>
                        <a:t>20 tons</a:t>
                      </a:r>
                    </a:p>
                  </a:txBody>
                  <a:tcPr/>
                </a:tc>
                <a:extLst>
                  <a:ext uri="{0D108BD9-81ED-4DB2-BD59-A6C34878D82A}">
                    <a16:rowId xmlns:a16="http://schemas.microsoft.com/office/drawing/2014/main" val="720934289"/>
                  </a:ext>
                </a:extLst>
              </a:tr>
            </a:tbl>
          </a:graphicData>
        </a:graphic>
      </p:graphicFrame>
      <p:sp>
        <p:nvSpPr>
          <p:cNvPr id="13" name="TextBox 12">
            <a:extLst>
              <a:ext uri="{FF2B5EF4-FFF2-40B4-BE49-F238E27FC236}">
                <a16:creationId xmlns:a16="http://schemas.microsoft.com/office/drawing/2014/main" id="{C98B1C19-8A05-D251-E1A9-30B834803705}"/>
              </a:ext>
            </a:extLst>
          </p:cNvPr>
          <p:cNvSpPr txBox="1"/>
          <p:nvPr/>
        </p:nvSpPr>
        <p:spPr>
          <a:xfrm>
            <a:off x="209056" y="4027605"/>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Big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14" name="TextBox 13">
            <a:extLst>
              <a:ext uri="{FF2B5EF4-FFF2-40B4-BE49-F238E27FC236}">
                <a16:creationId xmlns:a16="http://schemas.microsoft.com/office/drawing/2014/main" id="{66A775F3-C011-EDAE-B5B6-1E79094DBD14}"/>
              </a:ext>
            </a:extLst>
          </p:cNvPr>
          <p:cNvSpPr txBox="1"/>
          <p:nvPr/>
        </p:nvSpPr>
        <p:spPr>
          <a:xfrm>
            <a:off x="3610570" y="449410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40/80</a:t>
            </a:r>
          </a:p>
        </p:txBody>
      </p:sp>
      <p:sp>
        <p:nvSpPr>
          <p:cNvPr id="15" name="TextBox 14">
            <a:extLst>
              <a:ext uri="{FF2B5EF4-FFF2-40B4-BE49-F238E27FC236}">
                <a16:creationId xmlns:a16="http://schemas.microsoft.com/office/drawing/2014/main" id="{C31C4525-5A6A-1CB0-ECDA-47A85027320F}"/>
              </a:ext>
            </a:extLst>
          </p:cNvPr>
          <p:cNvSpPr txBox="1"/>
          <p:nvPr/>
        </p:nvSpPr>
        <p:spPr>
          <a:xfrm>
            <a:off x="4928093" y="450513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  ton of Meat</a:t>
            </a:r>
          </a:p>
        </p:txBody>
      </p:sp>
      <p:sp>
        <p:nvSpPr>
          <p:cNvPr id="16" name="TextBox 15">
            <a:extLst>
              <a:ext uri="{FF2B5EF4-FFF2-40B4-BE49-F238E27FC236}">
                <a16:creationId xmlns:a16="http://schemas.microsoft.com/office/drawing/2014/main" id="{BF7EEA8E-2395-1FC0-5755-C4E0F126E13F}"/>
              </a:ext>
            </a:extLst>
          </p:cNvPr>
          <p:cNvSpPr txBox="1"/>
          <p:nvPr/>
        </p:nvSpPr>
        <p:spPr>
          <a:xfrm>
            <a:off x="3610570" y="4974481"/>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80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/40</a:t>
            </a:r>
          </a:p>
        </p:txBody>
      </p:sp>
      <p:sp>
        <p:nvSpPr>
          <p:cNvPr id="17" name="TextBox 16">
            <a:extLst>
              <a:ext uri="{FF2B5EF4-FFF2-40B4-BE49-F238E27FC236}">
                <a16:creationId xmlns:a16="http://schemas.microsoft.com/office/drawing/2014/main" id="{24110DC5-96B2-0264-583D-56E863873131}"/>
              </a:ext>
            </a:extLst>
          </p:cNvPr>
          <p:cNvSpPr txBox="1"/>
          <p:nvPr/>
        </p:nvSpPr>
        <p:spPr>
          <a:xfrm>
            <a:off x="4928093" y="4985509"/>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  tons of Grain</a:t>
            </a:r>
          </a:p>
        </p:txBody>
      </p:sp>
      <p:sp>
        <p:nvSpPr>
          <p:cNvPr id="18" name="TextBox 17">
            <a:extLst>
              <a:ext uri="{FF2B5EF4-FFF2-40B4-BE49-F238E27FC236}">
                <a16:creationId xmlns:a16="http://schemas.microsoft.com/office/drawing/2014/main" id="{F98D0DF7-3032-2D30-BF0F-7A8B256E3646}"/>
              </a:ext>
            </a:extLst>
          </p:cNvPr>
          <p:cNvSpPr txBox="1"/>
          <p:nvPr/>
        </p:nvSpPr>
        <p:spPr>
          <a:xfrm>
            <a:off x="209056" y="5346348"/>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u="sng" dirty="0">
                <a:ln w="15875">
                  <a:solidFill>
                    <a:schemeClr val="tx1"/>
                  </a:solidFill>
                </a:ln>
                <a:solidFill>
                  <a:srgbClr val="00B0F0"/>
                </a:solidFill>
                <a:latin typeface="Calibri" panose="020F0502020204030204"/>
              </a:rPr>
              <a:t>Little</a:t>
            </a: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19" name="TextBox 18">
            <a:extLst>
              <a:ext uri="{FF2B5EF4-FFF2-40B4-BE49-F238E27FC236}">
                <a16:creationId xmlns:a16="http://schemas.microsoft.com/office/drawing/2014/main" id="{37D3F62B-9595-68CE-81A9-F11FC25B9C77}"/>
              </a:ext>
            </a:extLst>
          </p:cNvPr>
          <p:cNvSpPr txBox="1"/>
          <p:nvPr/>
        </p:nvSpPr>
        <p:spPr>
          <a:xfrm>
            <a:off x="3610570" y="5812847"/>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0/20</a:t>
            </a:r>
          </a:p>
        </p:txBody>
      </p:sp>
      <p:sp>
        <p:nvSpPr>
          <p:cNvPr id="20" name="TextBox 19">
            <a:extLst>
              <a:ext uri="{FF2B5EF4-FFF2-40B4-BE49-F238E27FC236}">
                <a16:creationId xmlns:a16="http://schemas.microsoft.com/office/drawing/2014/main" id="{3036D432-3E4E-2FBD-A34A-3F6486661EF2}"/>
              </a:ext>
            </a:extLst>
          </p:cNvPr>
          <p:cNvSpPr txBox="1"/>
          <p:nvPr/>
        </p:nvSpPr>
        <p:spPr>
          <a:xfrm>
            <a:off x="4928093" y="5823875"/>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Meat</a:t>
            </a:r>
          </a:p>
        </p:txBody>
      </p:sp>
      <p:sp>
        <p:nvSpPr>
          <p:cNvPr id="21" name="TextBox 20">
            <a:extLst>
              <a:ext uri="{FF2B5EF4-FFF2-40B4-BE49-F238E27FC236}">
                <a16:creationId xmlns:a16="http://schemas.microsoft.com/office/drawing/2014/main" id="{F07452D8-E28A-F86E-AD0C-1B1934362089}"/>
              </a:ext>
            </a:extLst>
          </p:cNvPr>
          <p:cNvSpPr txBox="1"/>
          <p:nvPr/>
        </p:nvSpPr>
        <p:spPr>
          <a:xfrm>
            <a:off x="3610570" y="629322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a:t>
            </a:r>
            <a:r>
              <a:rPr lang="en-US" sz="3000" b="1" dirty="0">
                <a:ln w="15875">
                  <a:solidFill>
                    <a:schemeClr val="tx1"/>
                  </a:solidFill>
                </a:ln>
                <a:solidFill>
                  <a:srgbClr val="00B0F0"/>
                </a:solidFill>
                <a:latin typeface="Calibri" panose="020F0502020204030204"/>
              </a:rPr>
              <a:t>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/20</a:t>
            </a:r>
          </a:p>
        </p:txBody>
      </p:sp>
      <p:sp>
        <p:nvSpPr>
          <p:cNvPr id="22" name="TextBox 21">
            <a:extLst>
              <a:ext uri="{FF2B5EF4-FFF2-40B4-BE49-F238E27FC236}">
                <a16:creationId xmlns:a16="http://schemas.microsoft.com/office/drawing/2014/main" id="{8F215927-F9BA-C220-C9D6-E488491D8A94}"/>
              </a:ext>
            </a:extLst>
          </p:cNvPr>
          <p:cNvSpPr txBox="1"/>
          <p:nvPr/>
        </p:nvSpPr>
        <p:spPr>
          <a:xfrm>
            <a:off x="4928093" y="630425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Grain</a:t>
            </a:r>
          </a:p>
        </p:txBody>
      </p:sp>
      <p:sp>
        <p:nvSpPr>
          <p:cNvPr id="24" name="Rectangle 23">
            <a:extLst>
              <a:ext uri="{FF2B5EF4-FFF2-40B4-BE49-F238E27FC236}">
                <a16:creationId xmlns:a16="http://schemas.microsoft.com/office/drawing/2014/main" id="{8E6FB446-E9AA-7B1E-04D3-C2A0E5690E82}"/>
              </a:ext>
            </a:extLst>
          </p:cNvPr>
          <p:cNvSpPr/>
          <p:nvPr/>
        </p:nvSpPr>
        <p:spPr>
          <a:xfrm>
            <a:off x="7723302" y="2034842"/>
            <a:ext cx="4468698"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This is 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Output Problem</a:t>
            </a:r>
          </a:p>
        </p:txBody>
      </p:sp>
      <p:sp>
        <p:nvSpPr>
          <p:cNvPr id="2" name="TextBox 1">
            <a:extLst>
              <a:ext uri="{FF2B5EF4-FFF2-40B4-BE49-F238E27FC236}">
                <a16:creationId xmlns:a16="http://schemas.microsoft.com/office/drawing/2014/main" id="{2643EEBA-7B3E-6411-A99E-6DD96C23BD01}"/>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Comparative Advantage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BDEF80C8-1ECB-C9EB-4695-5D8E6649D3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34" y="2143035"/>
            <a:ext cx="1285965" cy="12859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64B45E43-E9BB-0684-F0E2-9EF2631CA6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16" y="2708862"/>
            <a:ext cx="1246495" cy="1246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4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par>
                                <p:cTn id="16" presetID="10" presetClass="exit" presetSubtype="0" fill="hold" grpId="1" nodeType="withEffect">
                                  <p:stCondLst>
                                    <p:cond delay="0"/>
                                  </p:stCondLst>
                                  <p:childTnLst>
                                    <p:animEffect transition="out" filter="fade">
                                      <p:cBhvr>
                                        <p:cTn id="17" dur="500"/>
                                        <p:tgtEl>
                                          <p:spTgt spid="24"/>
                                        </p:tgtEl>
                                      </p:cBhvr>
                                    </p:animEffect>
                                    <p:set>
                                      <p:cBhvr>
                                        <p:cTn id="18" dur="1" fill="hold">
                                          <p:stCondLst>
                                            <p:cond delay="499"/>
                                          </p:stCondLst>
                                        </p:cTn>
                                        <p:tgtEl>
                                          <p:spTgt spid="2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xEl>
                                              <p:pRg st="1" end="1"/>
                                            </p:txEl>
                                          </p:spTgt>
                                        </p:tgtEl>
                                        <p:attrNameLst>
                                          <p:attrName>style.visibility</p:attrName>
                                        </p:attrNameLst>
                                      </p:cBhvr>
                                      <p:to>
                                        <p:strVal val="visible"/>
                                      </p:to>
                                    </p:set>
                                    <p:animEffect transition="in" filter="fade">
                                      <p:cBhvr>
                                        <p:cTn id="28" dur="500"/>
                                        <p:tgtEl>
                                          <p:spTgt spid="1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xEl>
                                              <p:pRg st="2" end="2"/>
                                            </p:txEl>
                                          </p:spTgt>
                                        </p:tgtEl>
                                        <p:attrNameLst>
                                          <p:attrName>style.visibility</p:attrName>
                                        </p:attrNameLst>
                                      </p:cBhvr>
                                      <p:to>
                                        <p:strVal val="visible"/>
                                      </p:to>
                                    </p:set>
                                    <p:animEffect transition="in" filter="fade">
                                      <p:cBhvr>
                                        <p:cTn id="43" dur="500"/>
                                        <p:tgtEl>
                                          <p:spTgt spid="13">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8">
                                            <p:txEl>
                                              <p:pRg st="0" end="0"/>
                                            </p:txEl>
                                          </p:spTgt>
                                        </p:tgtEl>
                                        <p:attrNameLst>
                                          <p:attrName>style.visibility</p:attrName>
                                        </p:attrNameLst>
                                      </p:cBhvr>
                                      <p:to>
                                        <p:strVal val="visible"/>
                                      </p:to>
                                    </p:set>
                                    <p:animEffect transition="in" filter="fade">
                                      <p:cBhvr>
                                        <p:cTn id="58" dur="500"/>
                                        <p:tgtEl>
                                          <p:spTgt spid="18">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8">
                                            <p:txEl>
                                              <p:pRg st="1" end="1"/>
                                            </p:txEl>
                                          </p:spTgt>
                                        </p:tgtEl>
                                        <p:attrNameLst>
                                          <p:attrName>style.visibility</p:attrName>
                                        </p:attrNameLst>
                                      </p:cBhvr>
                                      <p:to>
                                        <p:strVal val="visible"/>
                                      </p:to>
                                    </p:set>
                                    <p:animEffect transition="in" filter="fade">
                                      <p:cBhvr>
                                        <p:cTn id="63" dur="500"/>
                                        <p:tgtEl>
                                          <p:spTgt spid="18">
                                            <p:txEl>
                                              <p:pRg st="1" end="1"/>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8">
                                            <p:txEl>
                                              <p:pRg st="2" end="2"/>
                                            </p:txEl>
                                          </p:spTgt>
                                        </p:tgtEl>
                                        <p:attrNameLst>
                                          <p:attrName>style.visibility</p:attrName>
                                        </p:attrNameLst>
                                      </p:cBhvr>
                                      <p:to>
                                        <p:strVal val="visible"/>
                                      </p:to>
                                    </p:set>
                                    <p:animEffect transition="in" filter="fade">
                                      <p:cBhvr>
                                        <p:cTn id="78" dur="500"/>
                                        <p:tgtEl>
                                          <p:spTgt spid="18">
                                            <p:txEl>
                                              <p:pRg st="2" end="2"/>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500"/>
                                        <p:tgtEl>
                                          <p:spTgt spid="21"/>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22"/>
                                        </p:tgtEl>
                                        <p:attrNameLst>
                                          <p:attrName>style.visibility</p:attrName>
                                        </p:attrNameLst>
                                      </p:cBhvr>
                                      <p:to>
                                        <p:strVal val="visible"/>
                                      </p:to>
                                    </p:set>
                                    <p:animEffect transition="in" filter="fade">
                                      <p:cBhvr>
                                        <p:cTn id="8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9" grpId="0"/>
      <p:bldP spid="20" grpId="0"/>
      <p:bldP spid="21" grpId="0"/>
      <p:bldP spid="22" grpId="0"/>
      <p:bldP spid="24" grpId="0"/>
      <p:bldP spid="2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FE4BE24A-67EF-1995-16CF-39836F9E58AF}"/>
              </a:ext>
            </a:extLst>
          </p:cNvPr>
          <p:cNvGraphicFramePr>
            <a:graphicFrameLocks noGrp="1"/>
          </p:cNvGraphicFramePr>
          <p:nvPr/>
        </p:nvGraphicFramePr>
        <p:xfrm>
          <a:off x="1969488" y="2407342"/>
          <a:ext cx="4790189" cy="1417320"/>
        </p:xfrm>
        <a:graphic>
          <a:graphicData uri="http://schemas.openxmlformats.org/drawingml/2006/table">
            <a:tbl>
              <a:tblPr firstRow="1" bandRow="1">
                <a:tableStyleId>{5C22544A-7EE6-4342-B048-85BDC9FD1C3A}</a:tableStyleId>
              </a:tblPr>
              <a:tblGrid>
                <a:gridCol w="922709">
                  <a:extLst>
                    <a:ext uri="{9D8B030D-6E8A-4147-A177-3AD203B41FA5}">
                      <a16:colId xmlns:a16="http://schemas.microsoft.com/office/drawing/2014/main" val="1135237882"/>
                    </a:ext>
                  </a:extLst>
                </a:gridCol>
                <a:gridCol w="1886280">
                  <a:extLst>
                    <a:ext uri="{9D8B030D-6E8A-4147-A177-3AD203B41FA5}">
                      <a16:colId xmlns:a16="http://schemas.microsoft.com/office/drawing/2014/main" val="1005608739"/>
                    </a:ext>
                  </a:extLst>
                </a:gridCol>
                <a:gridCol w="1981200">
                  <a:extLst>
                    <a:ext uri="{9D8B030D-6E8A-4147-A177-3AD203B41FA5}">
                      <a16:colId xmlns:a16="http://schemas.microsoft.com/office/drawing/2014/main" val="2827036739"/>
                    </a:ext>
                  </a:extLst>
                </a:gridCol>
              </a:tblGrid>
              <a:tr h="455133">
                <a:tc>
                  <a:txBody>
                    <a:bodyPr/>
                    <a:lstStyle/>
                    <a:p>
                      <a:endParaRPr lang="en-US" sz="2500" dirty="0"/>
                    </a:p>
                  </a:txBody>
                  <a:tcPr>
                    <a:noFill/>
                  </a:tcPr>
                </a:tc>
                <a:tc>
                  <a:txBody>
                    <a:bodyPr/>
                    <a:lstStyle/>
                    <a:p>
                      <a:pPr algn="ctr"/>
                      <a:r>
                        <a:rPr lang="en-US" sz="2500" dirty="0"/>
                        <a:t>Big Country</a:t>
                      </a:r>
                    </a:p>
                  </a:txBody>
                  <a:tcPr>
                    <a:solidFill>
                      <a:schemeClr val="accent5"/>
                    </a:solidFill>
                  </a:tcPr>
                </a:tc>
                <a:tc>
                  <a:txBody>
                    <a:bodyPr/>
                    <a:lstStyle/>
                    <a:p>
                      <a:pPr algn="ctr"/>
                      <a:r>
                        <a:rPr lang="en-US" sz="2500" dirty="0"/>
                        <a:t>Little Country</a:t>
                      </a:r>
                    </a:p>
                  </a:txBody>
                  <a:tcPr>
                    <a:solidFill>
                      <a:schemeClr val="accent5"/>
                    </a:solidFill>
                  </a:tcPr>
                </a:tc>
                <a:extLst>
                  <a:ext uri="{0D108BD9-81ED-4DB2-BD59-A6C34878D82A}">
                    <a16:rowId xmlns:a16="http://schemas.microsoft.com/office/drawing/2014/main" val="3443968125"/>
                  </a:ext>
                </a:extLst>
              </a:tr>
              <a:tr h="455133">
                <a:tc>
                  <a:txBody>
                    <a:bodyPr/>
                    <a:lstStyle/>
                    <a:p>
                      <a:r>
                        <a:rPr lang="en-US" sz="2500" b="1" dirty="0"/>
                        <a:t>Grain</a:t>
                      </a:r>
                    </a:p>
                  </a:txBody>
                  <a:tcPr>
                    <a:solidFill>
                      <a:schemeClr val="accent5"/>
                    </a:solidFill>
                  </a:tcPr>
                </a:tc>
                <a:tc>
                  <a:txBody>
                    <a:bodyPr/>
                    <a:lstStyle/>
                    <a:p>
                      <a:pPr algn="ctr"/>
                      <a:r>
                        <a:rPr lang="en-US" sz="2500" dirty="0"/>
                        <a:t>80 tons</a:t>
                      </a:r>
                    </a:p>
                  </a:txBody>
                  <a:tcPr/>
                </a:tc>
                <a:tc>
                  <a:txBody>
                    <a:bodyPr/>
                    <a:lstStyle/>
                    <a:p>
                      <a:pPr algn="ctr"/>
                      <a:r>
                        <a:rPr lang="en-US" sz="2500" dirty="0"/>
                        <a:t>20 tons</a:t>
                      </a:r>
                    </a:p>
                  </a:txBody>
                  <a:tcPr/>
                </a:tc>
                <a:extLst>
                  <a:ext uri="{0D108BD9-81ED-4DB2-BD59-A6C34878D82A}">
                    <a16:rowId xmlns:a16="http://schemas.microsoft.com/office/drawing/2014/main" val="3874141477"/>
                  </a:ext>
                </a:extLst>
              </a:tr>
              <a:tr h="455133">
                <a:tc>
                  <a:txBody>
                    <a:bodyPr/>
                    <a:lstStyle/>
                    <a:p>
                      <a:r>
                        <a:rPr lang="en-US" sz="2500" b="1" dirty="0"/>
                        <a:t>Meat</a:t>
                      </a:r>
                    </a:p>
                  </a:txBody>
                  <a:tcPr>
                    <a:solidFill>
                      <a:schemeClr val="accent5"/>
                    </a:solidFill>
                  </a:tcPr>
                </a:tc>
                <a:tc>
                  <a:txBody>
                    <a:bodyPr/>
                    <a:lstStyle/>
                    <a:p>
                      <a:pPr algn="ctr"/>
                      <a:r>
                        <a:rPr lang="en-US" sz="2500" dirty="0"/>
                        <a:t>40 tons</a:t>
                      </a:r>
                    </a:p>
                  </a:txBody>
                  <a:tcPr/>
                </a:tc>
                <a:tc>
                  <a:txBody>
                    <a:bodyPr/>
                    <a:lstStyle/>
                    <a:p>
                      <a:pPr algn="ctr"/>
                      <a:r>
                        <a:rPr lang="en-US" sz="2500" dirty="0"/>
                        <a:t>20 tons</a:t>
                      </a:r>
                    </a:p>
                  </a:txBody>
                  <a:tcPr/>
                </a:tc>
                <a:extLst>
                  <a:ext uri="{0D108BD9-81ED-4DB2-BD59-A6C34878D82A}">
                    <a16:rowId xmlns:a16="http://schemas.microsoft.com/office/drawing/2014/main" val="720934289"/>
                  </a:ext>
                </a:extLst>
              </a:tr>
            </a:tbl>
          </a:graphicData>
        </a:graphic>
      </p:graphicFrame>
      <p:sp>
        <p:nvSpPr>
          <p:cNvPr id="13" name="TextBox 12">
            <a:extLst>
              <a:ext uri="{FF2B5EF4-FFF2-40B4-BE49-F238E27FC236}">
                <a16:creationId xmlns:a16="http://schemas.microsoft.com/office/drawing/2014/main" id="{C98B1C19-8A05-D251-E1A9-30B834803705}"/>
              </a:ext>
            </a:extLst>
          </p:cNvPr>
          <p:cNvSpPr txBox="1"/>
          <p:nvPr/>
        </p:nvSpPr>
        <p:spPr>
          <a:xfrm>
            <a:off x="209056" y="4027605"/>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Big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14" name="TextBox 13">
            <a:extLst>
              <a:ext uri="{FF2B5EF4-FFF2-40B4-BE49-F238E27FC236}">
                <a16:creationId xmlns:a16="http://schemas.microsoft.com/office/drawing/2014/main" id="{66A775F3-C011-EDAE-B5B6-1E79094DBD14}"/>
              </a:ext>
            </a:extLst>
          </p:cNvPr>
          <p:cNvSpPr txBox="1"/>
          <p:nvPr/>
        </p:nvSpPr>
        <p:spPr>
          <a:xfrm>
            <a:off x="3610570" y="449410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40/80</a:t>
            </a:r>
          </a:p>
        </p:txBody>
      </p:sp>
      <p:sp>
        <p:nvSpPr>
          <p:cNvPr id="15" name="TextBox 14">
            <a:extLst>
              <a:ext uri="{FF2B5EF4-FFF2-40B4-BE49-F238E27FC236}">
                <a16:creationId xmlns:a16="http://schemas.microsoft.com/office/drawing/2014/main" id="{C31C4525-5A6A-1CB0-ECDA-47A85027320F}"/>
              </a:ext>
            </a:extLst>
          </p:cNvPr>
          <p:cNvSpPr txBox="1"/>
          <p:nvPr/>
        </p:nvSpPr>
        <p:spPr>
          <a:xfrm>
            <a:off x="4928093" y="450513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  ton of Meat</a:t>
            </a:r>
          </a:p>
        </p:txBody>
      </p:sp>
      <p:sp>
        <p:nvSpPr>
          <p:cNvPr id="16" name="TextBox 15">
            <a:extLst>
              <a:ext uri="{FF2B5EF4-FFF2-40B4-BE49-F238E27FC236}">
                <a16:creationId xmlns:a16="http://schemas.microsoft.com/office/drawing/2014/main" id="{BF7EEA8E-2395-1FC0-5755-C4E0F126E13F}"/>
              </a:ext>
            </a:extLst>
          </p:cNvPr>
          <p:cNvSpPr txBox="1"/>
          <p:nvPr/>
        </p:nvSpPr>
        <p:spPr>
          <a:xfrm>
            <a:off x="3610570" y="4974481"/>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80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/40</a:t>
            </a:r>
          </a:p>
        </p:txBody>
      </p:sp>
      <p:sp>
        <p:nvSpPr>
          <p:cNvPr id="17" name="TextBox 16">
            <a:extLst>
              <a:ext uri="{FF2B5EF4-FFF2-40B4-BE49-F238E27FC236}">
                <a16:creationId xmlns:a16="http://schemas.microsoft.com/office/drawing/2014/main" id="{24110DC5-96B2-0264-583D-56E863873131}"/>
              </a:ext>
            </a:extLst>
          </p:cNvPr>
          <p:cNvSpPr txBox="1"/>
          <p:nvPr/>
        </p:nvSpPr>
        <p:spPr>
          <a:xfrm>
            <a:off x="4928093" y="4985509"/>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  tons of Grain</a:t>
            </a:r>
          </a:p>
        </p:txBody>
      </p:sp>
      <p:sp>
        <p:nvSpPr>
          <p:cNvPr id="18" name="TextBox 17">
            <a:extLst>
              <a:ext uri="{FF2B5EF4-FFF2-40B4-BE49-F238E27FC236}">
                <a16:creationId xmlns:a16="http://schemas.microsoft.com/office/drawing/2014/main" id="{F98D0DF7-3032-2D30-BF0F-7A8B256E3646}"/>
              </a:ext>
            </a:extLst>
          </p:cNvPr>
          <p:cNvSpPr txBox="1"/>
          <p:nvPr/>
        </p:nvSpPr>
        <p:spPr>
          <a:xfrm>
            <a:off x="209056" y="5346348"/>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u="sng" dirty="0">
                <a:ln w="15875">
                  <a:solidFill>
                    <a:schemeClr val="tx1"/>
                  </a:solidFill>
                </a:ln>
                <a:solidFill>
                  <a:srgbClr val="00B0F0"/>
                </a:solidFill>
                <a:latin typeface="Calibri" panose="020F0502020204030204"/>
              </a:rPr>
              <a:t>Little</a:t>
            </a: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19" name="TextBox 18">
            <a:extLst>
              <a:ext uri="{FF2B5EF4-FFF2-40B4-BE49-F238E27FC236}">
                <a16:creationId xmlns:a16="http://schemas.microsoft.com/office/drawing/2014/main" id="{37D3F62B-9595-68CE-81A9-F11FC25B9C77}"/>
              </a:ext>
            </a:extLst>
          </p:cNvPr>
          <p:cNvSpPr txBox="1"/>
          <p:nvPr/>
        </p:nvSpPr>
        <p:spPr>
          <a:xfrm>
            <a:off x="3610570" y="5812847"/>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0/20</a:t>
            </a:r>
          </a:p>
        </p:txBody>
      </p:sp>
      <p:sp>
        <p:nvSpPr>
          <p:cNvPr id="20" name="TextBox 19">
            <a:extLst>
              <a:ext uri="{FF2B5EF4-FFF2-40B4-BE49-F238E27FC236}">
                <a16:creationId xmlns:a16="http://schemas.microsoft.com/office/drawing/2014/main" id="{3036D432-3E4E-2FBD-A34A-3F6486661EF2}"/>
              </a:ext>
            </a:extLst>
          </p:cNvPr>
          <p:cNvSpPr txBox="1"/>
          <p:nvPr/>
        </p:nvSpPr>
        <p:spPr>
          <a:xfrm>
            <a:off x="4928093" y="5823875"/>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Meat</a:t>
            </a:r>
          </a:p>
        </p:txBody>
      </p:sp>
      <p:sp>
        <p:nvSpPr>
          <p:cNvPr id="21" name="TextBox 20">
            <a:extLst>
              <a:ext uri="{FF2B5EF4-FFF2-40B4-BE49-F238E27FC236}">
                <a16:creationId xmlns:a16="http://schemas.microsoft.com/office/drawing/2014/main" id="{F07452D8-E28A-F86E-AD0C-1B1934362089}"/>
              </a:ext>
            </a:extLst>
          </p:cNvPr>
          <p:cNvSpPr txBox="1"/>
          <p:nvPr/>
        </p:nvSpPr>
        <p:spPr>
          <a:xfrm>
            <a:off x="3610570" y="629322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a:t>
            </a:r>
            <a:r>
              <a:rPr lang="en-US" sz="3000" b="1" dirty="0">
                <a:ln w="15875">
                  <a:solidFill>
                    <a:schemeClr val="tx1"/>
                  </a:solidFill>
                </a:ln>
                <a:solidFill>
                  <a:srgbClr val="00B0F0"/>
                </a:solidFill>
                <a:latin typeface="Calibri" panose="020F0502020204030204"/>
              </a:rPr>
              <a:t>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/20</a:t>
            </a:r>
          </a:p>
        </p:txBody>
      </p:sp>
      <p:sp>
        <p:nvSpPr>
          <p:cNvPr id="22" name="TextBox 21">
            <a:extLst>
              <a:ext uri="{FF2B5EF4-FFF2-40B4-BE49-F238E27FC236}">
                <a16:creationId xmlns:a16="http://schemas.microsoft.com/office/drawing/2014/main" id="{8F215927-F9BA-C220-C9D6-E488491D8A94}"/>
              </a:ext>
            </a:extLst>
          </p:cNvPr>
          <p:cNvSpPr txBox="1"/>
          <p:nvPr/>
        </p:nvSpPr>
        <p:spPr>
          <a:xfrm>
            <a:off x="4928093" y="630425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Grain</a:t>
            </a:r>
          </a:p>
        </p:txBody>
      </p:sp>
      <p:sp>
        <p:nvSpPr>
          <p:cNvPr id="24" name="TextBox 23">
            <a:extLst>
              <a:ext uri="{FF2B5EF4-FFF2-40B4-BE49-F238E27FC236}">
                <a16:creationId xmlns:a16="http://schemas.microsoft.com/office/drawing/2014/main" id="{99B84E76-5789-492B-64B1-3EB09E761B42}"/>
              </a:ext>
            </a:extLst>
          </p:cNvPr>
          <p:cNvSpPr txBox="1"/>
          <p:nvPr/>
        </p:nvSpPr>
        <p:spPr>
          <a:xfrm>
            <a:off x="7038" y="1188801"/>
            <a:ext cx="12192000"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w="15875">
                  <a:solidFill>
                    <a:schemeClr val="bg1"/>
                  </a:solidFill>
                </a:ln>
                <a:effectLst/>
                <a:uLnTx/>
                <a:uFillTx/>
                <a:latin typeface="Calibri" panose="020F0502020204030204"/>
                <a:ea typeface="+mn-ea"/>
                <a:cs typeface="+mn-cs"/>
              </a:rPr>
              <a:t>Ability to produce at a lower opportunity Cost</a:t>
            </a:r>
          </a:p>
        </p:txBody>
      </p:sp>
      <p:sp>
        <p:nvSpPr>
          <p:cNvPr id="25" name="Rectangle 24">
            <a:extLst>
              <a:ext uri="{FF2B5EF4-FFF2-40B4-BE49-F238E27FC236}">
                <a16:creationId xmlns:a16="http://schemas.microsoft.com/office/drawing/2014/main" id="{3B117F66-91F0-347F-D5BA-EC586DC9F563}"/>
              </a:ext>
            </a:extLst>
          </p:cNvPr>
          <p:cNvSpPr/>
          <p:nvPr/>
        </p:nvSpPr>
        <p:spPr>
          <a:xfrm>
            <a:off x="7514246" y="2192936"/>
            <a:ext cx="4468698"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Which country has</a:t>
            </a:r>
            <a:r>
              <a:rPr kumimoji="0" lang="en-US" sz="40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the </a:t>
            </a:r>
            <a:r>
              <a:rPr lang="en-US" sz="4000" b="1" dirty="0">
                <a:ln w="15875">
                  <a:solidFill>
                    <a:schemeClr val="tx1"/>
                  </a:solidFill>
                </a:ln>
                <a:solidFill>
                  <a:srgbClr val="FF0000"/>
                </a:solidFill>
                <a:latin typeface="Calibri" panose="020F0502020204030204"/>
              </a:rPr>
              <a:t>comparative</a:t>
            </a:r>
            <a:r>
              <a:rPr kumimoji="0" lang="en-US" sz="40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advantage in grain?</a:t>
            </a:r>
            <a:endPar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14478C9C-05A5-293F-2038-891B36CD7A05}"/>
              </a:ext>
            </a:extLst>
          </p:cNvPr>
          <p:cNvSpPr/>
          <p:nvPr/>
        </p:nvSpPr>
        <p:spPr>
          <a:xfrm>
            <a:off x="209056" y="4528309"/>
            <a:ext cx="347195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A7BB5A35-78B5-606C-DD31-A508C0225A08}"/>
              </a:ext>
            </a:extLst>
          </p:cNvPr>
          <p:cNvSpPr/>
          <p:nvPr/>
        </p:nvSpPr>
        <p:spPr>
          <a:xfrm>
            <a:off x="209055" y="5856412"/>
            <a:ext cx="347195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922AC3AC-BA80-7F21-406D-E9EDFF9210EE}"/>
              </a:ext>
            </a:extLst>
          </p:cNvPr>
          <p:cNvSpPr/>
          <p:nvPr/>
        </p:nvSpPr>
        <p:spPr>
          <a:xfrm>
            <a:off x="5235676" y="4553531"/>
            <a:ext cx="737421"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2E37904-9FCC-CE0F-51AD-115419E105FA}"/>
              </a:ext>
            </a:extLst>
          </p:cNvPr>
          <p:cNvSpPr/>
          <p:nvPr/>
        </p:nvSpPr>
        <p:spPr>
          <a:xfrm>
            <a:off x="5235676" y="5872274"/>
            <a:ext cx="309719"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A7B0456-715D-45F1-F3BF-63D52BE73D9B}"/>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Comparative Advantage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53C4988-964F-DAAC-6B83-17229EFC0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34" y="2143035"/>
            <a:ext cx="1285965" cy="12859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E2E30FB1-657F-FC07-F8F8-157106A4DC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16" y="2708862"/>
            <a:ext cx="1246495" cy="124649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D02AA9C-6EB1-65DF-94FD-AA85EB6327F6}"/>
              </a:ext>
            </a:extLst>
          </p:cNvPr>
          <p:cNvSpPr/>
          <p:nvPr/>
        </p:nvSpPr>
        <p:spPr>
          <a:xfrm>
            <a:off x="2705100" y="4527475"/>
            <a:ext cx="975909" cy="45720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BA2799FA-42EF-0C9A-73FC-ADA186CB41AC}"/>
              </a:ext>
            </a:extLst>
          </p:cNvPr>
          <p:cNvSpPr/>
          <p:nvPr/>
        </p:nvSpPr>
        <p:spPr>
          <a:xfrm>
            <a:off x="7514246" y="4120411"/>
            <a:ext cx="4468698"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u="sng" dirty="0">
                <a:ln w="15875">
                  <a:solidFill>
                    <a:schemeClr val="tx1"/>
                  </a:solidFill>
                </a:ln>
                <a:solidFill>
                  <a:srgbClr val="FF0000"/>
                </a:solidFill>
                <a:latin typeface="Calibri" panose="020F0502020204030204"/>
              </a:rPr>
              <a:t>Big Country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u="sng" dirty="0">
                <a:ln w="15875">
                  <a:solidFill>
                    <a:schemeClr val="tx1"/>
                  </a:solidFill>
                </a:ln>
                <a:solidFill>
                  <a:srgbClr val="FF0000"/>
                </a:solidFill>
                <a:latin typeface="Calibri" panose="020F0502020204030204"/>
              </a:rPr>
              <a:t>1/2 &lt; 1</a:t>
            </a:r>
          </a:p>
        </p:txBody>
      </p:sp>
    </p:spTree>
    <p:extLst>
      <p:ext uri="{BB962C8B-B14F-4D97-AF65-F5344CB8AC3E}">
        <p14:creationId xmlns:p14="http://schemas.microsoft.com/office/powerpoint/2010/main" val="98795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animBg="1"/>
      <p:bldP spid="27" grpId="0" animBg="1"/>
      <p:bldP spid="28" grpId="0" animBg="1"/>
      <p:bldP spid="29" grpId="0" animBg="1"/>
      <p:bldP spid="5"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2D11AF-C42D-42AE-BBE8-E363652DF787}"/>
              </a:ext>
            </a:extLst>
          </p:cNvPr>
          <p:cNvSpPr txBox="1"/>
          <p:nvPr/>
        </p:nvSpPr>
        <p:spPr>
          <a:xfrm>
            <a:off x="7038" y="0"/>
            <a:ext cx="12184962" cy="12464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500" b="1" i="0" u="none" strike="noStrike" kern="1200" cap="none" spc="0" normalizeH="0" baseline="0" noProof="0" dirty="0">
                <a:ln w="28575">
                  <a:solidFill>
                    <a:prstClr val="black"/>
                  </a:solidFill>
                </a:ln>
                <a:solidFill>
                  <a:srgbClr val="FFC000">
                    <a:lumMod val="60000"/>
                    <a:lumOff val="40000"/>
                  </a:srgbClr>
                </a:solidFill>
                <a:effectLst/>
                <a:uLnTx/>
                <a:uFillTx/>
                <a:latin typeface="Calibri" panose="020F0502020204030204"/>
                <a:ea typeface="+mn-ea"/>
                <a:cs typeface="+mn-cs"/>
              </a:rPr>
              <a:t>Comparative Advantage</a:t>
            </a:r>
            <a:endParaRPr kumimoji="0" lang="en-US" sz="7500" b="1" i="0" u="none" strike="noStrike" kern="1200" cap="none" spc="0" normalizeH="0" baseline="0" noProof="0" dirty="0">
              <a:ln w="28575">
                <a:solidFill>
                  <a:prstClr val="black"/>
                </a:solidFill>
              </a:ln>
              <a:solidFill>
                <a:prstClr val="black"/>
              </a:solidFill>
              <a:effectLst/>
              <a:uLnTx/>
              <a:uFillTx/>
              <a:latin typeface="Calibri" panose="020F0502020204030204"/>
              <a:ea typeface="+mn-ea"/>
              <a:cs typeface="+mn-cs"/>
            </a:endParaRPr>
          </a:p>
        </p:txBody>
      </p:sp>
      <p:graphicFrame>
        <p:nvGraphicFramePr>
          <p:cNvPr id="12" name="Table 11">
            <a:extLst>
              <a:ext uri="{FF2B5EF4-FFF2-40B4-BE49-F238E27FC236}">
                <a16:creationId xmlns:a16="http://schemas.microsoft.com/office/drawing/2014/main" id="{FE4BE24A-67EF-1995-16CF-39836F9E58AF}"/>
              </a:ext>
            </a:extLst>
          </p:cNvPr>
          <p:cNvGraphicFramePr>
            <a:graphicFrameLocks noGrp="1"/>
          </p:cNvGraphicFramePr>
          <p:nvPr/>
        </p:nvGraphicFramePr>
        <p:xfrm>
          <a:off x="1969488" y="2407342"/>
          <a:ext cx="4790189" cy="1417320"/>
        </p:xfrm>
        <a:graphic>
          <a:graphicData uri="http://schemas.openxmlformats.org/drawingml/2006/table">
            <a:tbl>
              <a:tblPr firstRow="1" bandRow="1">
                <a:tableStyleId>{5C22544A-7EE6-4342-B048-85BDC9FD1C3A}</a:tableStyleId>
              </a:tblPr>
              <a:tblGrid>
                <a:gridCol w="922709">
                  <a:extLst>
                    <a:ext uri="{9D8B030D-6E8A-4147-A177-3AD203B41FA5}">
                      <a16:colId xmlns:a16="http://schemas.microsoft.com/office/drawing/2014/main" val="1135237882"/>
                    </a:ext>
                  </a:extLst>
                </a:gridCol>
                <a:gridCol w="1886280">
                  <a:extLst>
                    <a:ext uri="{9D8B030D-6E8A-4147-A177-3AD203B41FA5}">
                      <a16:colId xmlns:a16="http://schemas.microsoft.com/office/drawing/2014/main" val="1005608739"/>
                    </a:ext>
                  </a:extLst>
                </a:gridCol>
                <a:gridCol w="1981200">
                  <a:extLst>
                    <a:ext uri="{9D8B030D-6E8A-4147-A177-3AD203B41FA5}">
                      <a16:colId xmlns:a16="http://schemas.microsoft.com/office/drawing/2014/main" val="2827036739"/>
                    </a:ext>
                  </a:extLst>
                </a:gridCol>
              </a:tblGrid>
              <a:tr h="455133">
                <a:tc>
                  <a:txBody>
                    <a:bodyPr/>
                    <a:lstStyle/>
                    <a:p>
                      <a:endParaRPr lang="en-US" sz="2500" dirty="0"/>
                    </a:p>
                  </a:txBody>
                  <a:tcPr>
                    <a:noFill/>
                  </a:tcPr>
                </a:tc>
                <a:tc>
                  <a:txBody>
                    <a:bodyPr/>
                    <a:lstStyle/>
                    <a:p>
                      <a:pPr algn="ctr"/>
                      <a:r>
                        <a:rPr lang="en-US" sz="2500" dirty="0"/>
                        <a:t>Big Country</a:t>
                      </a:r>
                    </a:p>
                  </a:txBody>
                  <a:tcPr>
                    <a:solidFill>
                      <a:schemeClr val="accent5"/>
                    </a:solidFill>
                  </a:tcPr>
                </a:tc>
                <a:tc>
                  <a:txBody>
                    <a:bodyPr/>
                    <a:lstStyle/>
                    <a:p>
                      <a:pPr algn="ctr"/>
                      <a:r>
                        <a:rPr lang="en-US" sz="2500" dirty="0"/>
                        <a:t>Little Country</a:t>
                      </a:r>
                    </a:p>
                  </a:txBody>
                  <a:tcPr>
                    <a:solidFill>
                      <a:schemeClr val="accent5"/>
                    </a:solidFill>
                  </a:tcPr>
                </a:tc>
                <a:extLst>
                  <a:ext uri="{0D108BD9-81ED-4DB2-BD59-A6C34878D82A}">
                    <a16:rowId xmlns:a16="http://schemas.microsoft.com/office/drawing/2014/main" val="3443968125"/>
                  </a:ext>
                </a:extLst>
              </a:tr>
              <a:tr h="455133">
                <a:tc>
                  <a:txBody>
                    <a:bodyPr/>
                    <a:lstStyle/>
                    <a:p>
                      <a:r>
                        <a:rPr lang="en-US" sz="2500" b="1" dirty="0"/>
                        <a:t>Grain</a:t>
                      </a:r>
                    </a:p>
                  </a:txBody>
                  <a:tcPr>
                    <a:solidFill>
                      <a:schemeClr val="accent5"/>
                    </a:solidFill>
                  </a:tcPr>
                </a:tc>
                <a:tc>
                  <a:txBody>
                    <a:bodyPr/>
                    <a:lstStyle/>
                    <a:p>
                      <a:pPr algn="ctr"/>
                      <a:r>
                        <a:rPr lang="en-US" sz="2500" dirty="0"/>
                        <a:t>80 tons</a:t>
                      </a:r>
                    </a:p>
                  </a:txBody>
                  <a:tcPr/>
                </a:tc>
                <a:tc>
                  <a:txBody>
                    <a:bodyPr/>
                    <a:lstStyle/>
                    <a:p>
                      <a:pPr algn="ctr"/>
                      <a:r>
                        <a:rPr lang="en-US" sz="2500" dirty="0"/>
                        <a:t>20 tons</a:t>
                      </a:r>
                    </a:p>
                  </a:txBody>
                  <a:tcPr/>
                </a:tc>
                <a:extLst>
                  <a:ext uri="{0D108BD9-81ED-4DB2-BD59-A6C34878D82A}">
                    <a16:rowId xmlns:a16="http://schemas.microsoft.com/office/drawing/2014/main" val="3874141477"/>
                  </a:ext>
                </a:extLst>
              </a:tr>
              <a:tr h="455133">
                <a:tc>
                  <a:txBody>
                    <a:bodyPr/>
                    <a:lstStyle/>
                    <a:p>
                      <a:r>
                        <a:rPr lang="en-US" sz="2500" b="1" dirty="0"/>
                        <a:t>Meat</a:t>
                      </a:r>
                    </a:p>
                  </a:txBody>
                  <a:tcPr>
                    <a:solidFill>
                      <a:schemeClr val="accent5"/>
                    </a:solidFill>
                  </a:tcPr>
                </a:tc>
                <a:tc>
                  <a:txBody>
                    <a:bodyPr/>
                    <a:lstStyle/>
                    <a:p>
                      <a:pPr algn="ctr"/>
                      <a:r>
                        <a:rPr lang="en-US" sz="2500" dirty="0"/>
                        <a:t>40 tons</a:t>
                      </a:r>
                    </a:p>
                  </a:txBody>
                  <a:tcPr/>
                </a:tc>
                <a:tc>
                  <a:txBody>
                    <a:bodyPr/>
                    <a:lstStyle/>
                    <a:p>
                      <a:pPr algn="ctr"/>
                      <a:r>
                        <a:rPr lang="en-US" sz="2500" dirty="0"/>
                        <a:t>20 tons</a:t>
                      </a:r>
                    </a:p>
                  </a:txBody>
                  <a:tcPr/>
                </a:tc>
                <a:extLst>
                  <a:ext uri="{0D108BD9-81ED-4DB2-BD59-A6C34878D82A}">
                    <a16:rowId xmlns:a16="http://schemas.microsoft.com/office/drawing/2014/main" val="720934289"/>
                  </a:ext>
                </a:extLst>
              </a:tr>
            </a:tbl>
          </a:graphicData>
        </a:graphic>
      </p:graphicFrame>
      <p:sp>
        <p:nvSpPr>
          <p:cNvPr id="13" name="TextBox 12">
            <a:extLst>
              <a:ext uri="{FF2B5EF4-FFF2-40B4-BE49-F238E27FC236}">
                <a16:creationId xmlns:a16="http://schemas.microsoft.com/office/drawing/2014/main" id="{C98B1C19-8A05-D251-E1A9-30B834803705}"/>
              </a:ext>
            </a:extLst>
          </p:cNvPr>
          <p:cNvSpPr txBox="1"/>
          <p:nvPr/>
        </p:nvSpPr>
        <p:spPr>
          <a:xfrm>
            <a:off x="209056" y="4027605"/>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Big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14" name="TextBox 13">
            <a:extLst>
              <a:ext uri="{FF2B5EF4-FFF2-40B4-BE49-F238E27FC236}">
                <a16:creationId xmlns:a16="http://schemas.microsoft.com/office/drawing/2014/main" id="{66A775F3-C011-EDAE-B5B6-1E79094DBD14}"/>
              </a:ext>
            </a:extLst>
          </p:cNvPr>
          <p:cNvSpPr txBox="1"/>
          <p:nvPr/>
        </p:nvSpPr>
        <p:spPr>
          <a:xfrm>
            <a:off x="3610570" y="449410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40/80</a:t>
            </a:r>
          </a:p>
        </p:txBody>
      </p:sp>
      <p:sp>
        <p:nvSpPr>
          <p:cNvPr id="15" name="TextBox 14">
            <a:extLst>
              <a:ext uri="{FF2B5EF4-FFF2-40B4-BE49-F238E27FC236}">
                <a16:creationId xmlns:a16="http://schemas.microsoft.com/office/drawing/2014/main" id="{C31C4525-5A6A-1CB0-ECDA-47A85027320F}"/>
              </a:ext>
            </a:extLst>
          </p:cNvPr>
          <p:cNvSpPr txBox="1"/>
          <p:nvPr/>
        </p:nvSpPr>
        <p:spPr>
          <a:xfrm>
            <a:off x="4928093" y="450513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  ton of Meat</a:t>
            </a:r>
          </a:p>
        </p:txBody>
      </p:sp>
      <p:sp>
        <p:nvSpPr>
          <p:cNvPr id="16" name="TextBox 15">
            <a:extLst>
              <a:ext uri="{FF2B5EF4-FFF2-40B4-BE49-F238E27FC236}">
                <a16:creationId xmlns:a16="http://schemas.microsoft.com/office/drawing/2014/main" id="{BF7EEA8E-2395-1FC0-5755-C4E0F126E13F}"/>
              </a:ext>
            </a:extLst>
          </p:cNvPr>
          <p:cNvSpPr txBox="1"/>
          <p:nvPr/>
        </p:nvSpPr>
        <p:spPr>
          <a:xfrm>
            <a:off x="3610570" y="4974481"/>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80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/40</a:t>
            </a:r>
          </a:p>
        </p:txBody>
      </p:sp>
      <p:sp>
        <p:nvSpPr>
          <p:cNvPr id="17" name="TextBox 16">
            <a:extLst>
              <a:ext uri="{FF2B5EF4-FFF2-40B4-BE49-F238E27FC236}">
                <a16:creationId xmlns:a16="http://schemas.microsoft.com/office/drawing/2014/main" id="{24110DC5-96B2-0264-583D-56E863873131}"/>
              </a:ext>
            </a:extLst>
          </p:cNvPr>
          <p:cNvSpPr txBox="1"/>
          <p:nvPr/>
        </p:nvSpPr>
        <p:spPr>
          <a:xfrm>
            <a:off x="4928093" y="4985509"/>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  tons of Grain</a:t>
            </a:r>
          </a:p>
        </p:txBody>
      </p:sp>
      <p:sp>
        <p:nvSpPr>
          <p:cNvPr id="18" name="TextBox 17">
            <a:extLst>
              <a:ext uri="{FF2B5EF4-FFF2-40B4-BE49-F238E27FC236}">
                <a16:creationId xmlns:a16="http://schemas.microsoft.com/office/drawing/2014/main" id="{F98D0DF7-3032-2D30-BF0F-7A8B256E3646}"/>
              </a:ext>
            </a:extLst>
          </p:cNvPr>
          <p:cNvSpPr txBox="1"/>
          <p:nvPr/>
        </p:nvSpPr>
        <p:spPr>
          <a:xfrm>
            <a:off x="209056" y="5346348"/>
            <a:ext cx="355178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b="1" u="sng" dirty="0">
                <a:ln w="15875">
                  <a:solidFill>
                    <a:schemeClr val="tx1"/>
                  </a:solidFill>
                </a:ln>
                <a:solidFill>
                  <a:srgbClr val="00B0F0"/>
                </a:solidFill>
                <a:latin typeface="Calibri" panose="020F0502020204030204"/>
              </a:rPr>
              <a:t>Little</a:t>
            </a:r>
            <a:r>
              <a:rPr kumimoji="0" lang="en-US" sz="3000" b="1" i="0" u="sng"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Country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Grain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O.C. of 1 ton of Meat</a:t>
            </a:r>
          </a:p>
        </p:txBody>
      </p:sp>
      <p:sp>
        <p:nvSpPr>
          <p:cNvPr id="19" name="TextBox 18">
            <a:extLst>
              <a:ext uri="{FF2B5EF4-FFF2-40B4-BE49-F238E27FC236}">
                <a16:creationId xmlns:a16="http://schemas.microsoft.com/office/drawing/2014/main" id="{37D3F62B-9595-68CE-81A9-F11FC25B9C77}"/>
              </a:ext>
            </a:extLst>
          </p:cNvPr>
          <p:cNvSpPr txBox="1"/>
          <p:nvPr/>
        </p:nvSpPr>
        <p:spPr>
          <a:xfrm>
            <a:off x="3610570" y="5812847"/>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2</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0/20</a:t>
            </a:r>
          </a:p>
        </p:txBody>
      </p:sp>
      <p:sp>
        <p:nvSpPr>
          <p:cNvPr id="20" name="TextBox 19">
            <a:extLst>
              <a:ext uri="{FF2B5EF4-FFF2-40B4-BE49-F238E27FC236}">
                <a16:creationId xmlns:a16="http://schemas.microsoft.com/office/drawing/2014/main" id="{3036D432-3E4E-2FBD-A34A-3F6486661EF2}"/>
              </a:ext>
            </a:extLst>
          </p:cNvPr>
          <p:cNvSpPr txBox="1"/>
          <p:nvPr/>
        </p:nvSpPr>
        <p:spPr>
          <a:xfrm>
            <a:off x="4928093" y="5823875"/>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Meat</a:t>
            </a:r>
          </a:p>
        </p:txBody>
      </p:sp>
      <p:sp>
        <p:nvSpPr>
          <p:cNvPr id="21" name="TextBox 20">
            <a:extLst>
              <a:ext uri="{FF2B5EF4-FFF2-40B4-BE49-F238E27FC236}">
                <a16:creationId xmlns:a16="http://schemas.microsoft.com/office/drawing/2014/main" id="{F07452D8-E28A-F86E-AD0C-1B1934362089}"/>
              </a:ext>
            </a:extLst>
          </p:cNvPr>
          <p:cNvSpPr txBox="1"/>
          <p:nvPr/>
        </p:nvSpPr>
        <p:spPr>
          <a:xfrm>
            <a:off x="3610570" y="6293224"/>
            <a:ext cx="1508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2</a:t>
            </a:r>
            <a:r>
              <a:rPr lang="en-US" sz="3000" b="1" dirty="0">
                <a:ln w="15875">
                  <a:solidFill>
                    <a:schemeClr val="tx1"/>
                  </a:solidFill>
                </a:ln>
                <a:solidFill>
                  <a:srgbClr val="00B0F0"/>
                </a:solidFill>
                <a:latin typeface="Calibri" panose="020F0502020204030204"/>
              </a:rPr>
              <a:t>0</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/20</a:t>
            </a:r>
          </a:p>
        </p:txBody>
      </p:sp>
      <p:sp>
        <p:nvSpPr>
          <p:cNvPr id="22" name="TextBox 21">
            <a:extLst>
              <a:ext uri="{FF2B5EF4-FFF2-40B4-BE49-F238E27FC236}">
                <a16:creationId xmlns:a16="http://schemas.microsoft.com/office/drawing/2014/main" id="{8F215927-F9BA-C220-C9D6-E488491D8A94}"/>
              </a:ext>
            </a:extLst>
          </p:cNvPr>
          <p:cNvSpPr txBox="1"/>
          <p:nvPr/>
        </p:nvSpPr>
        <p:spPr>
          <a:xfrm>
            <a:off x="4928093" y="6304252"/>
            <a:ext cx="3154023"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a:t>
            </a:r>
            <a:r>
              <a:rPr lang="en-US" sz="3000" b="1" dirty="0">
                <a:ln w="15875">
                  <a:solidFill>
                    <a:schemeClr val="tx1"/>
                  </a:solidFill>
                </a:ln>
                <a:solidFill>
                  <a:srgbClr val="00B0F0"/>
                </a:solidFill>
                <a:latin typeface="Calibri" panose="020F0502020204030204"/>
              </a:rPr>
              <a:t>1</a:t>
            </a:r>
            <a:r>
              <a:rPr kumimoji="0" lang="en-US" sz="3000" b="1" i="0" u="none" strike="noStrike" kern="1200" cap="none" spc="0" normalizeH="0" baseline="0" noProof="0" dirty="0">
                <a:ln w="15875">
                  <a:solidFill>
                    <a:schemeClr val="tx1"/>
                  </a:solidFill>
                </a:ln>
                <a:solidFill>
                  <a:srgbClr val="00B0F0"/>
                </a:solidFill>
                <a:effectLst/>
                <a:uLnTx/>
                <a:uFillTx/>
                <a:latin typeface="Calibri" panose="020F0502020204030204"/>
                <a:ea typeface="+mn-ea"/>
                <a:cs typeface="+mn-cs"/>
              </a:rPr>
              <a:t>  ton of Grain</a:t>
            </a:r>
          </a:p>
        </p:txBody>
      </p:sp>
      <p:sp>
        <p:nvSpPr>
          <p:cNvPr id="24" name="TextBox 23">
            <a:extLst>
              <a:ext uri="{FF2B5EF4-FFF2-40B4-BE49-F238E27FC236}">
                <a16:creationId xmlns:a16="http://schemas.microsoft.com/office/drawing/2014/main" id="{99B84E76-5789-492B-64B1-3EB09E761B42}"/>
              </a:ext>
            </a:extLst>
          </p:cNvPr>
          <p:cNvSpPr txBox="1"/>
          <p:nvPr/>
        </p:nvSpPr>
        <p:spPr>
          <a:xfrm>
            <a:off x="7038" y="1188801"/>
            <a:ext cx="12192000"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w="15875">
                  <a:solidFill>
                    <a:schemeClr val="bg1"/>
                  </a:solidFill>
                </a:ln>
                <a:effectLst/>
                <a:uLnTx/>
                <a:uFillTx/>
                <a:latin typeface="Calibri" panose="020F0502020204030204"/>
                <a:ea typeface="+mn-ea"/>
                <a:cs typeface="+mn-cs"/>
              </a:rPr>
              <a:t>Ability to produce at a lower opportunity Cost</a:t>
            </a:r>
          </a:p>
        </p:txBody>
      </p:sp>
      <p:sp>
        <p:nvSpPr>
          <p:cNvPr id="25" name="Rectangle 24">
            <a:extLst>
              <a:ext uri="{FF2B5EF4-FFF2-40B4-BE49-F238E27FC236}">
                <a16:creationId xmlns:a16="http://schemas.microsoft.com/office/drawing/2014/main" id="{3B117F66-91F0-347F-D5BA-EC586DC9F563}"/>
              </a:ext>
            </a:extLst>
          </p:cNvPr>
          <p:cNvSpPr/>
          <p:nvPr/>
        </p:nvSpPr>
        <p:spPr>
          <a:xfrm>
            <a:off x="7643078" y="2192936"/>
            <a:ext cx="4468698"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rPr>
              <a:t>Which country has</a:t>
            </a:r>
            <a:r>
              <a:rPr kumimoji="0" lang="en-US" sz="40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the </a:t>
            </a:r>
            <a:r>
              <a:rPr lang="en-US" sz="4000" b="1" dirty="0">
                <a:ln w="15875">
                  <a:solidFill>
                    <a:schemeClr val="tx1"/>
                  </a:solidFill>
                </a:ln>
                <a:solidFill>
                  <a:srgbClr val="FF0000"/>
                </a:solidFill>
                <a:latin typeface="Calibri" panose="020F0502020204030204"/>
              </a:rPr>
              <a:t>comparative</a:t>
            </a:r>
            <a:r>
              <a:rPr kumimoji="0" lang="en-US" sz="40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 advantage in </a:t>
            </a:r>
            <a:r>
              <a:rPr lang="en-US" sz="4000" b="1" dirty="0">
                <a:ln w="15875">
                  <a:solidFill>
                    <a:schemeClr val="tx1"/>
                  </a:solidFill>
                </a:ln>
                <a:solidFill>
                  <a:srgbClr val="FF0000"/>
                </a:solidFill>
                <a:latin typeface="Calibri" panose="020F0502020204030204"/>
              </a:rPr>
              <a:t>meat</a:t>
            </a:r>
            <a:r>
              <a:rPr kumimoji="0" lang="en-US" sz="4000" b="1" i="0" u="none" strike="noStrike" kern="1200" cap="none" spc="0" normalizeH="0" noProof="0" dirty="0">
                <a:ln w="15875">
                  <a:solidFill>
                    <a:schemeClr val="tx1"/>
                  </a:solidFill>
                </a:ln>
                <a:solidFill>
                  <a:srgbClr val="FF0000"/>
                </a:solidFill>
                <a:effectLst/>
                <a:uLnTx/>
                <a:uFillTx/>
                <a:latin typeface="Calibri" panose="020F0502020204030204"/>
                <a:ea typeface="+mn-ea"/>
                <a:cs typeface="+mn-cs"/>
              </a:rPr>
              <a:t>?</a:t>
            </a:r>
            <a:endParaRPr kumimoji="0" lang="en-US" sz="4000" b="1" i="0" u="none" strike="noStrike" kern="1200" cap="none" spc="0" normalizeH="0" baseline="0" noProof="0" dirty="0">
              <a:ln w="15875">
                <a:solidFill>
                  <a:schemeClr val="tx1"/>
                </a:solidFill>
              </a:ln>
              <a:solidFill>
                <a:srgbClr val="FF0000"/>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14478C9C-05A5-293F-2038-891B36CD7A05}"/>
              </a:ext>
            </a:extLst>
          </p:cNvPr>
          <p:cNvSpPr/>
          <p:nvPr/>
        </p:nvSpPr>
        <p:spPr>
          <a:xfrm>
            <a:off x="233510" y="5022445"/>
            <a:ext cx="347195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A7BB5A35-78B5-606C-DD31-A508C0225A08}"/>
              </a:ext>
            </a:extLst>
          </p:cNvPr>
          <p:cNvSpPr/>
          <p:nvPr/>
        </p:nvSpPr>
        <p:spPr>
          <a:xfrm>
            <a:off x="228592" y="6333009"/>
            <a:ext cx="3471955"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922AC3AC-BA80-7F21-406D-E9EDFF9210EE}"/>
              </a:ext>
            </a:extLst>
          </p:cNvPr>
          <p:cNvSpPr/>
          <p:nvPr/>
        </p:nvSpPr>
        <p:spPr>
          <a:xfrm>
            <a:off x="5217292" y="5047733"/>
            <a:ext cx="328103" cy="4572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2E37904-9FCC-CE0F-51AD-115419E105FA}"/>
              </a:ext>
            </a:extLst>
          </p:cNvPr>
          <p:cNvSpPr/>
          <p:nvPr/>
        </p:nvSpPr>
        <p:spPr>
          <a:xfrm>
            <a:off x="5245417" y="6368850"/>
            <a:ext cx="324466" cy="41972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261E16DF-C8FB-21A7-1224-C9897EDDDB13}"/>
              </a:ext>
            </a:extLst>
          </p:cNvPr>
          <p:cNvSpPr/>
          <p:nvPr/>
        </p:nvSpPr>
        <p:spPr>
          <a:xfrm>
            <a:off x="2705100" y="4527475"/>
            <a:ext cx="975909" cy="45720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92B04DF5-20EB-4211-250C-52CF773D04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34" y="2143035"/>
            <a:ext cx="1285965" cy="128596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E1548A1A-453C-295A-663F-DD23215534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16" y="2708862"/>
            <a:ext cx="1246495" cy="124649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CF51F50-5EE4-000E-A941-23603234FBEA}"/>
              </a:ext>
            </a:extLst>
          </p:cNvPr>
          <p:cNvSpPr/>
          <p:nvPr/>
        </p:nvSpPr>
        <p:spPr>
          <a:xfrm>
            <a:off x="7632523" y="4541807"/>
            <a:ext cx="4468698"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u="sng" dirty="0">
                <a:ln w="15875">
                  <a:solidFill>
                    <a:schemeClr val="tx1"/>
                  </a:solidFill>
                </a:ln>
                <a:solidFill>
                  <a:srgbClr val="FF0000"/>
                </a:solidFill>
                <a:latin typeface="Calibri" panose="020F0502020204030204"/>
              </a:rPr>
              <a:t>Little Country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u="sng" dirty="0">
                <a:ln w="15875">
                  <a:solidFill>
                    <a:schemeClr val="tx1"/>
                  </a:solidFill>
                </a:ln>
                <a:solidFill>
                  <a:srgbClr val="FF0000"/>
                </a:solidFill>
                <a:latin typeface="Calibri" panose="020F0502020204030204"/>
              </a:rPr>
              <a:t>1 &lt; 2</a:t>
            </a:r>
          </a:p>
        </p:txBody>
      </p:sp>
      <p:sp>
        <p:nvSpPr>
          <p:cNvPr id="5" name="Rectangle 4">
            <a:extLst>
              <a:ext uri="{FF2B5EF4-FFF2-40B4-BE49-F238E27FC236}">
                <a16:creationId xmlns:a16="http://schemas.microsoft.com/office/drawing/2014/main" id="{609C4464-11BB-1423-0E70-9BB800BEC003}"/>
              </a:ext>
            </a:extLst>
          </p:cNvPr>
          <p:cNvSpPr/>
          <p:nvPr/>
        </p:nvSpPr>
        <p:spPr>
          <a:xfrm>
            <a:off x="2698955" y="6341623"/>
            <a:ext cx="1001592" cy="45720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15875">
                <a:solidFill>
                  <a:schemeClr val="tx1"/>
                </a:solidFill>
              </a:ln>
              <a:solidFill>
                <a:srgbClr val="00B0F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480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P spid="27" grpId="0" animBg="1"/>
      <p:bldP spid="28" grpId="0" animBg="1"/>
      <p:bldP spid="29" grpId="0" animBg="1"/>
      <p:bldP spid="4" grpId="0"/>
      <p:bldP spid="5" grpId="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26356</TotalTime>
  <Words>9354</Words>
  <Application>Microsoft Office PowerPoint</Application>
  <PresentationFormat>Widescreen</PresentationFormat>
  <Paragraphs>947</Paragraphs>
  <Slides>22</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Aptos</vt:lpstr>
      <vt:lpstr>Arial</vt:lpstr>
      <vt:lpstr>Arial Black</vt:lpstr>
      <vt:lpstr>Calibri</vt:lpstr>
      <vt:lpstr>Calibri Light</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Jacob Reed at Sheldon</dc:creator>
  <cp:lastModifiedBy>Jacob Reed at Sheldon HS</cp:lastModifiedBy>
  <cp:revision>26</cp:revision>
  <dcterms:created xsi:type="dcterms:W3CDTF">2022-05-05T17:13:56Z</dcterms:created>
  <dcterms:modified xsi:type="dcterms:W3CDTF">2026-07-11T18:00:21Z</dcterms:modified>
</cp:coreProperties>
</file>