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notesMasterIdLst>
    <p:notesMasterId r:id="rId27"/>
  </p:notesMasterIdLst>
  <p:sldIdLst>
    <p:sldId id="360" r:id="rId3"/>
    <p:sldId id="258" r:id="rId4"/>
    <p:sldId id="321" r:id="rId5"/>
    <p:sldId id="324" r:id="rId6"/>
    <p:sldId id="325" r:id="rId7"/>
    <p:sldId id="328" r:id="rId8"/>
    <p:sldId id="327" r:id="rId9"/>
    <p:sldId id="273" r:id="rId10"/>
    <p:sldId id="330" r:id="rId11"/>
    <p:sldId id="329" r:id="rId12"/>
    <p:sldId id="344" r:id="rId13"/>
    <p:sldId id="275" r:id="rId14"/>
    <p:sldId id="274" r:id="rId15"/>
    <p:sldId id="333" r:id="rId16"/>
    <p:sldId id="332" r:id="rId17"/>
    <p:sldId id="331" r:id="rId18"/>
    <p:sldId id="334" r:id="rId19"/>
    <p:sldId id="335" r:id="rId20"/>
    <p:sldId id="340" r:id="rId21"/>
    <p:sldId id="336" r:id="rId22"/>
    <p:sldId id="337" r:id="rId23"/>
    <p:sldId id="343" r:id="rId24"/>
    <p:sldId id="338" r:id="rId25"/>
    <p:sldId id="34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95" autoAdjust="0"/>
    <p:restoredTop sz="46005" autoAdjust="0"/>
  </p:normalViewPr>
  <p:slideViewPr>
    <p:cSldViewPr snapToGrid="0">
      <p:cViewPr varScale="1">
        <p:scale>
          <a:sx n="40" d="100"/>
          <a:sy n="40" d="100"/>
        </p:scale>
        <p:origin x="1119" y="15"/>
      </p:cViewPr>
      <p:guideLst>
        <p:guide orient="horz" pos="2160"/>
        <p:guide pos="384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4602E7-EE4E-4BF6-8269-67A4E9EC7D3A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C1F34C-564F-4AB4-9922-463249437E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165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After completing this lesson, students should be able to:</a:t>
            </a:r>
          </a:p>
          <a:p>
            <a:r>
              <a:rPr lang="en-US" b="1" dirty="0"/>
              <a:t>Define demand and quantity demanded</a:t>
            </a:r>
            <a:r>
              <a:rPr lang="en-US" dirty="0"/>
              <a:t> as key concepts illustrating the relationship between price and the quantity consumers are willing and able to purchase.</a:t>
            </a:r>
          </a:p>
          <a:p>
            <a:r>
              <a:rPr lang="en-US" b="1" dirty="0"/>
              <a:t>Explain the Law of Demand</a:t>
            </a:r>
            <a:r>
              <a:rPr lang="en-US" dirty="0"/>
              <a:t> and identify the inverse relationship between price and quantity demanded using both demand schedules and demand curves.</a:t>
            </a:r>
          </a:p>
          <a:p>
            <a:r>
              <a:rPr lang="en-US" b="1" dirty="0"/>
              <a:t>Differentiate between demand and quantity demanded</a:t>
            </a:r>
            <a:r>
              <a:rPr lang="en-US" dirty="0"/>
              <a:t>, recognizing that changes in price cause movement </a:t>
            </a:r>
            <a:r>
              <a:rPr lang="en-US" i="1" dirty="0"/>
              <a:t>along</a:t>
            </a:r>
            <a:r>
              <a:rPr lang="en-US" dirty="0"/>
              <a:t> a demand curve, while changes in non-price determinants cause the </a:t>
            </a:r>
            <a:r>
              <a:rPr lang="en-US" i="1" dirty="0"/>
              <a:t>entire curve to shift.</a:t>
            </a:r>
            <a:endParaRPr lang="en-US" dirty="0"/>
          </a:p>
          <a:p>
            <a:r>
              <a:rPr lang="en-US" b="1" dirty="0"/>
              <a:t>Identify and interpret demand schedules and demand curves</a:t>
            </a:r>
            <a:r>
              <a:rPr lang="en-US" dirty="0"/>
              <a:t>, demonstrating how they represent the same information in different formats.</a:t>
            </a:r>
          </a:p>
          <a:p>
            <a:r>
              <a:rPr lang="en-US" b="1" dirty="0"/>
              <a:t>Describe the five determinants (shifters) of demand:</a:t>
            </a:r>
            <a:endParaRPr lang="en-US" dirty="0"/>
          </a:p>
          <a:p>
            <a:pPr lvl="1"/>
            <a:r>
              <a:rPr lang="en-US" dirty="0"/>
              <a:t>Tastes and Preferences</a:t>
            </a:r>
          </a:p>
          <a:p>
            <a:pPr lvl="1"/>
            <a:r>
              <a:rPr lang="en-US" dirty="0"/>
              <a:t>Market Size (number of buyers)</a:t>
            </a:r>
          </a:p>
          <a:p>
            <a:pPr lvl="1"/>
            <a:r>
              <a:rPr lang="en-US" dirty="0"/>
              <a:t>Prices of Related Goods (substitutes and complements)</a:t>
            </a:r>
          </a:p>
          <a:p>
            <a:pPr lvl="1"/>
            <a:r>
              <a:rPr lang="en-US" dirty="0"/>
              <a:t>Changes in Income (normal and inferior goods)</a:t>
            </a:r>
          </a:p>
          <a:p>
            <a:pPr lvl="1"/>
            <a:r>
              <a:rPr lang="en-US" dirty="0"/>
              <a:t>Expectations for the Future</a:t>
            </a:r>
          </a:p>
          <a:p>
            <a:r>
              <a:rPr lang="en-US" b="1" dirty="0"/>
              <a:t>Analyze how changes in these determinants shift the demand curve</a:t>
            </a:r>
            <a:r>
              <a:rPr lang="en-US" dirty="0"/>
              <a:t>, increasing or decreasing quantity demanded at all prices.</a:t>
            </a:r>
          </a:p>
          <a:p>
            <a:r>
              <a:rPr lang="en-US" b="1" dirty="0"/>
              <a:t>Apply the demand model to real-world examples</a:t>
            </a:r>
            <a:r>
              <a:rPr lang="en-US" dirty="0"/>
              <a:t>, explaining how consumer behavior, market events, or news about future prices influence market demand.</a:t>
            </a:r>
          </a:p>
          <a:p>
            <a:endParaRPr lang="en-US" dirty="0"/>
          </a:p>
          <a:p>
            <a:r>
              <a:rPr lang="en-US" b="1" dirty="0"/>
              <a:t>Teacher Note:</a:t>
            </a:r>
          </a:p>
          <a:p>
            <a:r>
              <a:rPr lang="en-US" dirty="0"/>
              <a:t>This lesson introduces students to the first half of </a:t>
            </a:r>
            <a:r>
              <a:rPr lang="en-US"/>
              <a:t>market behavior - </a:t>
            </a:r>
            <a:r>
              <a:rPr lang="en-US" b="1"/>
              <a:t>the </a:t>
            </a:r>
            <a:r>
              <a:rPr lang="en-US" b="1" dirty="0"/>
              <a:t>demand side</a:t>
            </a:r>
            <a:r>
              <a:rPr lang="en-US" dirty="0"/>
              <a:t>-laying the foundation for the later study of supply and market equilibrium. Emphasize that demand reflects </a:t>
            </a:r>
            <a:r>
              <a:rPr lang="en-US" b="1" dirty="0"/>
              <a:t>consumer choice and willingness to pay</a:t>
            </a:r>
            <a:r>
              <a:rPr lang="en-US" dirty="0"/>
              <a:t>, not just desire.</a:t>
            </a:r>
            <a:br>
              <a:rPr lang="en-US" dirty="0"/>
            </a:br>
            <a:r>
              <a:rPr lang="en-US" dirty="0"/>
              <a:t>Use relatable examples (such as pizza, sneakers, or streaming subscriptions) to help students visualize how </a:t>
            </a:r>
            <a:r>
              <a:rPr lang="en-US" b="1" dirty="0"/>
              <a:t>price changes lead to movement along the curve</a:t>
            </a:r>
            <a:r>
              <a:rPr lang="en-US" dirty="0"/>
              <a:t>, while </a:t>
            </a:r>
            <a:r>
              <a:rPr lang="en-US" b="1" dirty="0"/>
              <a:t>factors like trends, income, or expectations shift the curve entirely.</a:t>
            </a:r>
            <a:br>
              <a:rPr lang="en-US" dirty="0"/>
            </a:br>
            <a:r>
              <a:rPr lang="en-US" dirty="0"/>
              <a:t>Encourage students to connect these ideas to real markets they experience daily, reinforcing that understanding demand is key to analyzing how prices and quantities are determined in any economy.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17AB43-5F34-4619-AB59-2882F5CDE5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8534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  <a:br>
              <a:rPr lang="en-US" dirty="0"/>
            </a:br>
            <a:r>
              <a:rPr lang="en-US" dirty="0"/>
              <a:t>Students will understand that a </a:t>
            </a:r>
            <a:r>
              <a:rPr lang="en-US" b="1" dirty="0"/>
              <a:t>change in price</a:t>
            </a:r>
            <a:r>
              <a:rPr lang="en-US" dirty="0"/>
              <a:t> causes a </a:t>
            </a:r>
            <a:r>
              <a:rPr lang="en-US" b="1" dirty="0"/>
              <a:t>change in quantity demanded</a:t>
            </a:r>
            <a:r>
              <a:rPr lang="en-US" dirty="0"/>
              <a:t>, represented by </a:t>
            </a:r>
            <a:r>
              <a:rPr lang="en-US" b="1" dirty="0"/>
              <a:t>movement along the same demand curve</a:t>
            </a:r>
            <a:r>
              <a:rPr lang="en-US" dirty="0"/>
              <a:t> - not a shift of the curve.</a:t>
            </a:r>
          </a:p>
          <a:p>
            <a:br>
              <a:rPr lang="en-US" dirty="0"/>
            </a:br>
            <a:r>
              <a:rPr lang="en-US" b="1" dirty="0"/>
              <a:t>Key Concept:</a:t>
            </a:r>
            <a:endParaRPr lang="en-US" dirty="0"/>
          </a:p>
          <a:p>
            <a:r>
              <a:rPr lang="en-US" b="1" dirty="0"/>
              <a:t>Price changes</a:t>
            </a:r>
            <a:r>
              <a:rPr lang="en-US" dirty="0"/>
              <a:t> cause </a:t>
            </a:r>
            <a:r>
              <a:rPr lang="en-US" b="1" dirty="0"/>
              <a:t>movement along</a:t>
            </a:r>
            <a:r>
              <a:rPr lang="en-US" dirty="0"/>
              <a:t> the curve (change in quantity demanded).</a:t>
            </a:r>
          </a:p>
          <a:p>
            <a:r>
              <a:rPr lang="en-US" b="1" dirty="0"/>
              <a:t>Demand stays the same</a:t>
            </a:r>
            <a:r>
              <a:rPr lang="en-US" dirty="0"/>
              <a:t> - the entire curve doesn’t move.</a:t>
            </a:r>
          </a:p>
          <a:p>
            <a:r>
              <a:rPr lang="en-US" dirty="0"/>
              <a:t>When </a:t>
            </a:r>
            <a:r>
              <a:rPr lang="en-US" b="1" dirty="0"/>
              <a:t>price increases</a:t>
            </a:r>
            <a:r>
              <a:rPr lang="en-US" dirty="0"/>
              <a:t>, consumers buy </a:t>
            </a:r>
            <a:r>
              <a:rPr lang="en-US" b="1" dirty="0"/>
              <a:t>less</a:t>
            </a:r>
            <a:r>
              <a:rPr lang="en-US" dirty="0"/>
              <a:t> (move up and left on the curve).</a:t>
            </a:r>
          </a:p>
          <a:p>
            <a:r>
              <a:rPr lang="en-US" dirty="0"/>
              <a:t>When </a:t>
            </a:r>
            <a:r>
              <a:rPr lang="en-US" b="1" dirty="0"/>
              <a:t>price decreases</a:t>
            </a:r>
            <a:r>
              <a:rPr lang="en-US" dirty="0"/>
              <a:t>, consumers buy </a:t>
            </a:r>
            <a:r>
              <a:rPr lang="en-US" b="1" dirty="0"/>
              <a:t>more</a:t>
            </a:r>
            <a:r>
              <a:rPr lang="en-US" dirty="0"/>
              <a:t> (move down and right on the curve).</a:t>
            </a:r>
          </a:p>
          <a:p>
            <a:r>
              <a:rPr lang="en-US" dirty="0"/>
              <a:t>This movement is the graphical representation of the </a:t>
            </a:r>
            <a:r>
              <a:rPr lang="en-US" b="1" dirty="0"/>
              <a:t>Law of Demand</a:t>
            </a:r>
            <a:r>
              <a:rPr lang="en-US" dirty="0"/>
              <a:t>.</a:t>
            </a:r>
          </a:p>
          <a:p>
            <a:br>
              <a:rPr lang="en-US" dirty="0"/>
            </a:br>
            <a:r>
              <a:rPr lang="en-US" b="1" dirty="0"/>
              <a:t>How to Present the Slide:</a:t>
            </a:r>
            <a:endParaRPr lang="en-US" dirty="0"/>
          </a:p>
          <a:p>
            <a:r>
              <a:rPr lang="en-US" b="1" dirty="0"/>
              <a:t>Start with review:</a:t>
            </a:r>
            <a:endParaRPr lang="en-US" dirty="0"/>
          </a:p>
          <a:p>
            <a:pPr lvl="1"/>
            <a:r>
              <a:rPr lang="en-US" dirty="0"/>
              <a:t>“In the last slide, we learned that quantity demanded is one point on the demand curve. Now, let’s see what happens when the price changes.”</a:t>
            </a:r>
          </a:p>
          <a:p>
            <a:r>
              <a:rPr lang="en-US" b="1" dirty="0"/>
              <a:t>Use the graph animation:</a:t>
            </a:r>
            <a:endParaRPr lang="en-US" dirty="0"/>
          </a:p>
          <a:p>
            <a:pPr lvl="1"/>
            <a:r>
              <a:rPr lang="en-US" dirty="0"/>
              <a:t>“Notice what happens when price falls from P₁ to P₂ - we move down the same curve from Q₁ to Q₂.”</a:t>
            </a:r>
          </a:p>
          <a:p>
            <a:pPr lvl="1"/>
            <a:r>
              <a:rPr lang="en-US" dirty="0"/>
              <a:t>“That movement shows the change in quantity demanded.”</a:t>
            </a:r>
          </a:p>
          <a:p>
            <a:r>
              <a:rPr lang="en-US" b="1" dirty="0"/>
              <a:t>Clarify what does </a:t>
            </a:r>
            <a:r>
              <a:rPr lang="en-US" b="1" i="1" dirty="0"/>
              <a:t>not</a:t>
            </a:r>
            <a:r>
              <a:rPr lang="en-US" b="1" dirty="0"/>
              <a:t> change:</a:t>
            </a:r>
            <a:endParaRPr lang="en-US" dirty="0"/>
          </a:p>
          <a:p>
            <a:pPr lvl="1"/>
            <a:r>
              <a:rPr lang="en-US" dirty="0"/>
              <a:t>“The curve itself stays in the same place. That means overall demand hasn’t changed - only the amount people are willing to buy at each price.”</a:t>
            </a:r>
          </a:p>
          <a:p>
            <a:r>
              <a:rPr lang="en-US" b="1" dirty="0"/>
              <a:t>Emphasize the inverse relationship:</a:t>
            </a:r>
            <a:endParaRPr lang="en-US" dirty="0"/>
          </a:p>
          <a:p>
            <a:pPr lvl="1"/>
            <a:r>
              <a:rPr lang="en-US" dirty="0"/>
              <a:t>“Price and quantity demanded move in opposite directions - when one goes up, the other goes down.”</a:t>
            </a:r>
          </a:p>
          <a:p>
            <a:br>
              <a:rPr lang="en-US" dirty="0"/>
            </a:br>
            <a:r>
              <a:rPr lang="en-US" b="1" dirty="0"/>
              <a:t>Engagement Prompts:</a:t>
            </a:r>
            <a:endParaRPr lang="en-US" dirty="0"/>
          </a:p>
          <a:p>
            <a:r>
              <a:rPr lang="en-US" dirty="0"/>
              <a:t>“When the price falls, do we move up or down the demand curve?”</a:t>
            </a:r>
          </a:p>
          <a:p>
            <a:r>
              <a:rPr lang="en-US" dirty="0"/>
              <a:t>“If the price rises, what happens to quantity demanded?”</a:t>
            </a:r>
          </a:p>
          <a:p>
            <a:r>
              <a:rPr lang="en-US" dirty="0"/>
              <a:t>“Is this a change in demand or a change in quantity demanded?”</a:t>
            </a:r>
          </a:p>
          <a:p>
            <a:br>
              <a:rPr lang="en-US" dirty="0"/>
            </a:br>
            <a:r>
              <a:rPr lang="en-US" b="1" dirty="0"/>
              <a:t>Next Slide:</a:t>
            </a:r>
            <a:r>
              <a:rPr lang="en-US" dirty="0"/>
              <a:t> “We’ve seen how a price change moves us along the demand curve, so now let’s look at the </a:t>
            </a:r>
            <a:r>
              <a:rPr lang="en-US" b="1" dirty="0"/>
              <a:t>same movement shown in a demand schedule</a:t>
            </a:r>
            <a:r>
              <a:rPr lang="en-US" dirty="0"/>
              <a:t> as price changes.”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C1F34C-564F-4AB4-9922-463249437EC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8895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  <a:br>
              <a:rPr lang="en-US" dirty="0"/>
            </a:br>
            <a:r>
              <a:rPr lang="en-US" dirty="0"/>
              <a:t>Students will understand that a </a:t>
            </a:r>
            <a:r>
              <a:rPr lang="en-US" b="1" dirty="0"/>
              <a:t>change in price</a:t>
            </a:r>
            <a:r>
              <a:rPr lang="en-US" dirty="0"/>
              <a:t> causes a </a:t>
            </a:r>
            <a:r>
              <a:rPr lang="en-US" b="1" dirty="0"/>
              <a:t>change in quantity demanded</a:t>
            </a:r>
            <a:r>
              <a:rPr lang="en-US" dirty="0"/>
              <a:t>, which appears as a movement between rows on a </a:t>
            </a:r>
            <a:r>
              <a:rPr lang="en-US" b="1" dirty="0"/>
              <a:t>demand schedule</a:t>
            </a:r>
            <a:r>
              <a:rPr lang="en-US" dirty="0"/>
              <a:t> - not a change in the entire table (demand).</a:t>
            </a:r>
          </a:p>
          <a:p>
            <a:br>
              <a:rPr lang="en-US" dirty="0"/>
            </a:br>
            <a:r>
              <a:rPr lang="en-US" b="1" dirty="0"/>
              <a:t>Key Concept:</a:t>
            </a:r>
            <a:endParaRPr lang="en-US" dirty="0"/>
          </a:p>
          <a:p>
            <a:r>
              <a:rPr lang="en-US" dirty="0"/>
              <a:t>Each row in a demand schedule shows one possible </a:t>
            </a:r>
            <a:r>
              <a:rPr lang="en-US" b="1" dirty="0"/>
              <a:t>quantity demanded</a:t>
            </a:r>
            <a:r>
              <a:rPr lang="en-US" dirty="0"/>
              <a:t> at a given price.</a:t>
            </a:r>
          </a:p>
          <a:p>
            <a:r>
              <a:rPr lang="en-US" dirty="0"/>
              <a:t>When the </a:t>
            </a:r>
            <a:r>
              <a:rPr lang="en-US" b="1" dirty="0"/>
              <a:t>price changes</a:t>
            </a:r>
            <a:r>
              <a:rPr lang="en-US" dirty="0"/>
              <a:t>, we move </a:t>
            </a:r>
            <a:r>
              <a:rPr lang="en-US" b="1" dirty="0"/>
              <a:t>from one row to another</a:t>
            </a:r>
            <a:r>
              <a:rPr lang="en-US" dirty="0"/>
              <a:t>.</a:t>
            </a:r>
          </a:p>
          <a:p>
            <a:r>
              <a:rPr lang="en-US" dirty="0"/>
              <a:t>The overall </a:t>
            </a:r>
            <a:r>
              <a:rPr lang="en-US" b="1" dirty="0"/>
              <a:t>table (demand)</a:t>
            </a:r>
            <a:r>
              <a:rPr lang="en-US" dirty="0"/>
              <a:t> stays the same - only the </a:t>
            </a:r>
            <a:r>
              <a:rPr lang="en-US" b="1" dirty="0"/>
              <a:t>specific row</a:t>
            </a:r>
            <a:r>
              <a:rPr lang="en-US" dirty="0"/>
              <a:t> (quantity demanded) changes.</a:t>
            </a:r>
          </a:p>
          <a:p>
            <a:r>
              <a:rPr lang="en-US" dirty="0"/>
              <a:t>This reflects the same concept shown on the graph - a </a:t>
            </a:r>
            <a:r>
              <a:rPr lang="en-US" b="1" dirty="0"/>
              <a:t>movement along the demand curve</a:t>
            </a:r>
            <a:r>
              <a:rPr lang="en-US" dirty="0"/>
              <a:t>, not a shift.</a:t>
            </a:r>
          </a:p>
          <a:p>
            <a:br>
              <a:rPr lang="en-US" dirty="0"/>
            </a:br>
            <a:r>
              <a:rPr lang="en-US" b="1" dirty="0"/>
              <a:t>How to Present the Slide:</a:t>
            </a:r>
            <a:endParaRPr lang="en-US" dirty="0"/>
          </a:p>
          <a:p>
            <a:r>
              <a:rPr lang="en-US" b="1" dirty="0"/>
              <a:t>Start by recalling the graph:</a:t>
            </a:r>
            <a:endParaRPr lang="en-US" dirty="0"/>
          </a:p>
          <a:p>
            <a:pPr lvl="1"/>
            <a:r>
              <a:rPr lang="en-US" dirty="0"/>
              <a:t>“In the last slide, we saw how a change in price moves us along the curve. Here, we can see that same idea in a demand schedule.”</a:t>
            </a:r>
          </a:p>
          <a:p>
            <a:r>
              <a:rPr lang="en-US" b="1" dirty="0"/>
              <a:t>Use the red highlights ($2 → 24 and $4 → 12):</a:t>
            </a:r>
            <a:endParaRPr lang="en-US" dirty="0"/>
          </a:p>
          <a:p>
            <a:pPr lvl="1"/>
            <a:r>
              <a:rPr lang="en-US" dirty="0"/>
              <a:t>“When the price is $2, quantity demanded is 24. When price rises to $4, quantity demanded falls to 12.”</a:t>
            </a:r>
          </a:p>
          <a:p>
            <a:pPr lvl="1"/>
            <a:r>
              <a:rPr lang="en-US" dirty="0"/>
              <a:t>“That’s a change in quantity demanded - we’ve moved from one row to another.”</a:t>
            </a:r>
          </a:p>
          <a:p>
            <a:r>
              <a:rPr lang="en-US" b="1" dirty="0"/>
              <a:t>Clarify what </a:t>
            </a:r>
            <a:r>
              <a:rPr lang="en-US" b="1" i="1" dirty="0"/>
              <a:t>doesn’t</a:t>
            </a:r>
            <a:r>
              <a:rPr lang="en-US" b="1" dirty="0"/>
              <a:t> change:</a:t>
            </a:r>
            <a:endParaRPr lang="en-US" dirty="0"/>
          </a:p>
          <a:p>
            <a:pPr lvl="1"/>
            <a:r>
              <a:rPr lang="en-US" dirty="0"/>
              <a:t>“Notice the table itself doesn’t shift or change. The relationship between price and quantity is still the same - that means </a:t>
            </a:r>
            <a:r>
              <a:rPr lang="en-US" i="1" dirty="0"/>
              <a:t>demand</a:t>
            </a:r>
            <a:r>
              <a:rPr lang="en-US" dirty="0"/>
              <a:t> hasn’t changed.”</a:t>
            </a:r>
          </a:p>
          <a:p>
            <a:r>
              <a:rPr lang="en-US" b="1" dirty="0"/>
              <a:t>Reinforce the law of demand:</a:t>
            </a:r>
            <a:endParaRPr lang="en-US" dirty="0"/>
          </a:p>
          <a:p>
            <a:pPr lvl="1"/>
            <a:r>
              <a:rPr lang="en-US" dirty="0"/>
              <a:t>“Price and quantity demanded move in opposite directions - as price rises, quantity demanded falls.”</a:t>
            </a:r>
          </a:p>
          <a:p>
            <a:br>
              <a:rPr lang="en-US" dirty="0"/>
            </a:br>
            <a:r>
              <a:rPr lang="en-US" b="1" dirty="0"/>
              <a:t>Engagement Prompts:</a:t>
            </a:r>
            <a:endParaRPr lang="en-US" dirty="0"/>
          </a:p>
          <a:p>
            <a:r>
              <a:rPr lang="en-US" dirty="0"/>
              <a:t>“When price changes from $2 to $4, what happens to quantity demanded?”</a:t>
            </a:r>
          </a:p>
          <a:p>
            <a:r>
              <a:rPr lang="en-US" dirty="0"/>
              <a:t>“Does the demand curve shift when price changes?”</a:t>
            </a:r>
          </a:p>
          <a:p>
            <a:r>
              <a:rPr lang="en-US" dirty="0"/>
              <a:t>“What might cause the entire table - or curve - to shift instead of just moving between rows?”</a:t>
            </a:r>
          </a:p>
          <a:p>
            <a:br>
              <a:rPr lang="en-US" dirty="0"/>
            </a:br>
            <a:r>
              <a:rPr lang="en-US" b="1" dirty="0"/>
              <a:t>Next Slide:</a:t>
            </a:r>
            <a:r>
              <a:rPr lang="en-US" dirty="0"/>
              <a:t> “Now that we’ve seen how a price change moves us </a:t>
            </a:r>
            <a:r>
              <a:rPr lang="en-US" b="1" dirty="0"/>
              <a:t>between rows</a:t>
            </a:r>
            <a:r>
              <a:rPr lang="en-US" dirty="0"/>
              <a:t> in the same demand schedule, let’s turn to what causes the </a:t>
            </a:r>
            <a:r>
              <a:rPr lang="en-US" b="1" dirty="0"/>
              <a:t>entire demand curve to shift</a:t>
            </a:r>
            <a:r>
              <a:rPr lang="en-US" dirty="0"/>
              <a:t>-a change in demand.”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C1F34C-564F-4AB4-9922-463249437EC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9178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  <a:br>
              <a:rPr lang="en-US" dirty="0"/>
            </a:br>
            <a:r>
              <a:rPr lang="en-US" dirty="0"/>
              <a:t>Students will understand that a </a:t>
            </a:r>
            <a:r>
              <a:rPr lang="en-US" b="1" dirty="0"/>
              <a:t>change in demand</a:t>
            </a:r>
            <a:r>
              <a:rPr lang="en-US" dirty="0"/>
              <a:t> means the </a:t>
            </a:r>
            <a:r>
              <a:rPr lang="en-US" b="1" dirty="0"/>
              <a:t>entire demand curve shifts</a:t>
            </a:r>
            <a:r>
              <a:rPr lang="en-US" dirty="0"/>
              <a:t> - not a movement along the curve - because something other than price has changed.</a:t>
            </a:r>
          </a:p>
          <a:p>
            <a:endParaRPr lang="en-US" dirty="0"/>
          </a:p>
          <a:p>
            <a:r>
              <a:rPr lang="en-US" b="1" dirty="0"/>
              <a:t>Key Concept:</a:t>
            </a:r>
            <a:endParaRPr lang="en-US" dirty="0"/>
          </a:p>
          <a:p>
            <a:r>
              <a:rPr lang="en-US" dirty="0"/>
              <a:t>A </a:t>
            </a:r>
            <a:r>
              <a:rPr lang="en-US" b="1" dirty="0"/>
              <a:t>change in demand</a:t>
            </a:r>
            <a:r>
              <a:rPr lang="en-US" dirty="0"/>
              <a:t> means consumers want to buy </a:t>
            </a:r>
            <a:r>
              <a:rPr lang="en-US" b="1" dirty="0"/>
              <a:t>different quantities at every price</a:t>
            </a:r>
            <a:r>
              <a:rPr lang="en-US" dirty="0"/>
              <a:t>.</a:t>
            </a:r>
          </a:p>
          <a:p>
            <a:r>
              <a:rPr lang="en-US" dirty="0"/>
              <a:t>The </a:t>
            </a:r>
            <a:r>
              <a:rPr lang="en-US" b="1" dirty="0"/>
              <a:t>whole curve</a:t>
            </a:r>
            <a:r>
              <a:rPr lang="en-US" dirty="0"/>
              <a:t> moves:</a:t>
            </a:r>
          </a:p>
          <a:p>
            <a:pPr lvl="1"/>
            <a:r>
              <a:rPr lang="en-US" b="1" dirty="0"/>
              <a:t>Right = Increase in Demand</a:t>
            </a:r>
            <a:r>
              <a:rPr lang="en-US" dirty="0"/>
              <a:t> → higher quantities at every price.</a:t>
            </a:r>
          </a:p>
          <a:p>
            <a:pPr lvl="1"/>
            <a:r>
              <a:rPr lang="en-US" b="1" dirty="0"/>
              <a:t>Left = Decrease in Demand</a:t>
            </a:r>
            <a:r>
              <a:rPr lang="en-US" dirty="0"/>
              <a:t> → lower quantities at every price.</a:t>
            </a:r>
          </a:p>
          <a:p>
            <a:r>
              <a:rPr lang="en-US" dirty="0"/>
              <a:t>This happens because of </a:t>
            </a:r>
            <a:r>
              <a:rPr lang="en-US" b="1" dirty="0"/>
              <a:t>non-price determinants</a:t>
            </a:r>
            <a:r>
              <a:rPr lang="en-US" dirty="0"/>
              <a:t> of demand (which we’ll cover next).</a:t>
            </a:r>
          </a:p>
          <a:p>
            <a:r>
              <a:rPr lang="en-US" b="1" dirty="0"/>
              <a:t>Price itself does not shift demand</a:t>
            </a:r>
            <a:r>
              <a:rPr lang="en-US" dirty="0"/>
              <a:t> - only outside factors like income, tastes, expectations, population, or prices of related goods do.</a:t>
            </a:r>
          </a:p>
          <a:p>
            <a:br>
              <a:rPr lang="en-US" dirty="0"/>
            </a:br>
            <a:r>
              <a:rPr lang="en-US" b="1" dirty="0"/>
              <a:t>How to Present the Slide:</a:t>
            </a:r>
            <a:endParaRPr lang="en-US" dirty="0"/>
          </a:p>
          <a:p>
            <a:r>
              <a:rPr lang="en-US" b="1" dirty="0"/>
              <a:t>Review the last concept:</a:t>
            </a:r>
            <a:endParaRPr lang="en-US" dirty="0"/>
          </a:p>
          <a:p>
            <a:pPr lvl="1"/>
            <a:r>
              <a:rPr lang="en-US" dirty="0"/>
              <a:t>“So far, we’ve only looked at movements along a curve - those were caused by price changes. Now, we’re talking about the entire curve moving.”</a:t>
            </a:r>
          </a:p>
          <a:p>
            <a:r>
              <a:rPr lang="en-US" b="1" dirty="0"/>
              <a:t>Use the animation:</a:t>
            </a:r>
            <a:endParaRPr lang="en-US" dirty="0"/>
          </a:p>
          <a:p>
            <a:pPr lvl="1"/>
            <a:r>
              <a:rPr lang="en-US" dirty="0"/>
              <a:t>“Watch as the curve shifts right - that’s an </a:t>
            </a:r>
            <a:r>
              <a:rPr lang="en-US" i="1" dirty="0"/>
              <a:t>increase in demand</a:t>
            </a:r>
            <a:r>
              <a:rPr lang="en-US" dirty="0"/>
              <a:t>, meaning consumers want to buy more at every price.”</a:t>
            </a:r>
          </a:p>
          <a:p>
            <a:pPr lvl="1"/>
            <a:r>
              <a:rPr lang="en-US" dirty="0"/>
              <a:t>“Now as it shifts left - that’s a </a:t>
            </a:r>
            <a:r>
              <a:rPr lang="en-US" i="1" dirty="0"/>
              <a:t>decrease in demand</a:t>
            </a:r>
            <a:r>
              <a:rPr lang="en-US" dirty="0"/>
              <a:t>, meaning consumers want less at every price.”</a:t>
            </a:r>
          </a:p>
          <a:p>
            <a:r>
              <a:rPr lang="en-US" b="1" dirty="0"/>
              <a:t>Point to the demand schedule:</a:t>
            </a:r>
            <a:endParaRPr lang="en-US" dirty="0"/>
          </a:p>
          <a:p>
            <a:pPr lvl="1"/>
            <a:r>
              <a:rPr lang="en-US" dirty="0"/>
              <a:t>“Notice how every quantity in the table changes, even though the prices stay the same. That’s the key difference - </a:t>
            </a:r>
            <a:r>
              <a:rPr lang="en-US" i="1" dirty="0"/>
              <a:t>all quantities change at every price</a:t>
            </a:r>
            <a:r>
              <a:rPr lang="en-US" dirty="0"/>
              <a:t>.”</a:t>
            </a:r>
          </a:p>
          <a:p>
            <a:r>
              <a:rPr lang="en-US" b="1" dirty="0"/>
              <a:t>Reinforce the terminology:</a:t>
            </a:r>
            <a:endParaRPr lang="en-US" dirty="0"/>
          </a:p>
          <a:p>
            <a:pPr lvl="1"/>
            <a:r>
              <a:rPr lang="en-US" dirty="0"/>
              <a:t>“A change in quantity demanded is a movement </a:t>
            </a:r>
            <a:r>
              <a:rPr lang="en-US" i="1" dirty="0"/>
              <a:t>along</a:t>
            </a:r>
            <a:r>
              <a:rPr lang="en-US" dirty="0"/>
              <a:t> the curve.</a:t>
            </a:r>
            <a:br>
              <a:rPr lang="en-US" dirty="0"/>
            </a:br>
            <a:r>
              <a:rPr lang="en-US" dirty="0"/>
              <a:t>A change in demand is a </a:t>
            </a:r>
            <a:r>
              <a:rPr lang="en-US" i="1" dirty="0"/>
              <a:t>shift</a:t>
            </a:r>
            <a:r>
              <a:rPr lang="en-US" dirty="0"/>
              <a:t> of the whole curve.”</a:t>
            </a:r>
          </a:p>
          <a:p>
            <a:endParaRPr lang="en-US" dirty="0"/>
          </a:p>
          <a:p>
            <a:r>
              <a:rPr lang="en-US" b="1" dirty="0"/>
              <a:t>Engagement Prompts:</a:t>
            </a:r>
            <a:endParaRPr lang="en-US" dirty="0"/>
          </a:p>
          <a:p>
            <a:r>
              <a:rPr lang="en-US" dirty="0"/>
              <a:t>“If more people suddenly want this product at every price, which way does the curve shift?”</a:t>
            </a:r>
          </a:p>
          <a:p>
            <a:r>
              <a:rPr lang="en-US" dirty="0"/>
              <a:t>“If everyone loses interest in it, which direction will it move?”</a:t>
            </a:r>
          </a:p>
          <a:p>
            <a:r>
              <a:rPr lang="en-US" dirty="0"/>
              <a:t>“What kinds of things might make people want more or less of a product - even if the price doesn’t change?”</a:t>
            </a:r>
          </a:p>
          <a:p>
            <a:br>
              <a:rPr lang="en-US" dirty="0"/>
            </a:br>
            <a:r>
              <a:rPr lang="en-US" b="1" dirty="0"/>
              <a:t>Next Slide:</a:t>
            </a:r>
            <a:r>
              <a:rPr lang="en-US" dirty="0"/>
              <a:t> “So if price isn’t what shifts demand, let’s look at the </a:t>
            </a:r>
            <a:r>
              <a:rPr lang="en-US" b="1" dirty="0"/>
              <a:t>first non-price determinant</a:t>
            </a:r>
            <a:r>
              <a:rPr lang="en-US" dirty="0"/>
              <a:t> that causes the entire demand curve to move.”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C1F34C-564F-4AB4-9922-463249437EC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5247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  <a:br>
              <a:rPr lang="en-US" dirty="0"/>
            </a:br>
            <a:r>
              <a:rPr lang="en-US" dirty="0"/>
              <a:t>Students will understand that </a:t>
            </a:r>
            <a:r>
              <a:rPr lang="en-US" b="1" dirty="0"/>
              <a:t>changes in consumer tastes and preferences</a:t>
            </a:r>
            <a:r>
              <a:rPr lang="en-US" dirty="0"/>
              <a:t> cause the demand curve to </a:t>
            </a:r>
            <a:r>
              <a:rPr lang="en-US" b="1" dirty="0"/>
              <a:t>shift right or left</a:t>
            </a:r>
            <a:r>
              <a:rPr lang="en-US" dirty="0"/>
              <a:t>, depending on whether people become more or less interested in a good or service.</a:t>
            </a:r>
          </a:p>
          <a:p>
            <a:endParaRPr lang="en-US" dirty="0"/>
          </a:p>
          <a:p>
            <a:r>
              <a:rPr lang="en-US" b="1" dirty="0"/>
              <a:t>Key Concept:</a:t>
            </a:r>
            <a:endParaRPr lang="en-US" dirty="0"/>
          </a:p>
          <a:p>
            <a:r>
              <a:rPr lang="en-US" b="1" dirty="0"/>
              <a:t>Tastes and preferences</a:t>
            </a:r>
            <a:r>
              <a:rPr lang="en-US" dirty="0"/>
              <a:t> refer to what consumers </a:t>
            </a:r>
            <a:r>
              <a:rPr lang="en-US" b="1" dirty="0"/>
              <a:t>like, value, and find desirable</a:t>
            </a:r>
            <a:r>
              <a:rPr lang="en-US" dirty="0"/>
              <a:t>.</a:t>
            </a:r>
          </a:p>
          <a:p>
            <a:r>
              <a:rPr lang="en-US" dirty="0"/>
              <a:t>When a good becomes </a:t>
            </a:r>
            <a:r>
              <a:rPr lang="en-US" b="1" dirty="0"/>
              <a:t>more popular</a:t>
            </a:r>
            <a:r>
              <a:rPr lang="en-US" dirty="0"/>
              <a:t> or </a:t>
            </a:r>
            <a:r>
              <a:rPr lang="en-US" b="1" dirty="0"/>
              <a:t>more desirable</a:t>
            </a:r>
            <a:r>
              <a:rPr lang="en-US" dirty="0"/>
              <a:t>, demand </a:t>
            </a:r>
            <a:r>
              <a:rPr lang="en-US" b="1" dirty="0"/>
              <a:t>increases</a:t>
            </a:r>
            <a:r>
              <a:rPr lang="en-US" dirty="0"/>
              <a:t> (shifts right).</a:t>
            </a:r>
          </a:p>
          <a:p>
            <a:r>
              <a:rPr lang="en-US" dirty="0"/>
              <a:t>When a good becomes </a:t>
            </a:r>
            <a:r>
              <a:rPr lang="en-US" b="1" dirty="0"/>
              <a:t>less popular</a:t>
            </a:r>
            <a:r>
              <a:rPr lang="en-US" dirty="0"/>
              <a:t> or </a:t>
            </a:r>
            <a:r>
              <a:rPr lang="en-US" b="1" dirty="0"/>
              <a:t>less desirable</a:t>
            </a:r>
            <a:r>
              <a:rPr lang="en-US" dirty="0"/>
              <a:t>, demand </a:t>
            </a:r>
            <a:r>
              <a:rPr lang="en-US" b="1" dirty="0"/>
              <a:t>decreases</a:t>
            </a:r>
            <a:r>
              <a:rPr lang="en-US" dirty="0"/>
              <a:t> (shifts left).</a:t>
            </a:r>
          </a:p>
          <a:p>
            <a:r>
              <a:rPr lang="en-US" dirty="0"/>
              <a:t>These changes can be influenced by:</a:t>
            </a:r>
          </a:p>
          <a:p>
            <a:pPr lvl="1"/>
            <a:r>
              <a:rPr lang="en-US" dirty="0"/>
              <a:t>Advertising and marketing campaigns</a:t>
            </a:r>
          </a:p>
          <a:p>
            <a:pPr lvl="1"/>
            <a:r>
              <a:rPr lang="en-US" dirty="0"/>
              <a:t>Trends and fads</a:t>
            </a:r>
          </a:p>
          <a:p>
            <a:pPr lvl="1"/>
            <a:r>
              <a:rPr lang="en-US" dirty="0"/>
              <a:t>Health information or public perception</a:t>
            </a:r>
          </a:p>
          <a:p>
            <a:pPr lvl="1"/>
            <a:r>
              <a:rPr lang="en-US" dirty="0"/>
              <a:t>Technological innovation (making old products less appealing)</a:t>
            </a:r>
          </a:p>
          <a:p>
            <a:pPr lvl="1"/>
            <a:r>
              <a:rPr lang="en-US" dirty="0"/>
              <a:t>Seasonal or cultural changes</a:t>
            </a:r>
          </a:p>
          <a:p>
            <a:endParaRPr lang="en-US" dirty="0"/>
          </a:p>
          <a:p>
            <a:r>
              <a:rPr lang="en-US" b="1" dirty="0"/>
              <a:t>How to Present the Slide:</a:t>
            </a:r>
            <a:endParaRPr lang="en-US" dirty="0"/>
          </a:p>
          <a:p>
            <a:r>
              <a:rPr lang="en-US" b="1" dirty="0"/>
              <a:t>Introduce the idea:</a:t>
            </a:r>
            <a:endParaRPr lang="en-US" dirty="0"/>
          </a:p>
          <a:p>
            <a:pPr lvl="1"/>
            <a:r>
              <a:rPr lang="en-US" dirty="0"/>
              <a:t>“So now that we know price doesn’t change demand, what </a:t>
            </a:r>
            <a:r>
              <a:rPr lang="en-US" i="1" dirty="0"/>
              <a:t>does</a:t>
            </a:r>
            <a:r>
              <a:rPr lang="en-US" dirty="0"/>
              <a:t>? These factors are called determinants or shifters of demand.”</a:t>
            </a:r>
          </a:p>
          <a:p>
            <a:pPr lvl="1"/>
            <a:r>
              <a:rPr lang="en-US" dirty="0"/>
              <a:t>“The first one is </a:t>
            </a:r>
            <a:r>
              <a:rPr lang="en-US" i="1" dirty="0"/>
              <a:t>tastes and preferences</a:t>
            </a:r>
            <a:r>
              <a:rPr lang="en-US" dirty="0"/>
              <a:t> - basically, how much people like something.”</a:t>
            </a:r>
          </a:p>
          <a:p>
            <a:r>
              <a:rPr lang="en-US" b="1" dirty="0"/>
              <a:t>Give concrete examples:</a:t>
            </a:r>
            <a:endParaRPr lang="en-US" dirty="0"/>
          </a:p>
          <a:p>
            <a:pPr lvl="1"/>
            <a:r>
              <a:rPr lang="en-US" dirty="0"/>
              <a:t>“If a celebrity endorses a product - like when Taylor Swift wears a specific brand - demand shifts </a:t>
            </a:r>
            <a:r>
              <a:rPr lang="en-US" i="1" dirty="0"/>
              <a:t>right</a:t>
            </a:r>
            <a:r>
              <a:rPr lang="en-US" dirty="0"/>
              <a:t> because people want it more.”</a:t>
            </a:r>
          </a:p>
          <a:p>
            <a:pPr lvl="1"/>
            <a:r>
              <a:rPr lang="en-US" dirty="0"/>
              <a:t>“If a health report says that soda causes serious health issues, demand for soda shifts </a:t>
            </a:r>
            <a:r>
              <a:rPr lang="en-US" i="1" dirty="0"/>
              <a:t>left</a:t>
            </a:r>
            <a:r>
              <a:rPr lang="en-US" dirty="0"/>
              <a:t> as people drink less.”</a:t>
            </a:r>
          </a:p>
          <a:p>
            <a:pPr lvl="1"/>
            <a:r>
              <a:rPr lang="en-US" dirty="0"/>
              <a:t>“Think about fidget spinners - everyone wanted one for a few months, and then suddenly no one did. That’s a change in taste and preference.”</a:t>
            </a:r>
          </a:p>
          <a:p>
            <a:r>
              <a:rPr lang="en-US" b="1" dirty="0"/>
              <a:t>Clarify what happens on the graph:</a:t>
            </a:r>
            <a:endParaRPr lang="en-US" dirty="0"/>
          </a:p>
          <a:p>
            <a:pPr lvl="1"/>
            <a:r>
              <a:rPr lang="en-US" dirty="0"/>
              <a:t>“When people like something more, at every price, they’re willing to buy more - so the entire curve moves to the right.”</a:t>
            </a:r>
          </a:p>
          <a:p>
            <a:pPr lvl="1"/>
            <a:r>
              <a:rPr lang="en-US" dirty="0"/>
              <a:t>“If people like it less, at every price they buy less - shifting the curve left.”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Engagement Prompts:</a:t>
            </a:r>
            <a:endParaRPr lang="en-US" dirty="0"/>
          </a:p>
          <a:p>
            <a:r>
              <a:rPr lang="en-US" dirty="0"/>
              <a:t>“Can you think of something that suddenly became popular because of social media?”</a:t>
            </a:r>
          </a:p>
          <a:p>
            <a:r>
              <a:rPr lang="en-US" dirty="0"/>
              <a:t>“What’s a product that people stopped buying because their tastes changed?”</a:t>
            </a:r>
          </a:p>
          <a:p>
            <a:r>
              <a:rPr lang="en-US" dirty="0"/>
              <a:t>“If a new style of shoes becomes the trend, what happens to the demand curve for those shoes?”</a:t>
            </a:r>
          </a:p>
          <a:p>
            <a:endParaRPr lang="en-US" dirty="0"/>
          </a:p>
          <a:p>
            <a:r>
              <a:rPr lang="en-US" b="1" dirty="0"/>
              <a:t>Next Slide:</a:t>
            </a:r>
            <a:r>
              <a:rPr lang="en-US" dirty="0"/>
              <a:t> “Now let’s see this idea on the graph by watching how changes in tastes and preferences actually shift the entire demand curve.”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C1F34C-564F-4AB4-9922-463249437EC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2729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  <a:br>
              <a:rPr lang="en-US" dirty="0"/>
            </a:br>
            <a:r>
              <a:rPr lang="en-US" dirty="0"/>
              <a:t>Students will connect </a:t>
            </a:r>
            <a:r>
              <a:rPr lang="en-US" b="1" dirty="0"/>
              <a:t>changes in consumer preferences</a:t>
            </a:r>
            <a:r>
              <a:rPr lang="en-US" dirty="0"/>
              <a:t> to </a:t>
            </a:r>
            <a:r>
              <a:rPr lang="en-US" b="1" dirty="0"/>
              <a:t>visible shifts in the demand curve</a:t>
            </a:r>
            <a:r>
              <a:rPr lang="en-US" dirty="0"/>
              <a:t>, recognizing that liking a product more shifts demand </a:t>
            </a:r>
            <a:r>
              <a:rPr lang="en-US" b="1" dirty="0"/>
              <a:t>right</a:t>
            </a:r>
            <a:r>
              <a:rPr lang="en-US" dirty="0"/>
              <a:t>, while disliking it shifts demand </a:t>
            </a:r>
            <a:r>
              <a:rPr lang="en-US" b="1" dirty="0"/>
              <a:t>left</a:t>
            </a:r>
            <a:r>
              <a:rPr lang="en-US" dirty="0"/>
              <a:t>.</a:t>
            </a:r>
          </a:p>
          <a:p>
            <a:br>
              <a:rPr lang="en-US" dirty="0"/>
            </a:br>
            <a:r>
              <a:rPr lang="en-US" b="1" dirty="0"/>
              <a:t>Key Concept:</a:t>
            </a:r>
            <a:endParaRPr lang="en-US" dirty="0"/>
          </a:p>
          <a:p>
            <a:r>
              <a:rPr lang="en-US" dirty="0"/>
              <a:t>This slide </a:t>
            </a:r>
            <a:r>
              <a:rPr lang="en-US" i="1" dirty="0"/>
              <a:t>visualizes</a:t>
            </a:r>
            <a:r>
              <a:rPr lang="en-US" dirty="0"/>
              <a:t> the effect of a change in tastes and preferences.</a:t>
            </a:r>
          </a:p>
          <a:p>
            <a:r>
              <a:rPr lang="en-US" dirty="0"/>
              <a:t>When people </a:t>
            </a:r>
            <a:r>
              <a:rPr lang="en-US" b="1" dirty="0"/>
              <a:t>like</a:t>
            </a:r>
            <a:r>
              <a:rPr lang="en-US" dirty="0"/>
              <a:t> a good more → </a:t>
            </a:r>
            <a:r>
              <a:rPr lang="en-US" b="1" dirty="0"/>
              <a:t>Demand Increases</a:t>
            </a:r>
            <a:r>
              <a:rPr lang="en-US" dirty="0"/>
              <a:t> → Curve shifts </a:t>
            </a:r>
            <a:r>
              <a:rPr lang="en-US" b="1" dirty="0"/>
              <a:t>right</a:t>
            </a:r>
            <a:r>
              <a:rPr lang="en-US" dirty="0"/>
              <a:t> 😊</a:t>
            </a:r>
          </a:p>
          <a:p>
            <a:r>
              <a:rPr lang="en-US" dirty="0"/>
              <a:t>When people </a:t>
            </a:r>
            <a:r>
              <a:rPr lang="en-US" b="1" dirty="0"/>
              <a:t>like</a:t>
            </a:r>
            <a:r>
              <a:rPr lang="en-US" dirty="0"/>
              <a:t> a good less → </a:t>
            </a:r>
            <a:r>
              <a:rPr lang="en-US" b="1" dirty="0"/>
              <a:t>Demand Decreases</a:t>
            </a:r>
            <a:r>
              <a:rPr lang="en-US" dirty="0"/>
              <a:t> → Curve shifts </a:t>
            </a:r>
            <a:r>
              <a:rPr lang="en-US" b="1" dirty="0"/>
              <a:t>left</a:t>
            </a:r>
            <a:r>
              <a:rPr lang="en-US" dirty="0"/>
              <a:t> 😞</a:t>
            </a:r>
          </a:p>
          <a:p>
            <a:r>
              <a:rPr lang="en-US" dirty="0"/>
              <a:t>The </a:t>
            </a:r>
            <a:r>
              <a:rPr lang="en-US" b="1" dirty="0"/>
              <a:t>shift</a:t>
            </a:r>
            <a:r>
              <a:rPr lang="en-US" dirty="0"/>
              <a:t> means that </a:t>
            </a:r>
            <a:r>
              <a:rPr lang="en-US" b="1" dirty="0"/>
              <a:t>at every price</a:t>
            </a:r>
            <a:r>
              <a:rPr lang="en-US" dirty="0"/>
              <a:t>, consumers now want to buy </a:t>
            </a:r>
            <a:r>
              <a:rPr lang="en-US" b="1" dirty="0"/>
              <a:t>more or less</a:t>
            </a:r>
            <a:r>
              <a:rPr lang="en-US" dirty="0"/>
              <a:t> than before.</a:t>
            </a:r>
          </a:p>
          <a:p>
            <a:r>
              <a:rPr lang="en-US" dirty="0"/>
              <a:t>Note: </a:t>
            </a:r>
            <a:r>
              <a:rPr lang="en-US" b="1" dirty="0"/>
              <a:t>Price hasn’t changed</a:t>
            </a:r>
            <a:r>
              <a:rPr lang="en-US" dirty="0"/>
              <a:t> - it’s the </a:t>
            </a:r>
            <a:r>
              <a:rPr lang="en-US" i="1" dirty="0"/>
              <a:t>demand curve itself</a:t>
            </a:r>
            <a:r>
              <a:rPr lang="en-US" dirty="0"/>
              <a:t> that moves.</a:t>
            </a:r>
          </a:p>
          <a:p>
            <a:br>
              <a:rPr lang="en-US" dirty="0"/>
            </a:br>
            <a:r>
              <a:rPr lang="en-US" b="1" dirty="0"/>
              <a:t>How to Present the Slide:</a:t>
            </a:r>
            <a:endParaRPr lang="en-US" dirty="0"/>
          </a:p>
          <a:p>
            <a:r>
              <a:rPr lang="en-US" b="1" dirty="0"/>
              <a:t>Set up the context:</a:t>
            </a:r>
            <a:endParaRPr lang="en-US" dirty="0"/>
          </a:p>
          <a:p>
            <a:pPr lvl="1"/>
            <a:r>
              <a:rPr lang="en-US" dirty="0"/>
              <a:t>“We just learned what tastes and preferences mean. Now let’s see what happens when people’s preferences change.”</a:t>
            </a:r>
          </a:p>
          <a:p>
            <a:r>
              <a:rPr lang="en-US" b="1" dirty="0"/>
              <a:t>Use the animation deliberately:</a:t>
            </a:r>
            <a:endParaRPr lang="en-US" dirty="0"/>
          </a:p>
          <a:p>
            <a:pPr lvl="1"/>
            <a:r>
              <a:rPr lang="en-US" dirty="0"/>
              <a:t>“When the faces smile, that means consumers are happier with the product - they like it more. Watch how the entire curve shifts to the right - that’s an increase in demand.”</a:t>
            </a:r>
          </a:p>
          <a:p>
            <a:pPr lvl="1"/>
            <a:r>
              <a:rPr lang="en-US" dirty="0"/>
              <a:t>“When the faces frown, people lose interest or the product becomes less popular. The curve shifts to the left - that’s a decrease in demand.”</a:t>
            </a:r>
          </a:p>
          <a:p>
            <a:r>
              <a:rPr lang="en-US" b="1" dirty="0"/>
              <a:t>Emphasize the distinction from quantity demanded:</a:t>
            </a:r>
            <a:endParaRPr lang="en-US" dirty="0"/>
          </a:p>
          <a:p>
            <a:pPr lvl="1"/>
            <a:r>
              <a:rPr lang="en-US" dirty="0"/>
              <a:t>“Remember, the </a:t>
            </a:r>
            <a:r>
              <a:rPr lang="en-US" i="1" dirty="0"/>
              <a:t>price</a:t>
            </a:r>
            <a:r>
              <a:rPr lang="en-US" dirty="0"/>
              <a:t> didn’t change here. The curve moved because of people’s preferences, not because of price.”</a:t>
            </a:r>
          </a:p>
          <a:p>
            <a:r>
              <a:rPr lang="en-US" b="1" dirty="0"/>
              <a:t>Real-world examples:</a:t>
            </a:r>
            <a:endParaRPr lang="en-US" dirty="0"/>
          </a:p>
          <a:p>
            <a:pPr lvl="1"/>
            <a:r>
              <a:rPr lang="en-US" dirty="0"/>
              <a:t>“If a new study shows a health benefit from eating dark chocolate, demand for dark chocolate shifts right.”</a:t>
            </a:r>
          </a:p>
          <a:p>
            <a:pPr lvl="1"/>
            <a:r>
              <a:rPr lang="en-US" dirty="0"/>
              <a:t>“If people stop liking sugary drinks due to health concerns, the demand for soda shifts left.”</a:t>
            </a:r>
          </a:p>
          <a:p>
            <a:br>
              <a:rPr lang="en-US" dirty="0"/>
            </a:br>
            <a:r>
              <a:rPr lang="en-US" b="1" dirty="0"/>
              <a:t>Engagement Prompts:</a:t>
            </a:r>
            <a:endParaRPr lang="en-US" dirty="0"/>
          </a:p>
          <a:p>
            <a:r>
              <a:rPr lang="en-US" dirty="0"/>
              <a:t>“What’s something people like more today than they did five years ago?”</a:t>
            </a:r>
          </a:p>
          <a:p>
            <a:r>
              <a:rPr lang="en-US" dirty="0"/>
              <a:t>“What’s a product you used to like but don’t buy anymore?”</a:t>
            </a:r>
          </a:p>
          <a:p>
            <a:r>
              <a:rPr lang="en-US" dirty="0"/>
              <a:t>“How would the demand curve for that product move?”</a:t>
            </a:r>
          </a:p>
          <a:p>
            <a:br>
              <a:rPr lang="en-US" dirty="0"/>
            </a:br>
            <a:r>
              <a:rPr lang="en-US" b="1" dirty="0"/>
              <a:t>Next Slide:</a:t>
            </a:r>
            <a:r>
              <a:rPr lang="en-US" dirty="0"/>
              <a:t> “Now that we’ve seen how changes in tastes and preferences shift demand, let’s examine another demand shifter: changes in the size of the market.”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C1F34C-564F-4AB4-9922-463249437EC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7353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  <a:br>
              <a:rPr lang="en-US" dirty="0"/>
            </a:br>
            <a:r>
              <a:rPr lang="en-US" dirty="0"/>
              <a:t>Students will understand that </a:t>
            </a:r>
            <a:r>
              <a:rPr lang="en-US" b="1" dirty="0"/>
              <a:t>changes in the number of consumers in a market</a:t>
            </a:r>
            <a:r>
              <a:rPr lang="en-US" dirty="0"/>
              <a:t> cause the </a:t>
            </a:r>
            <a:r>
              <a:rPr lang="en-US" b="1" dirty="0"/>
              <a:t>entire demand curve</a:t>
            </a:r>
            <a:r>
              <a:rPr lang="en-US" dirty="0"/>
              <a:t> to shift. When more people enter the market, demand increases; when fewer people are in the market, demand decreases.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Key Concept:</a:t>
            </a:r>
            <a:endParaRPr lang="en-US" dirty="0"/>
          </a:p>
          <a:p>
            <a:r>
              <a:rPr lang="en-US" b="1" dirty="0"/>
              <a:t>Market size</a:t>
            </a:r>
            <a:r>
              <a:rPr lang="en-US" dirty="0"/>
              <a:t> refers to the </a:t>
            </a:r>
            <a:r>
              <a:rPr lang="en-US" b="1" dirty="0"/>
              <a:t>number of consumers</a:t>
            </a:r>
            <a:r>
              <a:rPr lang="en-US" dirty="0"/>
              <a:t> willing and able to buy a product.</a:t>
            </a:r>
          </a:p>
          <a:p>
            <a:r>
              <a:rPr lang="en-US" dirty="0"/>
              <a:t>A </a:t>
            </a:r>
            <a:r>
              <a:rPr lang="en-US" b="1" dirty="0"/>
              <a:t>larger market</a:t>
            </a:r>
            <a:r>
              <a:rPr lang="en-US" dirty="0"/>
              <a:t> (more consumers) means </a:t>
            </a:r>
            <a:r>
              <a:rPr lang="en-US" b="1" dirty="0"/>
              <a:t>higher demand</a:t>
            </a:r>
            <a:r>
              <a:rPr lang="en-US" dirty="0"/>
              <a:t> at every price - curve shifts </a:t>
            </a:r>
            <a:r>
              <a:rPr lang="en-US" b="1" dirty="0"/>
              <a:t>right</a:t>
            </a:r>
            <a:r>
              <a:rPr lang="en-US" dirty="0"/>
              <a:t>.</a:t>
            </a:r>
          </a:p>
          <a:p>
            <a:r>
              <a:rPr lang="en-US" dirty="0"/>
              <a:t>A </a:t>
            </a:r>
            <a:r>
              <a:rPr lang="en-US" b="1" dirty="0"/>
              <a:t>smaller market</a:t>
            </a:r>
            <a:r>
              <a:rPr lang="en-US" dirty="0"/>
              <a:t> (fewer consumers) means </a:t>
            </a:r>
            <a:r>
              <a:rPr lang="en-US" b="1" dirty="0"/>
              <a:t>lower demand</a:t>
            </a:r>
            <a:r>
              <a:rPr lang="en-US" dirty="0"/>
              <a:t> at every price - curve shifts </a:t>
            </a:r>
            <a:r>
              <a:rPr lang="en-US" b="1" dirty="0"/>
              <a:t>left</a:t>
            </a:r>
            <a:r>
              <a:rPr lang="en-US" dirty="0"/>
              <a:t>.</a:t>
            </a:r>
          </a:p>
          <a:p>
            <a:r>
              <a:rPr lang="en-US" dirty="0"/>
              <a:t>Market size can change because of:</a:t>
            </a:r>
          </a:p>
          <a:p>
            <a:pPr lvl="1"/>
            <a:r>
              <a:rPr lang="en-US" b="1" dirty="0"/>
              <a:t>Population growth or decline</a:t>
            </a:r>
            <a:endParaRPr lang="en-US" dirty="0"/>
          </a:p>
          <a:p>
            <a:pPr lvl="1"/>
            <a:r>
              <a:rPr lang="en-US" b="1" dirty="0"/>
              <a:t>Changes in demographics</a:t>
            </a:r>
            <a:r>
              <a:rPr lang="en-US" dirty="0"/>
              <a:t> (e.g., aging population, baby boom)</a:t>
            </a:r>
          </a:p>
          <a:p>
            <a:pPr lvl="1"/>
            <a:r>
              <a:rPr lang="en-US" b="1" dirty="0"/>
              <a:t>New markets opening</a:t>
            </a:r>
            <a:r>
              <a:rPr lang="en-US" dirty="0"/>
              <a:t> (e.g., a product goes global or online)</a:t>
            </a:r>
          </a:p>
          <a:p>
            <a:pPr lvl="1"/>
            <a:r>
              <a:rPr lang="en-US" b="1" dirty="0"/>
              <a:t>Migration patterns</a:t>
            </a:r>
            <a:r>
              <a:rPr lang="en-US" dirty="0"/>
              <a:t> (people moving in or out of an area)</a:t>
            </a:r>
          </a:p>
          <a:p>
            <a:pPr lvl="1"/>
            <a:r>
              <a:rPr lang="en-US" b="1" dirty="0"/>
              <a:t>Economic access changes</a:t>
            </a:r>
            <a:r>
              <a:rPr lang="en-US" dirty="0"/>
              <a:t> (new technology or internet access in developing areas)</a:t>
            </a:r>
          </a:p>
          <a:p>
            <a:endParaRPr lang="en-US" dirty="0"/>
          </a:p>
          <a:p>
            <a:r>
              <a:rPr lang="en-US" b="1" dirty="0"/>
              <a:t>How to Present the Slide:</a:t>
            </a:r>
            <a:endParaRPr lang="en-US" dirty="0"/>
          </a:p>
          <a:p>
            <a:r>
              <a:rPr lang="en-US" b="1" dirty="0"/>
              <a:t>Introduce the idea:</a:t>
            </a:r>
            <a:endParaRPr lang="en-US" dirty="0"/>
          </a:p>
          <a:p>
            <a:pPr lvl="1"/>
            <a:r>
              <a:rPr lang="en-US" dirty="0"/>
              <a:t>“The second demand shifter is </a:t>
            </a:r>
            <a:r>
              <a:rPr lang="en-US" i="1" dirty="0"/>
              <a:t>market size</a:t>
            </a:r>
            <a:r>
              <a:rPr lang="en-US" dirty="0"/>
              <a:t> - basically, how many people are in the market buying the product.”</a:t>
            </a:r>
          </a:p>
          <a:p>
            <a:r>
              <a:rPr lang="en-US" b="1" dirty="0"/>
              <a:t>Give real-world examples:</a:t>
            </a:r>
            <a:endParaRPr lang="en-US" dirty="0"/>
          </a:p>
          <a:p>
            <a:pPr lvl="1"/>
            <a:r>
              <a:rPr lang="en-US" dirty="0"/>
              <a:t>“If a city’s population doubles, there are more people buying groceries, clothes, and homes - demand for nearly everything shifts right.”</a:t>
            </a:r>
          </a:p>
          <a:p>
            <a:pPr lvl="1"/>
            <a:r>
              <a:rPr lang="en-US" dirty="0"/>
              <a:t>“If people move out of a small town, demand for local restaurants, housing, and services shifts left.”</a:t>
            </a:r>
          </a:p>
          <a:p>
            <a:pPr lvl="1"/>
            <a:r>
              <a:rPr lang="en-US" dirty="0"/>
              <a:t>“When new countries get access to smartphones, the global demand for phones shifts right - even if prices stay the same.”</a:t>
            </a:r>
          </a:p>
          <a:p>
            <a:r>
              <a:rPr lang="en-US" b="1" dirty="0"/>
              <a:t>Relate to classroom context:</a:t>
            </a:r>
            <a:endParaRPr lang="en-US" dirty="0"/>
          </a:p>
          <a:p>
            <a:pPr lvl="1"/>
            <a:r>
              <a:rPr lang="en-US" dirty="0"/>
              <a:t>“If the number of students in this school doubled overnight, what would happen to the demand for lunch, parking spaces, or school supplies?”</a:t>
            </a:r>
          </a:p>
          <a:p>
            <a:r>
              <a:rPr lang="en-US" b="1" dirty="0"/>
              <a:t>Emphasize the mechanism:</a:t>
            </a:r>
            <a:endParaRPr lang="en-US" dirty="0"/>
          </a:p>
          <a:p>
            <a:pPr lvl="1"/>
            <a:r>
              <a:rPr lang="en-US" dirty="0"/>
              <a:t>“Market size affects how many consumers are buying at </a:t>
            </a:r>
            <a:r>
              <a:rPr lang="en-US" i="1" dirty="0"/>
              <a:t>every</a:t>
            </a:r>
            <a:r>
              <a:rPr lang="en-US" dirty="0"/>
              <a:t> price - it doesn’t change the price itself, but it shifts the entire curve.”</a:t>
            </a:r>
          </a:p>
          <a:p>
            <a:endParaRPr lang="en-US" dirty="0"/>
          </a:p>
          <a:p>
            <a:r>
              <a:rPr lang="en-US" b="1" dirty="0"/>
              <a:t>Engagement Prompts:</a:t>
            </a:r>
            <a:endParaRPr lang="en-US" dirty="0"/>
          </a:p>
          <a:p>
            <a:r>
              <a:rPr lang="en-US" dirty="0"/>
              <a:t>“What happens to the demand for housing when more people move to a city?”</a:t>
            </a:r>
          </a:p>
          <a:p>
            <a:r>
              <a:rPr lang="en-US" dirty="0"/>
              <a:t>“What about when a large company closes and lots of people move away - how would that affect demand?”</a:t>
            </a:r>
          </a:p>
          <a:p>
            <a:r>
              <a:rPr lang="en-US" dirty="0"/>
              <a:t>“How might the aging population affect the demand for healthcare or electric scooters?”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Next Slide:</a:t>
            </a:r>
            <a:r>
              <a:rPr lang="en-US" dirty="0"/>
              <a:t> “Now let’s visualize how changes in the number of consumers shift the entire demand curve to the right or left.”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C1F34C-564F-4AB4-9922-463249437EC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5424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  <a:br>
              <a:rPr lang="en-US" dirty="0"/>
            </a:br>
            <a:r>
              <a:rPr lang="en-US" dirty="0"/>
              <a:t>Students will understand that </a:t>
            </a:r>
            <a:r>
              <a:rPr lang="en-US" b="1" dirty="0"/>
              <a:t>market size and the number of buyers are directly connected</a:t>
            </a:r>
            <a:r>
              <a:rPr lang="en-US" dirty="0"/>
              <a:t> - as the number of consumers increases or decreases, the </a:t>
            </a:r>
            <a:r>
              <a:rPr lang="en-US" b="1" dirty="0"/>
              <a:t>entire demand curve shifts</a:t>
            </a:r>
            <a:r>
              <a:rPr lang="en-US" dirty="0"/>
              <a:t> to reflect higher or lower overall demand.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Key Concept:</a:t>
            </a:r>
            <a:endParaRPr lang="en-US" dirty="0"/>
          </a:p>
          <a:p>
            <a:r>
              <a:rPr lang="en-US" b="1" dirty="0"/>
              <a:t>Market size</a:t>
            </a:r>
            <a:r>
              <a:rPr lang="en-US" dirty="0"/>
              <a:t> represents how many people are in the market who </a:t>
            </a:r>
            <a:r>
              <a:rPr lang="en-US" i="1" dirty="0"/>
              <a:t>can and want to</a:t>
            </a:r>
            <a:r>
              <a:rPr lang="en-US" dirty="0"/>
              <a:t> buy a product.</a:t>
            </a:r>
          </a:p>
          <a:p>
            <a:r>
              <a:rPr lang="en-US" dirty="0"/>
              <a:t>The </a:t>
            </a:r>
            <a:r>
              <a:rPr lang="en-US" b="1" dirty="0"/>
              <a:t>number of buyers</a:t>
            </a:r>
            <a:r>
              <a:rPr lang="en-US" dirty="0"/>
              <a:t> is what actually determines market size.</a:t>
            </a:r>
          </a:p>
          <a:p>
            <a:r>
              <a:rPr lang="en-US" b="1" dirty="0"/>
              <a:t>More buyers → Demand increases → Curve shifts right.</a:t>
            </a:r>
            <a:endParaRPr lang="en-US" dirty="0"/>
          </a:p>
          <a:p>
            <a:r>
              <a:rPr lang="en-US" b="1" dirty="0"/>
              <a:t>Fewer buyers → Demand decreases → Curve shifts left.</a:t>
            </a:r>
            <a:endParaRPr lang="en-US" dirty="0"/>
          </a:p>
          <a:p>
            <a:r>
              <a:rPr lang="en-US" dirty="0"/>
              <a:t>The shift happens at </a:t>
            </a:r>
            <a:r>
              <a:rPr lang="en-US" i="1" dirty="0"/>
              <a:t>every price level</a:t>
            </a:r>
            <a:r>
              <a:rPr lang="en-US" dirty="0"/>
              <a:t> because the total number of people demanding the good changes, not just how much each person buys.</a:t>
            </a:r>
          </a:p>
          <a:p>
            <a:br>
              <a:rPr lang="en-US" dirty="0"/>
            </a:br>
            <a:r>
              <a:rPr lang="en-US" b="1" dirty="0"/>
              <a:t>How to Present the Slide:</a:t>
            </a:r>
            <a:endParaRPr lang="en-US" dirty="0"/>
          </a:p>
          <a:p>
            <a:r>
              <a:rPr lang="en-US" b="1" dirty="0"/>
              <a:t>Introduce the link between concepts:</a:t>
            </a:r>
            <a:endParaRPr lang="en-US" dirty="0"/>
          </a:p>
          <a:p>
            <a:pPr lvl="1"/>
            <a:r>
              <a:rPr lang="en-US" dirty="0"/>
              <a:t>“Market size and the number of buyers mean the same thing in economics. When we say the market grows, we mean there are more buyers in it.”</a:t>
            </a:r>
          </a:p>
          <a:p>
            <a:r>
              <a:rPr lang="en-US" b="1" dirty="0"/>
              <a:t>Walk through the animation:</a:t>
            </a:r>
            <a:endParaRPr lang="en-US" dirty="0"/>
          </a:p>
          <a:p>
            <a:pPr lvl="1"/>
            <a:r>
              <a:rPr lang="en-US" dirty="0"/>
              <a:t>“When there are </a:t>
            </a:r>
            <a:r>
              <a:rPr lang="en-US" i="1" dirty="0"/>
              <a:t>more buyers</a:t>
            </a:r>
            <a:r>
              <a:rPr lang="en-US" dirty="0"/>
              <a:t> - like when a city’s population grows or a product is sold globally - the entire demand curve shifts right.”</a:t>
            </a:r>
          </a:p>
          <a:p>
            <a:pPr lvl="1"/>
            <a:r>
              <a:rPr lang="en-US" dirty="0"/>
              <a:t>“When there are </a:t>
            </a:r>
            <a:r>
              <a:rPr lang="en-US" i="1" dirty="0"/>
              <a:t>fewer buyers</a:t>
            </a:r>
            <a:r>
              <a:rPr lang="en-US" dirty="0"/>
              <a:t> - like when people move away or stop using a product altogether - the curve shifts left.”</a:t>
            </a:r>
          </a:p>
          <a:p>
            <a:r>
              <a:rPr lang="en-US" b="1" dirty="0"/>
              <a:t>Point out what’s </a:t>
            </a:r>
            <a:r>
              <a:rPr lang="en-US" b="1" i="1" dirty="0"/>
              <a:t>not</a:t>
            </a:r>
            <a:r>
              <a:rPr lang="en-US" b="1" dirty="0"/>
              <a:t> happening:</a:t>
            </a:r>
            <a:endParaRPr lang="en-US" dirty="0"/>
          </a:p>
          <a:p>
            <a:pPr lvl="1"/>
            <a:r>
              <a:rPr lang="en-US" dirty="0"/>
              <a:t>“Notice that the price hasn’t changed. The curve is moving because there are simply more or fewer people in the market.”</a:t>
            </a:r>
          </a:p>
          <a:p>
            <a:r>
              <a:rPr lang="en-US" b="1" dirty="0"/>
              <a:t>Use visual and real-world examples:</a:t>
            </a:r>
            <a:endParaRPr lang="en-US" dirty="0"/>
          </a:p>
          <a:p>
            <a:pPr lvl="1"/>
            <a:r>
              <a:rPr lang="en-US" dirty="0"/>
              <a:t>“Think about smartphones - as more people around the world get access to them, the number of buyers increases, so the demand curve shifts right.”</a:t>
            </a:r>
          </a:p>
          <a:p>
            <a:pPr lvl="1"/>
            <a:r>
              <a:rPr lang="en-US" dirty="0"/>
              <a:t>“If fewer people have kids, demand for baby formula and diapers shifts left because there are fewer buyers.”</a:t>
            </a:r>
          </a:p>
          <a:p>
            <a:pPr lvl="1"/>
            <a:r>
              <a:rPr lang="en-US" dirty="0"/>
              <a:t>“If a new housing development brings 10,000 new residents to a town, demand for groceries, electricity, and restaurants all shift right.”</a:t>
            </a:r>
          </a:p>
          <a:p>
            <a:br>
              <a:rPr lang="en-US" dirty="0"/>
            </a:br>
            <a:r>
              <a:rPr lang="en-US" b="1" dirty="0"/>
              <a:t>Engagement Prompts:</a:t>
            </a:r>
            <a:endParaRPr lang="en-US" dirty="0"/>
          </a:p>
          <a:p>
            <a:r>
              <a:rPr lang="en-US" dirty="0"/>
              <a:t>“If a new college opens nearby, what happens to the demand for apartments and pizza delivery?”</a:t>
            </a:r>
          </a:p>
          <a:p>
            <a:r>
              <a:rPr lang="en-US" dirty="0"/>
              <a:t>“If people start moving out of your town, how does that affect local businesses?”</a:t>
            </a:r>
          </a:p>
          <a:p>
            <a:r>
              <a:rPr lang="en-US" dirty="0"/>
              <a:t>“Can you think of a product where more global buyers suddenly increased demand?”</a:t>
            </a:r>
          </a:p>
          <a:p>
            <a:br>
              <a:rPr lang="en-US" dirty="0"/>
            </a:br>
            <a:r>
              <a:rPr lang="en-US" b="1" dirty="0"/>
              <a:t>Next Slide:</a:t>
            </a:r>
            <a:r>
              <a:rPr lang="en-US" dirty="0"/>
              <a:t> “Now that we’ve seen how the number of buyers shifts demand, let’s look at how changes in the prices of related goods can also shift the entire demand curve.”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C1F34C-564F-4AB4-9922-463249437EC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822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  <a:br>
              <a:rPr lang="en-US" dirty="0"/>
            </a:br>
            <a:r>
              <a:rPr lang="en-US" dirty="0"/>
              <a:t>Students will learn that </a:t>
            </a:r>
            <a:r>
              <a:rPr lang="en-US" b="1" dirty="0"/>
              <a:t>the price of one good can affect the demand for another</a:t>
            </a:r>
            <a:r>
              <a:rPr lang="en-US" dirty="0"/>
              <a:t> through two relationships: </a:t>
            </a:r>
            <a:r>
              <a:rPr lang="en-US" b="1" dirty="0"/>
              <a:t>substitutes</a:t>
            </a:r>
            <a:r>
              <a:rPr lang="en-US" dirty="0"/>
              <a:t> and </a:t>
            </a:r>
            <a:r>
              <a:rPr lang="en-US" b="1" dirty="0"/>
              <a:t>complements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/>
              <a:t>Key Concept:</a:t>
            </a:r>
            <a:endParaRPr lang="en-US" dirty="0"/>
          </a:p>
          <a:p>
            <a:r>
              <a:rPr lang="en-US" dirty="0"/>
              <a:t>Some products are </a:t>
            </a:r>
            <a:r>
              <a:rPr lang="en-US" b="1" dirty="0"/>
              <a:t>connected</a:t>
            </a:r>
            <a:r>
              <a:rPr lang="en-US" dirty="0"/>
              <a:t> because consumers buy them </a:t>
            </a:r>
            <a:r>
              <a:rPr lang="en-US" i="1" dirty="0"/>
              <a:t>instead of each other</a:t>
            </a:r>
            <a:r>
              <a:rPr lang="en-US" dirty="0"/>
              <a:t> or </a:t>
            </a:r>
            <a:r>
              <a:rPr lang="en-US" i="1" dirty="0"/>
              <a:t>together</a:t>
            </a:r>
            <a:r>
              <a:rPr lang="en-US" dirty="0"/>
              <a:t>.</a:t>
            </a:r>
          </a:p>
          <a:p>
            <a:r>
              <a:rPr lang="en-US" dirty="0"/>
              <a:t>When the </a:t>
            </a:r>
            <a:r>
              <a:rPr lang="en-US" b="1" dirty="0"/>
              <a:t>price of one good changes</a:t>
            </a:r>
            <a:r>
              <a:rPr lang="en-US" dirty="0"/>
              <a:t>, it can cause the </a:t>
            </a:r>
            <a:r>
              <a:rPr lang="en-US" b="1" dirty="0"/>
              <a:t>demand for another good</a:t>
            </a:r>
            <a:r>
              <a:rPr lang="en-US" dirty="0"/>
              <a:t> to </a:t>
            </a:r>
            <a:r>
              <a:rPr lang="en-US" b="1" dirty="0"/>
              <a:t>shift</a:t>
            </a:r>
            <a:r>
              <a:rPr lang="en-US" dirty="0"/>
              <a:t>.</a:t>
            </a:r>
          </a:p>
          <a:p>
            <a:r>
              <a:rPr lang="en-US" dirty="0"/>
              <a:t>The effect depends on whether the goods are </a:t>
            </a:r>
            <a:r>
              <a:rPr lang="en-US" b="1" dirty="0"/>
              <a:t>substitutes</a:t>
            </a:r>
            <a:r>
              <a:rPr lang="en-US" dirty="0"/>
              <a:t> or </a:t>
            </a:r>
            <a:r>
              <a:rPr lang="en-US" b="1" dirty="0"/>
              <a:t>complements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/>
              <a:t>-Substitutes</a:t>
            </a:r>
          </a:p>
          <a:p>
            <a:r>
              <a:rPr lang="en-US" b="1" dirty="0"/>
              <a:t>Definition:</a:t>
            </a:r>
            <a:br>
              <a:rPr lang="en-US" dirty="0"/>
            </a:br>
            <a:r>
              <a:rPr lang="en-US" dirty="0"/>
              <a:t>Goods that are used </a:t>
            </a:r>
            <a:r>
              <a:rPr lang="en-US" i="1" dirty="0"/>
              <a:t>in place of</a:t>
            </a:r>
            <a:r>
              <a:rPr lang="en-US" dirty="0"/>
              <a:t> each other.</a:t>
            </a:r>
          </a:p>
          <a:p>
            <a:r>
              <a:rPr lang="en-US" b="1" dirty="0"/>
              <a:t>Rule:</a:t>
            </a:r>
            <a:endParaRPr lang="en-US" dirty="0"/>
          </a:p>
          <a:p>
            <a:r>
              <a:rPr lang="en-US" dirty="0"/>
              <a:t>When the </a:t>
            </a:r>
            <a:r>
              <a:rPr lang="en-US" b="1" dirty="0"/>
              <a:t>price of one good increases</a:t>
            </a:r>
            <a:r>
              <a:rPr lang="en-US" dirty="0"/>
              <a:t>, demand for the </a:t>
            </a:r>
            <a:r>
              <a:rPr lang="en-US" b="1" dirty="0"/>
              <a:t>substitute increases</a:t>
            </a:r>
            <a:r>
              <a:rPr lang="en-US" dirty="0"/>
              <a:t> (shifts right).</a:t>
            </a:r>
          </a:p>
          <a:p>
            <a:r>
              <a:rPr lang="en-US" dirty="0"/>
              <a:t>When the </a:t>
            </a:r>
            <a:r>
              <a:rPr lang="en-US" b="1" dirty="0"/>
              <a:t>price of one good decreases</a:t>
            </a:r>
            <a:r>
              <a:rPr lang="en-US" dirty="0"/>
              <a:t>, demand for the </a:t>
            </a:r>
            <a:r>
              <a:rPr lang="en-US" b="1" dirty="0"/>
              <a:t>substitute decreases</a:t>
            </a:r>
            <a:r>
              <a:rPr lang="en-US" dirty="0"/>
              <a:t> (shifts left).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Pepsi and Coke</a:t>
            </a:r>
          </a:p>
          <a:p>
            <a:r>
              <a:rPr lang="en-US" dirty="0"/>
              <a:t>Burgers and hot dogs</a:t>
            </a:r>
          </a:p>
          <a:p>
            <a:r>
              <a:rPr lang="en-US" dirty="0"/>
              <a:t>Android phones and iPhones</a:t>
            </a:r>
          </a:p>
          <a:p>
            <a:r>
              <a:rPr lang="en-US" dirty="0"/>
              <a:t>Streaming services like Netflix and Disney+</a:t>
            </a:r>
          </a:p>
          <a:p>
            <a:r>
              <a:rPr lang="en-US" b="1" dirty="0"/>
              <a:t>Simple way to explain:</a:t>
            </a:r>
            <a:endParaRPr lang="en-US" dirty="0"/>
          </a:p>
          <a:p>
            <a:r>
              <a:rPr lang="en-US" dirty="0"/>
              <a:t>“If Coke’s price goes up, people buy more Pepsi. They’re substitutes - you switch to the cheaper option.”</a:t>
            </a:r>
          </a:p>
          <a:p>
            <a:endParaRPr lang="en-US" dirty="0"/>
          </a:p>
          <a:p>
            <a:r>
              <a:rPr lang="en-US" b="1" dirty="0"/>
              <a:t>-Complements</a:t>
            </a:r>
          </a:p>
          <a:p>
            <a:r>
              <a:rPr lang="en-US" b="1" dirty="0"/>
              <a:t>Definition:</a:t>
            </a:r>
            <a:br>
              <a:rPr lang="en-US" dirty="0"/>
            </a:br>
            <a:r>
              <a:rPr lang="en-US" dirty="0"/>
              <a:t>Goods that are used </a:t>
            </a:r>
            <a:r>
              <a:rPr lang="en-US" i="1" dirty="0"/>
              <a:t>together</a:t>
            </a:r>
            <a:r>
              <a:rPr lang="en-US" dirty="0"/>
              <a:t>.</a:t>
            </a:r>
          </a:p>
          <a:p>
            <a:r>
              <a:rPr lang="en-US" b="1" dirty="0"/>
              <a:t>Rule:</a:t>
            </a:r>
            <a:endParaRPr lang="en-US" dirty="0"/>
          </a:p>
          <a:p>
            <a:r>
              <a:rPr lang="en-US" dirty="0"/>
              <a:t>When the </a:t>
            </a:r>
            <a:r>
              <a:rPr lang="en-US" b="1" dirty="0"/>
              <a:t>price of one good increases</a:t>
            </a:r>
            <a:r>
              <a:rPr lang="en-US" dirty="0"/>
              <a:t>, demand for its </a:t>
            </a:r>
            <a:r>
              <a:rPr lang="en-US" b="1" dirty="0"/>
              <a:t>complement decreases</a:t>
            </a:r>
            <a:r>
              <a:rPr lang="en-US" dirty="0"/>
              <a:t> (shifts left).</a:t>
            </a:r>
          </a:p>
          <a:p>
            <a:r>
              <a:rPr lang="en-US" dirty="0"/>
              <a:t>When the </a:t>
            </a:r>
            <a:r>
              <a:rPr lang="en-US" b="1" dirty="0"/>
              <a:t>price of one good decreases</a:t>
            </a:r>
            <a:r>
              <a:rPr lang="en-US" dirty="0"/>
              <a:t>, demand for its </a:t>
            </a:r>
            <a:r>
              <a:rPr lang="en-US" b="1" dirty="0"/>
              <a:t>complement increases</a:t>
            </a:r>
            <a:r>
              <a:rPr lang="en-US" dirty="0"/>
              <a:t> (shifts right).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Peanut butter and jelly</a:t>
            </a:r>
          </a:p>
          <a:p>
            <a:r>
              <a:rPr lang="en-US" dirty="0"/>
              <a:t>Printers and ink</a:t>
            </a:r>
          </a:p>
          <a:p>
            <a:r>
              <a:rPr lang="en-US" dirty="0"/>
              <a:t>Hot dogs and buns</a:t>
            </a:r>
          </a:p>
          <a:p>
            <a:r>
              <a:rPr lang="en-US" dirty="0"/>
              <a:t>Streaming subscriptions and Wi-Fi service</a:t>
            </a:r>
          </a:p>
          <a:p>
            <a:r>
              <a:rPr lang="en-US" b="1" dirty="0"/>
              <a:t>Simple way to explain:</a:t>
            </a:r>
            <a:endParaRPr lang="en-US" dirty="0"/>
          </a:p>
          <a:p>
            <a:r>
              <a:rPr lang="en-US" dirty="0"/>
              <a:t>“If the price of peanut butter goes up, people buy less jelly - because they go together.”</a:t>
            </a:r>
          </a:p>
          <a:p>
            <a:endParaRPr lang="en-US" dirty="0"/>
          </a:p>
          <a:p>
            <a:r>
              <a:rPr lang="en-US" b="1" dirty="0"/>
              <a:t>How to Present the Slide:</a:t>
            </a:r>
            <a:endParaRPr lang="en-US" dirty="0"/>
          </a:p>
          <a:p>
            <a:r>
              <a:rPr lang="en-US" b="1" dirty="0"/>
              <a:t>Start broad:</a:t>
            </a:r>
            <a:endParaRPr lang="en-US" dirty="0"/>
          </a:p>
          <a:p>
            <a:pPr lvl="1"/>
            <a:r>
              <a:rPr lang="en-US" dirty="0"/>
              <a:t>“Sometimes, what happens to one product affects the demand for another. We call those </a:t>
            </a:r>
            <a:r>
              <a:rPr lang="en-US" i="1" dirty="0"/>
              <a:t>related goods</a:t>
            </a:r>
            <a:r>
              <a:rPr lang="en-US" dirty="0"/>
              <a:t>.”</a:t>
            </a:r>
          </a:p>
          <a:p>
            <a:r>
              <a:rPr lang="en-US" b="1" dirty="0"/>
              <a:t>Break it into two types:</a:t>
            </a:r>
            <a:endParaRPr lang="en-US" dirty="0"/>
          </a:p>
          <a:p>
            <a:pPr lvl="1"/>
            <a:r>
              <a:rPr lang="en-US" dirty="0"/>
              <a:t>“The first type - substitutes - move </a:t>
            </a:r>
            <a:r>
              <a:rPr lang="en-US" i="1" dirty="0"/>
              <a:t>in the same direction as price</a:t>
            </a:r>
            <a:r>
              <a:rPr lang="en-US" dirty="0"/>
              <a:t>.”</a:t>
            </a:r>
          </a:p>
          <a:p>
            <a:pPr lvl="1"/>
            <a:r>
              <a:rPr lang="en-US" dirty="0"/>
              <a:t>“The second type - complements - move </a:t>
            </a:r>
            <a:r>
              <a:rPr lang="en-US" i="1" dirty="0"/>
              <a:t>in the opposite direction of price</a:t>
            </a:r>
            <a:r>
              <a:rPr lang="en-US" dirty="0"/>
              <a:t>.”</a:t>
            </a:r>
          </a:p>
          <a:p>
            <a:r>
              <a:rPr lang="en-US" b="1" dirty="0"/>
              <a:t>Use visuals or gestures:</a:t>
            </a:r>
            <a:endParaRPr lang="en-US" dirty="0"/>
          </a:p>
          <a:p>
            <a:pPr lvl="1"/>
            <a:r>
              <a:rPr lang="en-US" dirty="0"/>
              <a:t>Use hand motions:</a:t>
            </a:r>
          </a:p>
          <a:p>
            <a:pPr lvl="2"/>
            <a:r>
              <a:rPr lang="en-US" dirty="0"/>
              <a:t>For </a:t>
            </a:r>
            <a:r>
              <a:rPr lang="en-US" b="1" dirty="0"/>
              <a:t>substitutes</a:t>
            </a:r>
            <a:r>
              <a:rPr lang="en-US" dirty="0"/>
              <a:t>, move one hand up and the other hand up - they move together.</a:t>
            </a:r>
          </a:p>
          <a:p>
            <a:pPr lvl="2"/>
            <a:r>
              <a:rPr lang="en-US" dirty="0"/>
              <a:t>For </a:t>
            </a:r>
            <a:r>
              <a:rPr lang="en-US" b="1" dirty="0"/>
              <a:t>complements</a:t>
            </a:r>
            <a:r>
              <a:rPr lang="en-US" dirty="0"/>
              <a:t>, move one hand up and the other down - they move opposite ways.</a:t>
            </a:r>
          </a:p>
          <a:p>
            <a:r>
              <a:rPr lang="en-US" b="1" dirty="0"/>
              <a:t>Make it relatable:</a:t>
            </a:r>
            <a:endParaRPr lang="en-US" dirty="0"/>
          </a:p>
          <a:p>
            <a:pPr lvl="1"/>
            <a:r>
              <a:rPr lang="en-US" dirty="0"/>
              <a:t>“If Starbucks raises prices, what happens to the demand for Dunkin coffee?”</a:t>
            </a:r>
          </a:p>
          <a:p>
            <a:pPr lvl="1"/>
            <a:r>
              <a:rPr lang="en-US" dirty="0"/>
              <a:t>“If video game consoles become cheaper, what happens to the demand for video games?”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Engagement Prompts:</a:t>
            </a:r>
            <a:endParaRPr lang="en-US" dirty="0"/>
          </a:p>
          <a:p>
            <a:r>
              <a:rPr lang="en-US" dirty="0"/>
              <a:t>“Can you name two products that are substitutes?”</a:t>
            </a:r>
          </a:p>
          <a:p>
            <a:r>
              <a:rPr lang="en-US" dirty="0"/>
              <a:t>“Can you name two that are complements?”</a:t>
            </a:r>
          </a:p>
          <a:p>
            <a:r>
              <a:rPr lang="en-US" dirty="0"/>
              <a:t>“If Netflix raises its subscription price, how does that affect Disney+?”</a:t>
            </a:r>
          </a:p>
          <a:p>
            <a:br>
              <a:rPr lang="en-US" dirty="0"/>
            </a:br>
            <a:r>
              <a:rPr lang="en-US" b="1" dirty="0"/>
              <a:t>Next Slide:</a:t>
            </a:r>
            <a:r>
              <a:rPr lang="en-US" dirty="0"/>
              <a:t> “Now let’s see this relationship on a graph by examining how a change in the </a:t>
            </a:r>
            <a:r>
              <a:rPr lang="en-US" b="1" dirty="0"/>
              <a:t>price of a substitute</a:t>
            </a:r>
            <a:r>
              <a:rPr lang="en-US" dirty="0"/>
              <a:t> shifts the demand curve for the other good.”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C1F34C-564F-4AB4-9922-463249437EC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3404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  <a:br>
              <a:rPr lang="en-US" dirty="0"/>
            </a:br>
            <a:r>
              <a:rPr lang="en-US" dirty="0"/>
              <a:t>Students will understand that a </a:t>
            </a:r>
            <a:r>
              <a:rPr lang="en-US" b="1" dirty="0"/>
              <a:t>change in the price of a substitute good</a:t>
            </a:r>
            <a:r>
              <a:rPr lang="en-US" dirty="0"/>
              <a:t> causes the </a:t>
            </a:r>
            <a:r>
              <a:rPr lang="en-US" b="1" dirty="0"/>
              <a:t>demand for the related good</a:t>
            </a:r>
            <a:r>
              <a:rPr lang="en-US" dirty="0"/>
              <a:t> to shift in the </a:t>
            </a:r>
            <a:r>
              <a:rPr lang="en-US" b="1" dirty="0"/>
              <a:t>same direction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Key Concept:</a:t>
            </a:r>
            <a:endParaRPr lang="en-US" dirty="0"/>
          </a:p>
          <a:p>
            <a:r>
              <a:rPr lang="en-US" b="1" dirty="0"/>
              <a:t>Substitute goods</a:t>
            </a:r>
            <a:r>
              <a:rPr lang="en-US" dirty="0"/>
              <a:t> are products that satisfy the same need - if one becomes cheaper or more expensive, people switch.</a:t>
            </a:r>
          </a:p>
          <a:p>
            <a:r>
              <a:rPr lang="en-US" b="1" dirty="0"/>
              <a:t>When the price of a substitute falls</a:t>
            </a:r>
            <a:r>
              <a:rPr lang="en-US" dirty="0"/>
              <a:t>, demand for the related good </a:t>
            </a:r>
            <a:r>
              <a:rPr lang="en-US" b="1" dirty="0"/>
              <a:t>decreases</a:t>
            </a:r>
            <a:r>
              <a:rPr lang="en-US" dirty="0"/>
              <a:t> (shifts left).</a:t>
            </a:r>
          </a:p>
          <a:p>
            <a:r>
              <a:rPr lang="en-US" b="1" dirty="0"/>
              <a:t>When the price of a substitute rises</a:t>
            </a:r>
            <a:r>
              <a:rPr lang="en-US" dirty="0"/>
              <a:t>, demand for the related good </a:t>
            </a:r>
            <a:r>
              <a:rPr lang="en-US" b="1" dirty="0"/>
              <a:t>increases</a:t>
            </a:r>
            <a:r>
              <a:rPr lang="en-US" dirty="0"/>
              <a:t> (shifts right).</a:t>
            </a:r>
          </a:p>
          <a:p>
            <a:r>
              <a:rPr lang="en-US" dirty="0"/>
              <a:t>The change happens because consumers substitute toward the better-priced option.</a:t>
            </a:r>
          </a:p>
          <a:p>
            <a:br>
              <a:rPr lang="en-US" dirty="0"/>
            </a:br>
            <a:r>
              <a:rPr lang="en-US" b="1" dirty="0"/>
              <a:t>How to Present the Slide:</a:t>
            </a:r>
            <a:endParaRPr lang="en-US" dirty="0"/>
          </a:p>
          <a:p>
            <a:r>
              <a:rPr lang="en-US" b="1" dirty="0"/>
              <a:t>Introduce the example:</a:t>
            </a:r>
            <a:endParaRPr lang="en-US" dirty="0"/>
          </a:p>
          <a:p>
            <a:pPr lvl="1"/>
            <a:r>
              <a:rPr lang="en-US" dirty="0"/>
              <a:t>“This graph shows the market for honey. Its substitute here is jam - both can be used on toast or in recipes.”</a:t>
            </a:r>
          </a:p>
          <a:p>
            <a:r>
              <a:rPr lang="en-US" b="1" dirty="0"/>
              <a:t>Describe the animation sequence:</a:t>
            </a:r>
            <a:endParaRPr lang="en-US" dirty="0"/>
          </a:p>
          <a:p>
            <a:pPr lvl="1"/>
            <a:r>
              <a:rPr lang="en-US" dirty="0"/>
              <a:t>“When the price of jam </a:t>
            </a:r>
            <a:r>
              <a:rPr lang="en-US" i="1" dirty="0"/>
              <a:t>falls</a:t>
            </a:r>
            <a:r>
              <a:rPr lang="en-US" dirty="0"/>
              <a:t> from $4 to $3, people buy more jam and less honey - demand for honey </a:t>
            </a:r>
            <a:r>
              <a:rPr lang="en-US" i="1" dirty="0"/>
              <a:t>decreases</a:t>
            </a:r>
            <a:r>
              <a:rPr lang="en-US" dirty="0"/>
              <a:t> and shifts left.”</a:t>
            </a:r>
          </a:p>
          <a:p>
            <a:pPr lvl="1"/>
            <a:r>
              <a:rPr lang="en-US" dirty="0"/>
              <a:t>“When the price of jam </a:t>
            </a:r>
            <a:r>
              <a:rPr lang="en-US" i="1" dirty="0"/>
              <a:t>rises</a:t>
            </a:r>
            <a:r>
              <a:rPr lang="en-US" dirty="0"/>
              <a:t> again, people switch back to honey - demand for honey </a:t>
            </a:r>
            <a:r>
              <a:rPr lang="en-US" i="1" dirty="0"/>
              <a:t>increases</a:t>
            </a:r>
            <a:r>
              <a:rPr lang="en-US" dirty="0"/>
              <a:t> and shifts right.”</a:t>
            </a:r>
          </a:p>
          <a:p>
            <a:r>
              <a:rPr lang="en-US" b="1" dirty="0"/>
              <a:t>Highlight what’s changing:</a:t>
            </a:r>
            <a:endParaRPr lang="en-US" dirty="0"/>
          </a:p>
          <a:p>
            <a:pPr lvl="1"/>
            <a:r>
              <a:rPr lang="en-US" dirty="0"/>
              <a:t>“The change isn’t in the </a:t>
            </a:r>
            <a:r>
              <a:rPr lang="en-US" i="1" dirty="0"/>
              <a:t>price of honey</a:t>
            </a:r>
            <a:r>
              <a:rPr lang="en-US" dirty="0"/>
              <a:t> - it’s in the </a:t>
            </a:r>
            <a:r>
              <a:rPr lang="en-US" i="1" dirty="0"/>
              <a:t>price of jam,</a:t>
            </a:r>
            <a:r>
              <a:rPr lang="en-US" dirty="0"/>
              <a:t> a substitute. That’s why the </a:t>
            </a:r>
            <a:r>
              <a:rPr lang="en-US" i="1" dirty="0"/>
              <a:t>entire curve</a:t>
            </a:r>
            <a:r>
              <a:rPr lang="en-US" dirty="0"/>
              <a:t> for honey shifts.”</a:t>
            </a:r>
          </a:p>
          <a:p>
            <a:r>
              <a:rPr lang="en-US" b="1" dirty="0"/>
              <a:t>Reinforce the rule visually:</a:t>
            </a:r>
            <a:endParaRPr lang="en-US" dirty="0"/>
          </a:p>
          <a:p>
            <a:pPr lvl="1"/>
            <a:r>
              <a:rPr lang="en-US" dirty="0"/>
              <a:t>“For substitutes, price and demand move in the </a:t>
            </a:r>
            <a:r>
              <a:rPr lang="en-US" b="1" dirty="0"/>
              <a:t>same direction</a:t>
            </a:r>
            <a:r>
              <a:rPr lang="en-US" dirty="0"/>
              <a:t> - if the price of jam goes up, demand for honey goes up too.”</a:t>
            </a:r>
          </a:p>
          <a:p>
            <a:r>
              <a:rPr lang="en-US" b="1" dirty="0"/>
              <a:t>Make it relatable:</a:t>
            </a:r>
            <a:endParaRPr lang="en-US" dirty="0"/>
          </a:p>
          <a:p>
            <a:pPr lvl="1"/>
            <a:r>
              <a:rPr lang="en-US" dirty="0"/>
              <a:t>“If Starbucks raises prices, what happens to the demand for Dunkin coffee?”</a:t>
            </a:r>
          </a:p>
          <a:p>
            <a:pPr lvl="1"/>
            <a:r>
              <a:rPr lang="en-US" dirty="0"/>
              <a:t>“If Uber prices drop a lot, what happens to the demand for taxis?”</a:t>
            </a:r>
          </a:p>
          <a:p>
            <a:br>
              <a:rPr lang="en-US" dirty="0"/>
            </a:br>
            <a:r>
              <a:rPr lang="en-US" b="1" dirty="0"/>
              <a:t>Engagement Prompts:</a:t>
            </a:r>
            <a:endParaRPr lang="en-US" dirty="0"/>
          </a:p>
          <a:p>
            <a:r>
              <a:rPr lang="en-US" dirty="0"/>
              <a:t>“Can you think of two goods that are substitutes?”</a:t>
            </a:r>
          </a:p>
          <a:p>
            <a:r>
              <a:rPr lang="en-US" dirty="0"/>
              <a:t>“If the price of Coke falls, what happens to the demand for Pepsi?”</a:t>
            </a:r>
          </a:p>
          <a:p>
            <a:r>
              <a:rPr lang="en-US" dirty="0"/>
              <a:t>“Why might a company care about the price of its competitors’ products?”</a:t>
            </a:r>
          </a:p>
          <a:p>
            <a:br>
              <a:rPr lang="en-US" dirty="0"/>
            </a:br>
            <a:r>
              <a:rPr lang="en-US" b="1" dirty="0"/>
              <a:t>Next Slide:</a:t>
            </a:r>
            <a:r>
              <a:rPr lang="en-US" dirty="0"/>
              <a:t> “We’ve seen that substitutes move in the same direction-now let’s contrast that by looking at </a:t>
            </a:r>
            <a:r>
              <a:rPr lang="en-US" b="1" dirty="0"/>
              <a:t>complements</a:t>
            </a:r>
            <a:r>
              <a:rPr lang="en-US" dirty="0"/>
              <a:t>, where a change in the price of one good affects demand for the other in the opposite direction.”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C1F34C-564F-4AB4-9922-463249437EC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7756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  <a:br>
              <a:rPr lang="en-US" dirty="0"/>
            </a:br>
            <a:r>
              <a:rPr lang="en-US" dirty="0"/>
              <a:t>Students will understand that when the </a:t>
            </a:r>
            <a:r>
              <a:rPr lang="en-US" b="1" dirty="0"/>
              <a:t>price of a complement changes</a:t>
            </a:r>
            <a:r>
              <a:rPr lang="en-US" dirty="0"/>
              <a:t>, the </a:t>
            </a:r>
            <a:r>
              <a:rPr lang="en-US" b="1" dirty="0"/>
              <a:t>demand for the related good</a:t>
            </a:r>
            <a:r>
              <a:rPr lang="en-US" dirty="0"/>
              <a:t> moves in the </a:t>
            </a:r>
            <a:r>
              <a:rPr lang="en-US" b="1" dirty="0"/>
              <a:t>opposite direction</a:t>
            </a:r>
            <a:r>
              <a:rPr lang="en-US" dirty="0"/>
              <a:t>.</a:t>
            </a:r>
          </a:p>
          <a:p>
            <a:br>
              <a:rPr lang="en-US" dirty="0"/>
            </a:br>
            <a:r>
              <a:rPr lang="en-US" b="1" dirty="0"/>
              <a:t>Key Concept:</a:t>
            </a:r>
            <a:endParaRPr lang="en-US" dirty="0"/>
          </a:p>
          <a:p>
            <a:r>
              <a:rPr lang="en-US" b="1" dirty="0"/>
              <a:t>Complementary goods</a:t>
            </a:r>
            <a:r>
              <a:rPr lang="en-US" dirty="0"/>
              <a:t> are products that are </a:t>
            </a:r>
            <a:r>
              <a:rPr lang="en-US" b="1" dirty="0"/>
              <a:t>used together</a:t>
            </a:r>
            <a:r>
              <a:rPr lang="en-US" dirty="0"/>
              <a:t> - the demand for one depends on the other.</a:t>
            </a:r>
          </a:p>
          <a:p>
            <a:r>
              <a:rPr lang="en-US" dirty="0"/>
              <a:t>When the </a:t>
            </a:r>
            <a:r>
              <a:rPr lang="en-US" b="1" dirty="0"/>
              <a:t>price of one complement rises</a:t>
            </a:r>
            <a:r>
              <a:rPr lang="en-US" dirty="0"/>
              <a:t>, the </a:t>
            </a:r>
            <a:r>
              <a:rPr lang="en-US" b="1" dirty="0"/>
              <a:t>demand for the other falls</a:t>
            </a:r>
            <a:r>
              <a:rPr lang="en-US" dirty="0"/>
              <a:t> (shift left).</a:t>
            </a:r>
          </a:p>
          <a:p>
            <a:r>
              <a:rPr lang="en-US" dirty="0"/>
              <a:t>When the </a:t>
            </a:r>
            <a:r>
              <a:rPr lang="en-US" b="1" dirty="0"/>
              <a:t>price of one complement falls</a:t>
            </a:r>
            <a:r>
              <a:rPr lang="en-US" dirty="0"/>
              <a:t>, the </a:t>
            </a:r>
            <a:r>
              <a:rPr lang="en-US" b="1" dirty="0"/>
              <a:t>demand for the other rises</a:t>
            </a:r>
            <a:r>
              <a:rPr lang="en-US" dirty="0"/>
              <a:t> (shift right).</a:t>
            </a:r>
          </a:p>
          <a:p>
            <a:r>
              <a:rPr lang="en-US" dirty="0"/>
              <a:t>The key is that these goods are </a:t>
            </a:r>
            <a:r>
              <a:rPr lang="en-US" b="1" dirty="0"/>
              <a:t>jointly consumed</a:t>
            </a:r>
            <a:r>
              <a:rPr lang="en-US" dirty="0"/>
              <a:t>, so people tend to buy (or skip) both.</a:t>
            </a:r>
          </a:p>
          <a:p>
            <a:endParaRPr lang="en-US" dirty="0"/>
          </a:p>
          <a:p>
            <a:r>
              <a:rPr lang="en-US" b="1" dirty="0"/>
              <a:t>How to Present the Slide:</a:t>
            </a:r>
            <a:endParaRPr lang="en-US" dirty="0"/>
          </a:p>
          <a:p>
            <a:r>
              <a:rPr lang="en-US" b="1" dirty="0"/>
              <a:t>Introduce the example:</a:t>
            </a:r>
            <a:endParaRPr lang="en-US" dirty="0"/>
          </a:p>
          <a:p>
            <a:pPr lvl="1"/>
            <a:r>
              <a:rPr lang="en-US" dirty="0"/>
              <a:t>“This graph shows the market for </a:t>
            </a:r>
            <a:r>
              <a:rPr lang="en-US" i="1" dirty="0"/>
              <a:t>peanut butter</a:t>
            </a:r>
            <a:r>
              <a:rPr lang="en-US" dirty="0"/>
              <a:t>. Its complement here is </a:t>
            </a:r>
            <a:r>
              <a:rPr lang="en-US" i="1" dirty="0"/>
              <a:t>jam</a:t>
            </a:r>
            <a:r>
              <a:rPr lang="en-US" dirty="0"/>
              <a:t> - people usually consume them together.”</a:t>
            </a:r>
          </a:p>
          <a:p>
            <a:r>
              <a:rPr lang="en-US" b="1" dirty="0"/>
              <a:t>Describe the animation:</a:t>
            </a:r>
            <a:endParaRPr lang="en-US" dirty="0"/>
          </a:p>
          <a:p>
            <a:pPr lvl="1"/>
            <a:r>
              <a:rPr lang="en-US" dirty="0"/>
              <a:t>“When the </a:t>
            </a:r>
            <a:r>
              <a:rPr lang="en-US" i="1" dirty="0"/>
              <a:t>price of jam</a:t>
            </a:r>
            <a:r>
              <a:rPr lang="en-US" dirty="0"/>
              <a:t> falls from $4 to $3, people buy more jam - and because jam and peanut butter are complements, they also buy more peanut butter. The demand for peanut butter shifts </a:t>
            </a:r>
            <a:r>
              <a:rPr lang="en-US" b="1" dirty="0"/>
              <a:t>right</a:t>
            </a:r>
            <a:r>
              <a:rPr lang="en-US" dirty="0"/>
              <a:t>.”</a:t>
            </a:r>
          </a:p>
          <a:p>
            <a:pPr lvl="1"/>
            <a:r>
              <a:rPr lang="en-US" dirty="0"/>
              <a:t>“But when the </a:t>
            </a:r>
            <a:r>
              <a:rPr lang="en-US" i="1" dirty="0"/>
              <a:t>price of jam</a:t>
            </a:r>
            <a:r>
              <a:rPr lang="en-US" dirty="0"/>
              <a:t> rises again, people buy less jam and also less peanut butter. The demand for peanut butter shifts </a:t>
            </a:r>
            <a:r>
              <a:rPr lang="en-US" b="1" dirty="0"/>
              <a:t>left</a:t>
            </a:r>
            <a:r>
              <a:rPr lang="en-US" dirty="0"/>
              <a:t>.”</a:t>
            </a:r>
          </a:p>
          <a:p>
            <a:r>
              <a:rPr lang="en-US" b="1" dirty="0"/>
              <a:t>Emphasize what’s changing:</a:t>
            </a:r>
            <a:endParaRPr lang="en-US" dirty="0"/>
          </a:p>
          <a:p>
            <a:pPr lvl="1"/>
            <a:r>
              <a:rPr lang="en-US" dirty="0"/>
              <a:t>“Notice - the </a:t>
            </a:r>
            <a:r>
              <a:rPr lang="en-US" i="1" dirty="0"/>
              <a:t>price of peanut butter</a:t>
            </a:r>
            <a:r>
              <a:rPr lang="en-US" dirty="0"/>
              <a:t> didn’t change! The change happened because of jam’s price, a related good.”</a:t>
            </a:r>
          </a:p>
          <a:p>
            <a:pPr lvl="1"/>
            <a:r>
              <a:rPr lang="en-US" dirty="0"/>
              <a:t>“That means this is a </a:t>
            </a:r>
            <a:r>
              <a:rPr lang="en-US" b="1" dirty="0"/>
              <a:t>shift in demand</a:t>
            </a:r>
            <a:r>
              <a:rPr lang="en-US" dirty="0"/>
              <a:t>, not a movement along the curve.”</a:t>
            </a:r>
          </a:p>
          <a:p>
            <a:r>
              <a:rPr lang="en-US" b="1" dirty="0"/>
              <a:t>Explain the relationship rule:</a:t>
            </a:r>
            <a:endParaRPr lang="en-US" dirty="0"/>
          </a:p>
          <a:p>
            <a:pPr lvl="1"/>
            <a:r>
              <a:rPr lang="en-US" dirty="0"/>
              <a:t>“For complements, price and demand move in </a:t>
            </a:r>
            <a:r>
              <a:rPr lang="en-US" b="1" dirty="0"/>
              <a:t>opposite directions</a:t>
            </a:r>
            <a:r>
              <a:rPr lang="en-US" dirty="0"/>
              <a:t> - when the price of one goes up, the demand for the other goes down.”</a:t>
            </a:r>
          </a:p>
          <a:p>
            <a:r>
              <a:rPr lang="en-US" b="1" dirty="0"/>
              <a:t>Connect to real-life examples:</a:t>
            </a:r>
            <a:endParaRPr lang="en-US" dirty="0"/>
          </a:p>
          <a:p>
            <a:pPr lvl="1"/>
            <a:r>
              <a:rPr lang="en-US" dirty="0"/>
              <a:t>“If movie ticket prices go down, what happens to popcorn sales?”</a:t>
            </a:r>
          </a:p>
          <a:p>
            <a:pPr lvl="1"/>
            <a:r>
              <a:rPr lang="en-US" dirty="0"/>
              <a:t>“If gas prices rise, what happens to demand for SUVs?”</a:t>
            </a:r>
          </a:p>
          <a:p>
            <a:pPr lvl="1"/>
            <a:r>
              <a:rPr lang="en-US" dirty="0"/>
              <a:t>“If smartphones become cheaper, what happens to the demand for apps and chargers?”</a:t>
            </a:r>
          </a:p>
          <a:p>
            <a:br>
              <a:rPr lang="en-US" dirty="0"/>
            </a:br>
            <a:r>
              <a:rPr lang="en-US" b="1" dirty="0"/>
              <a:t>Engagement Prompts:</a:t>
            </a:r>
            <a:endParaRPr lang="en-US" dirty="0"/>
          </a:p>
          <a:p>
            <a:r>
              <a:rPr lang="en-US" dirty="0"/>
              <a:t>“Can you name two goods that are complements?”</a:t>
            </a:r>
          </a:p>
          <a:p>
            <a:r>
              <a:rPr lang="en-US" dirty="0"/>
              <a:t>“If the price of hot dogs rises, what happens to the demand for buns?”</a:t>
            </a:r>
          </a:p>
          <a:p>
            <a:r>
              <a:rPr lang="en-US" dirty="0"/>
              <a:t>“Why do you think gas prices affect car sales?”</a:t>
            </a:r>
          </a:p>
          <a:p>
            <a:endParaRPr lang="en-US" dirty="0"/>
          </a:p>
          <a:p>
            <a:r>
              <a:rPr lang="en-US" b="1" dirty="0"/>
              <a:t>Next Slide:</a:t>
            </a:r>
            <a:r>
              <a:rPr lang="en-US" dirty="0"/>
              <a:t> “Now that we’ve seen how prices of related goods affect demand, let’s look at another major demand shifter-</a:t>
            </a:r>
            <a:r>
              <a:rPr lang="en-US" b="1" dirty="0"/>
              <a:t>how changes in income affect demand differently for normal and inferior goods</a:t>
            </a:r>
            <a:r>
              <a:rPr lang="en-US" dirty="0"/>
              <a:t>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C1F34C-564F-4AB4-9922-463249437EC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42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  <a:br>
              <a:rPr lang="en-US" dirty="0"/>
            </a:br>
            <a:r>
              <a:rPr lang="en-US" dirty="0"/>
              <a:t>Students will be able to define the </a:t>
            </a:r>
            <a:r>
              <a:rPr lang="en-US" b="1" dirty="0"/>
              <a:t>Law of Demand</a:t>
            </a:r>
            <a:r>
              <a:rPr lang="en-US" dirty="0"/>
              <a:t> and understand that, </a:t>
            </a:r>
            <a:r>
              <a:rPr lang="en-US" i="1" dirty="0"/>
              <a:t>ceteris paribus</a:t>
            </a:r>
            <a:r>
              <a:rPr lang="en-US" dirty="0"/>
              <a:t>, consumers buy </a:t>
            </a:r>
            <a:r>
              <a:rPr lang="en-US" b="1" dirty="0"/>
              <a:t>more at lower prices</a:t>
            </a:r>
            <a:r>
              <a:rPr lang="en-US" dirty="0"/>
              <a:t> and </a:t>
            </a:r>
            <a:r>
              <a:rPr lang="en-US" b="1" dirty="0"/>
              <a:t>less at higher prices.</a:t>
            </a:r>
            <a:endParaRPr lang="en-US" dirty="0"/>
          </a:p>
          <a:p>
            <a:endParaRPr lang="en-US" dirty="0"/>
          </a:p>
          <a:p>
            <a:r>
              <a:rPr lang="en-US" b="1" dirty="0"/>
              <a:t>Key Concept:</a:t>
            </a:r>
            <a:endParaRPr lang="en-US" dirty="0"/>
          </a:p>
          <a:p>
            <a:r>
              <a:rPr lang="en-US" dirty="0"/>
              <a:t>The </a:t>
            </a:r>
            <a:r>
              <a:rPr lang="en-US" b="1" dirty="0"/>
              <a:t>law of demand</a:t>
            </a:r>
            <a:r>
              <a:rPr lang="en-US" dirty="0"/>
              <a:t> describes the </a:t>
            </a:r>
            <a:r>
              <a:rPr lang="en-US" b="1" dirty="0"/>
              <a:t>inverse relationship</a:t>
            </a:r>
            <a:r>
              <a:rPr lang="en-US" dirty="0"/>
              <a:t> between price and quantity demanded.</a:t>
            </a:r>
          </a:p>
          <a:p>
            <a:r>
              <a:rPr lang="en-US" dirty="0"/>
              <a:t>When the </a:t>
            </a:r>
            <a:r>
              <a:rPr lang="en-US" b="1" dirty="0"/>
              <a:t>price decreases</a:t>
            </a:r>
            <a:r>
              <a:rPr lang="en-US" dirty="0"/>
              <a:t>, consumers are willing and able to buy </a:t>
            </a:r>
            <a:r>
              <a:rPr lang="en-US" b="1" dirty="0"/>
              <a:t>more</a:t>
            </a:r>
            <a:r>
              <a:rPr lang="en-US" dirty="0"/>
              <a:t>.</a:t>
            </a:r>
          </a:p>
          <a:p>
            <a:r>
              <a:rPr lang="en-US" dirty="0"/>
              <a:t>When the </a:t>
            </a:r>
            <a:r>
              <a:rPr lang="en-US" b="1" dirty="0"/>
              <a:t>price increases</a:t>
            </a:r>
            <a:r>
              <a:rPr lang="en-US" dirty="0"/>
              <a:t>, consumers are willing and able to buy </a:t>
            </a:r>
            <a:r>
              <a:rPr lang="en-US" b="1" dirty="0"/>
              <a:t>less</a:t>
            </a:r>
            <a:r>
              <a:rPr lang="en-US" dirty="0"/>
              <a:t>.</a:t>
            </a:r>
          </a:p>
          <a:p>
            <a:r>
              <a:rPr lang="en-US" dirty="0"/>
              <a:t>The phrase </a:t>
            </a:r>
            <a:r>
              <a:rPr lang="en-US" b="1" dirty="0"/>
              <a:t>“ceteris paribus”</a:t>
            </a:r>
            <a:r>
              <a:rPr lang="en-US" dirty="0"/>
              <a:t> means </a:t>
            </a:r>
            <a:r>
              <a:rPr lang="en-US" i="1" dirty="0"/>
              <a:t>“all other things held constant.”</a:t>
            </a:r>
            <a:endParaRPr lang="en-US" dirty="0"/>
          </a:p>
          <a:p>
            <a:pPr lvl="1"/>
            <a:r>
              <a:rPr lang="en-US" dirty="0"/>
              <a:t>This is important because it isolates </a:t>
            </a:r>
            <a:r>
              <a:rPr lang="en-US" b="1" dirty="0"/>
              <a:t>price</a:t>
            </a:r>
            <a:r>
              <a:rPr lang="en-US" dirty="0"/>
              <a:t> as the only variable changing in this scenario.</a:t>
            </a:r>
          </a:p>
          <a:p>
            <a:endParaRPr lang="en-US" dirty="0"/>
          </a:p>
          <a:p>
            <a:r>
              <a:rPr lang="en-US" b="1" dirty="0"/>
              <a:t>How to Present the Slide:</a:t>
            </a:r>
            <a:endParaRPr lang="en-US" dirty="0"/>
          </a:p>
          <a:p>
            <a:r>
              <a:rPr lang="en-US" b="1" dirty="0"/>
              <a:t>Start with the big red statement</a:t>
            </a:r>
            <a:r>
              <a:rPr lang="en-US" dirty="0"/>
              <a:t>: read it aloud with emphasis - “Consumers buy more at low prices and less at high prices.”</a:t>
            </a:r>
          </a:p>
          <a:p>
            <a:r>
              <a:rPr lang="en-US" dirty="0"/>
              <a:t>Point to the </a:t>
            </a:r>
            <a:r>
              <a:rPr lang="en-US" b="1" dirty="0"/>
              <a:t>table</a:t>
            </a:r>
            <a:r>
              <a:rPr lang="en-US" dirty="0"/>
              <a:t> and trace the </a:t>
            </a:r>
            <a:r>
              <a:rPr lang="en-US" b="1" dirty="0"/>
              <a:t>downward red arrow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“As price falls from $4 to $2, the quantity demanded increases from 12 to 24.”</a:t>
            </a:r>
          </a:p>
          <a:p>
            <a:r>
              <a:rPr lang="en-US" dirty="0"/>
              <a:t>Move to the </a:t>
            </a:r>
            <a:r>
              <a:rPr lang="en-US" b="1" dirty="0"/>
              <a:t>graph</a:t>
            </a:r>
            <a:r>
              <a:rPr lang="en-US" dirty="0"/>
              <a:t> and highlight the </a:t>
            </a:r>
            <a:r>
              <a:rPr lang="en-US" b="1" dirty="0"/>
              <a:t>movement along the demand curve</a:t>
            </a:r>
            <a:r>
              <a:rPr lang="en-US" dirty="0"/>
              <a:t> (P1→P2, Q1→Q2).</a:t>
            </a:r>
          </a:p>
          <a:p>
            <a:pPr lvl="1"/>
            <a:r>
              <a:rPr lang="en-US" dirty="0"/>
              <a:t>Reinforce: </a:t>
            </a:r>
            <a:r>
              <a:rPr lang="en-US" i="1" dirty="0"/>
              <a:t>“This is not a new curve - it’s movement along the same curve.”</a:t>
            </a:r>
            <a:endParaRPr lang="en-US" dirty="0"/>
          </a:p>
          <a:p>
            <a:r>
              <a:rPr lang="en-US" dirty="0"/>
              <a:t>Connect back: “So, when prices go down, we move </a:t>
            </a:r>
            <a:r>
              <a:rPr lang="en-US" i="1" dirty="0"/>
              <a:t>down and to the right</a:t>
            </a:r>
            <a:r>
              <a:rPr lang="en-US" dirty="0"/>
              <a:t> along the demand curve.”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Engagement Prompts:</a:t>
            </a:r>
            <a:endParaRPr lang="en-US" dirty="0"/>
          </a:p>
          <a:p>
            <a:r>
              <a:rPr lang="en-US" dirty="0"/>
              <a:t>“Why do you think people buy more when the price drops?”</a:t>
            </a:r>
            <a:br>
              <a:rPr lang="en-US" dirty="0"/>
            </a:br>
            <a:r>
              <a:rPr lang="en-US" dirty="0"/>
              <a:t>“If the price of movie tickets doubled, what would you do?”</a:t>
            </a:r>
            <a:br>
              <a:rPr lang="en-US" dirty="0"/>
            </a:br>
            <a:r>
              <a:rPr lang="en-US" dirty="0"/>
              <a:t>“What does ceteris paribus mean and why is it important here?”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Next Slide:</a:t>
            </a:r>
            <a:r>
              <a:rPr lang="en-US" dirty="0"/>
              <a:t> “Now that we’ve seen </a:t>
            </a:r>
            <a:r>
              <a:rPr lang="en-US" b="1" dirty="0"/>
              <a:t>what</a:t>
            </a:r>
            <a:r>
              <a:rPr lang="en-US" dirty="0"/>
              <a:t> the Law of Demand says, let’s look at where market demand curves come from.”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C1F34C-564F-4AB4-9922-463249437EC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3231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  <a:br>
              <a:rPr lang="en-US" dirty="0"/>
            </a:br>
            <a:r>
              <a:rPr lang="en-US" dirty="0"/>
              <a:t>Students will understand that </a:t>
            </a:r>
            <a:r>
              <a:rPr lang="en-US" b="1" dirty="0"/>
              <a:t>changes in consumer income</a:t>
            </a:r>
            <a:r>
              <a:rPr lang="en-US" dirty="0"/>
              <a:t> can cause the </a:t>
            </a:r>
            <a:r>
              <a:rPr lang="en-US" b="1" dirty="0"/>
              <a:t>entire demand curve</a:t>
            </a:r>
            <a:r>
              <a:rPr lang="en-US" dirty="0"/>
              <a:t> to shift - but </a:t>
            </a:r>
            <a:r>
              <a:rPr lang="en-US" b="1" dirty="0"/>
              <a:t>the direction depends on the type of good</a:t>
            </a:r>
            <a:r>
              <a:rPr lang="en-US" dirty="0"/>
              <a:t> (normal vs. inferior).</a:t>
            </a:r>
          </a:p>
          <a:p>
            <a:br>
              <a:rPr lang="en-US" dirty="0"/>
            </a:br>
            <a:r>
              <a:rPr lang="en-US" b="1" dirty="0"/>
              <a:t>Key Concept:</a:t>
            </a:r>
            <a:endParaRPr lang="en-US" dirty="0"/>
          </a:p>
          <a:p>
            <a:r>
              <a:rPr lang="en-US" dirty="0"/>
              <a:t>When people’s income changes, their purchasing power changes.</a:t>
            </a:r>
          </a:p>
          <a:p>
            <a:r>
              <a:rPr lang="en-US" dirty="0"/>
              <a:t>But not all goods respond the same way - some are considered </a:t>
            </a:r>
            <a:r>
              <a:rPr lang="en-US" i="1" dirty="0"/>
              <a:t>normal</a:t>
            </a:r>
            <a:r>
              <a:rPr lang="en-US" dirty="0"/>
              <a:t> (we buy more when we have more money), while others are </a:t>
            </a:r>
            <a:r>
              <a:rPr lang="en-US" i="1" dirty="0"/>
              <a:t>inferior</a:t>
            </a:r>
            <a:r>
              <a:rPr lang="en-US" dirty="0"/>
              <a:t> (we buy less when we have more money).</a:t>
            </a:r>
          </a:p>
          <a:p>
            <a:br>
              <a:rPr lang="en-US" dirty="0"/>
            </a:br>
            <a:r>
              <a:rPr lang="en-US" b="1" dirty="0"/>
              <a:t>Normal Goods</a:t>
            </a:r>
          </a:p>
          <a:p>
            <a:r>
              <a:rPr lang="en-US" b="1" dirty="0"/>
              <a:t>Definition:</a:t>
            </a:r>
            <a:br>
              <a:rPr lang="en-US" dirty="0"/>
            </a:br>
            <a:r>
              <a:rPr lang="en-US" dirty="0"/>
              <a:t>Goods for which </a:t>
            </a:r>
            <a:r>
              <a:rPr lang="en-US" b="1" dirty="0"/>
              <a:t>demand increases</a:t>
            </a:r>
            <a:r>
              <a:rPr lang="en-US" dirty="0"/>
              <a:t> when </a:t>
            </a:r>
            <a:r>
              <a:rPr lang="en-US" b="1" dirty="0"/>
              <a:t>income increases</a:t>
            </a:r>
            <a:r>
              <a:rPr lang="en-US" dirty="0"/>
              <a:t>, and </a:t>
            </a:r>
            <a:r>
              <a:rPr lang="en-US" b="1" dirty="0"/>
              <a:t>demand decreases</a:t>
            </a:r>
            <a:r>
              <a:rPr lang="en-US" dirty="0"/>
              <a:t> when </a:t>
            </a:r>
            <a:r>
              <a:rPr lang="en-US" b="1" dirty="0"/>
              <a:t>income decreases</a:t>
            </a:r>
            <a:r>
              <a:rPr lang="en-US" dirty="0"/>
              <a:t>.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Restaurant meals</a:t>
            </a:r>
          </a:p>
          <a:p>
            <a:r>
              <a:rPr lang="en-US" dirty="0"/>
              <a:t>New cars</a:t>
            </a:r>
          </a:p>
          <a:p>
            <a:r>
              <a:rPr lang="en-US" dirty="0"/>
              <a:t>Name-brand clothing</a:t>
            </a:r>
          </a:p>
          <a:p>
            <a:r>
              <a:rPr lang="en-US" dirty="0"/>
              <a:t>Air travel</a:t>
            </a:r>
          </a:p>
          <a:p>
            <a:r>
              <a:rPr lang="en-US" b="1" dirty="0"/>
              <a:t>Rule:</a:t>
            </a:r>
            <a:br>
              <a:rPr lang="en-US" dirty="0"/>
            </a:br>
            <a:r>
              <a:rPr lang="en-US" dirty="0"/>
              <a:t>Income ↑ - Demand ↑</a:t>
            </a:r>
            <a:br>
              <a:rPr lang="en-US" dirty="0"/>
            </a:br>
            <a:r>
              <a:rPr lang="en-US" dirty="0"/>
              <a:t>Income ↓ - Demand ↓</a:t>
            </a:r>
          </a:p>
          <a:p>
            <a:r>
              <a:rPr lang="en-US" b="1" dirty="0"/>
              <a:t>How to phrase it for students:</a:t>
            </a:r>
            <a:endParaRPr lang="en-US" dirty="0"/>
          </a:p>
          <a:p>
            <a:r>
              <a:rPr lang="en-US" dirty="0"/>
              <a:t>“When people have more money, they buy more of these things. They’re normal goods - we all want more of them when we can afford it.”</a:t>
            </a:r>
          </a:p>
          <a:p>
            <a:endParaRPr lang="en-US" dirty="0"/>
          </a:p>
          <a:p>
            <a:r>
              <a:rPr lang="en-US" b="1" dirty="0"/>
              <a:t>Inferior Goods</a:t>
            </a:r>
          </a:p>
          <a:p>
            <a:r>
              <a:rPr lang="en-US" b="1" dirty="0"/>
              <a:t>Definition:</a:t>
            </a:r>
            <a:br>
              <a:rPr lang="en-US" dirty="0"/>
            </a:br>
            <a:r>
              <a:rPr lang="en-US" dirty="0"/>
              <a:t>Goods for which </a:t>
            </a:r>
            <a:r>
              <a:rPr lang="en-US" b="1" dirty="0"/>
              <a:t>demand decreases</a:t>
            </a:r>
            <a:r>
              <a:rPr lang="en-US" dirty="0"/>
              <a:t> when </a:t>
            </a:r>
            <a:r>
              <a:rPr lang="en-US" b="1" dirty="0"/>
              <a:t>income increases</a:t>
            </a:r>
            <a:r>
              <a:rPr lang="en-US" dirty="0"/>
              <a:t>, and </a:t>
            </a:r>
            <a:r>
              <a:rPr lang="en-US" b="1" dirty="0"/>
              <a:t>demand increases</a:t>
            </a:r>
            <a:r>
              <a:rPr lang="en-US" dirty="0"/>
              <a:t> when </a:t>
            </a:r>
            <a:r>
              <a:rPr lang="en-US" b="1" dirty="0"/>
              <a:t>income decreases</a:t>
            </a:r>
            <a:r>
              <a:rPr lang="en-US" dirty="0"/>
              <a:t>.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Ramen noodles</a:t>
            </a:r>
          </a:p>
          <a:p>
            <a:r>
              <a:rPr lang="en-US" dirty="0"/>
              <a:t>Used cars</a:t>
            </a:r>
          </a:p>
          <a:p>
            <a:r>
              <a:rPr lang="en-US" dirty="0"/>
              <a:t>Generic or store-brand products</a:t>
            </a:r>
          </a:p>
          <a:p>
            <a:r>
              <a:rPr lang="en-US" dirty="0"/>
              <a:t>Bus rides (vs. taxis or rideshares)</a:t>
            </a:r>
          </a:p>
          <a:p>
            <a:r>
              <a:rPr lang="en-US" b="1" dirty="0"/>
              <a:t>Rule:</a:t>
            </a:r>
            <a:br>
              <a:rPr lang="en-US" dirty="0"/>
            </a:br>
            <a:r>
              <a:rPr lang="en-US" dirty="0"/>
              <a:t>Income ↑ - Demand ↓</a:t>
            </a:r>
            <a:br>
              <a:rPr lang="en-US" dirty="0"/>
            </a:br>
            <a:r>
              <a:rPr lang="en-US" dirty="0"/>
              <a:t>Income ↓ - Demand ↑</a:t>
            </a:r>
          </a:p>
          <a:p>
            <a:r>
              <a:rPr lang="en-US" b="1" dirty="0"/>
              <a:t>How to phrase it for students:</a:t>
            </a:r>
            <a:endParaRPr lang="en-US" dirty="0"/>
          </a:p>
          <a:p>
            <a:r>
              <a:rPr lang="en-US" dirty="0"/>
              <a:t>“When people get richer, they stop buying these - they switch to something better. Inferior goods are the ones we ‘upgrade from’ when our income goes up.”</a:t>
            </a:r>
          </a:p>
          <a:p>
            <a:endParaRPr lang="en-US" dirty="0"/>
          </a:p>
          <a:p>
            <a:r>
              <a:rPr lang="en-US" b="1" dirty="0"/>
              <a:t>How to Present the Slide:</a:t>
            </a:r>
            <a:endParaRPr lang="en-US" dirty="0"/>
          </a:p>
          <a:p>
            <a:r>
              <a:rPr lang="en-US" b="1" dirty="0"/>
              <a:t>Review prior shifters:</a:t>
            </a:r>
            <a:endParaRPr lang="en-US" dirty="0"/>
          </a:p>
          <a:p>
            <a:pPr lvl="1"/>
            <a:r>
              <a:rPr lang="en-US" dirty="0"/>
              <a:t>“So far, we’ve looked at things outside the product that change demand - like tastes, market size, and prices of related goods.”</a:t>
            </a:r>
          </a:p>
          <a:p>
            <a:r>
              <a:rPr lang="en-US" b="1" dirty="0"/>
              <a:t>Introduce income as a new factor:</a:t>
            </a:r>
            <a:endParaRPr lang="en-US" dirty="0"/>
          </a:p>
          <a:p>
            <a:pPr lvl="1"/>
            <a:r>
              <a:rPr lang="en-US" dirty="0"/>
              <a:t>“Now let’s talk about how a change in people’s income affects what they buy.”</a:t>
            </a:r>
          </a:p>
          <a:p>
            <a:r>
              <a:rPr lang="en-US" b="1" dirty="0"/>
              <a:t>Contrast normal vs. inferior:</a:t>
            </a:r>
            <a:endParaRPr lang="en-US" dirty="0"/>
          </a:p>
          <a:p>
            <a:pPr lvl="1"/>
            <a:r>
              <a:rPr lang="en-US" dirty="0"/>
              <a:t>“The direction of the demand shift depends on whether the good is normal or inferior.”</a:t>
            </a:r>
          </a:p>
          <a:p>
            <a:r>
              <a:rPr lang="en-US" b="1" dirty="0"/>
              <a:t>Use a relatable example:</a:t>
            </a:r>
            <a:endParaRPr lang="en-US" dirty="0"/>
          </a:p>
          <a:p>
            <a:pPr lvl="1"/>
            <a:r>
              <a:rPr lang="en-US" dirty="0"/>
              <a:t>“If your income doubled overnight, would you buy more ramen noodles or more Chipotle burritos?”</a:t>
            </a:r>
          </a:p>
          <a:p>
            <a:endParaRPr lang="en-US" dirty="0"/>
          </a:p>
          <a:p>
            <a:r>
              <a:rPr lang="en-US" b="1" dirty="0"/>
              <a:t>Engagement Prompts:</a:t>
            </a:r>
            <a:endParaRPr lang="en-US" dirty="0"/>
          </a:p>
          <a:p>
            <a:r>
              <a:rPr lang="en-US" dirty="0"/>
              <a:t>“What happens to the demand for luxury vacations when incomes rise?”</a:t>
            </a:r>
          </a:p>
          <a:p>
            <a:r>
              <a:rPr lang="en-US" dirty="0"/>
              <a:t>“If there’s a recession, what happens to the demand for used cars?”</a:t>
            </a:r>
          </a:p>
          <a:p>
            <a:r>
              <a:rPr lang="en-US" dirty="0"/>
              <a:t>“Can a good be normal for one person but inferior for another?”</a:t>
            </a:r>
          </a:p>
          <a:p>
            <a:br>
              <a:rPr lang="en-US" dirty="0"/>
            </a:br>
            <a:r>
              <a:rPr lang="en-US" b="1" dirty="0"/>
              <a:t>Next Slide:</a:t>
            </a:r>
            <a:r>
              <a:rPr lang="en-US" dirty="0"/>
              <a:t> “Let’s start by visualizing this with a </a:t>
            </a:r>
            <a:r>
              <a:rPr lang="en-US" b="1" dirty="0"/>
              <a:t>normal good</a:t>
            </a:r>
            <a:r>
              <a:rPr lang="en-US" dirty="0"/>
              <a:t>, and see how an increase in income shifts the entire demand curve.”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C1F34C-564F-4AB4-9922-463249437EC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4708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  <a:br>
              <a:rPr lang="en-US" dirty="0"/>
            </a:br>
            <a:r>
              <a:rPr lang="en-US" dirty="0"/>
              <a:t>Students will see how a </a:t>
            </a:r>
            <a:r>
              <a:rPr lang="en-US" b="1" dirty="0"/>
              <a:t>change in income</a:t>
            </a:r>
            <a:r>
              <a:rPr lang="en-US" dirty="0"/>
              <a:t> affects the </a:t>
            </a:r>
            <a:r>
              <a:rPr lang="en-US" b="1" dirty="0"/>
              <a:t>demand for normal goods</a:t>
            </a:r>
            <a:r>
              <a:rPr lang="en-US" dirty="0"/>
              <a:t>, causing the </a:t>
            </a:r>
            <a:r>
              <a:rPr lang="en-US" b="1" dirty="0"/>
              <a:t>entire demand curve to shift right (increase)</a:t>
            </a:r>
            <a:r>
              <a:rPr lang="en-US" dirty="0"/>
              <a:t> or </a:t>
            </a:r>
            <a:r>
              <a:rPr lang="en-US" b="1" dirty="0"/>
              <a:t>left (decrease)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/>
              <a:t>Key Concept:</a:t>
            </a:r>
            <a:endParaRPr lang="en-US" dirty="0"/>
          </a:p>
          <a:p>
            <a:r>
              <a:rPr lang="en-US" b="1" dirty="0"/>
              <a:t>Normal goods</a:t>
            </a:r>
            <a:r>
              <a:rPr lang="en-US" dirty="0"/>
              <a:t> are items people buy </a:t>
            </a:r>
            <a:r>
              <a:rPr lang="en-US" i="1" dirty="0"/>
              <a:t>more of</a:t>
            </a:r>
            <a:r>
              <a:rPr lang="en-US" dirty="0"/>
              <a:t> when they have more money.</a:t>
            </a:r>
          </a:p>
          <a:p>
            <a:r>
              <a:rPr lang="en-US" dirty="0"/>
              <a:t>When </a:t>
            </a:r>
            <a:r>
              <a:rPr lang="en-US" b="1" dirty="0"/>
              <a:t>income rises</a:t>
            </a:r>
            <a:r>
              <a:rPr lang="en-US" dirty="0"/>
              <a:t>, consumers demand </a:t>
            </a:r>
            <a:r>
              <a:rPr lang="en-US" b="1" dirty="0"/>
              <a:t>more</a:t>
            </a:r>
            <a:r>
              <a:rPr lang="en-US" dirty="0"/>
              <a:t> of the good at </a:t>
            </a:r>
            <a:r>
              <a:rPr lang="en-US" i="1" dirty="0"/>
              <a:t>every price level</a:t>
            </a:r>
            <a:r>
              <a:rPr lang="en-US" dirty="0"/>
              <a:t> → </a:t>
            </a:r>
            <a:r>
              <a:rPr lang="en-US" b="1" dirty="0"/>
              <a:t>Demand shifts right</a:t>
            </a:r>
            <a:r>
              <a:rPr lang="en-US" dirty="0"/>
              <a:t>.</a:t>
            </a:r>
          </a:p>
          <a:p>
            <a:r>
              <a:rPr lang="en-US" dirty="0"/>
              <a:t>When </a:t>
            </a:r>
            <a:r>
              <a:rPr lang="en-US" b="1" dirty="0"/>
              <a:t>income falls</a:t>
            </a:r>
            <a:r>
              <a:rPr lang="en-US" dirty="0"/>
              <a:t>, consumers demand </a:t>
            </a:r>
            <a:r>
              <a:rPr lang="en-US" b="1" dirty="0"/>
              <a:t>less</a:t>
            </a:r>
            <a:r>
              <a:rPr lang="en-US" dirty="0"/>
              <a:t> of the good at </a:t>
            </a:r>
            <a:r>
              <a:rPr lang="en-US" i="1" dirty="0"/>
              <a:t>every price level</a:t>
            </a:r>
            <a:r>
              <a:rPr lang="en-US" dirty="0"/>
              <a:t> → </a:t>
            </a:r>
            <a:r>
              <a:rPr lang="en-US" b="1" dirty="0"/>
              <a:t>Demand shifts left</a:t>
            </a:r>
            <a:r>
              <a:rPr lang="en-US" dirty="0"/>
              <a:t>.</a:t>
            </a:r>
          </a:p>
          <a:p>
            <a:br>
              <a:rPr lang="en-US" dirty="0"/>
            </a:br>
            <a:r>
              <a:rPr lang="en-US" b="1" dirty="0"/>
              <a:t>How to Present the Slide:</a:t>
            </a:r>
            <a:endParaRPr lang="en-US" dirty="0"/>
          </a:p>
          <a:p>
            <a:r>
              <a:rPr lang="en-US" b="1" dirty="0"/>
              <a:t>Start with the context:</a:t>
            </a:r>
            <a:endParaRPr lang="en-US" dirty="0"/>
          </a:p>
          <a:p>
            <a:pPr lvl="1"/>
            <a:r>
              <a:rPr lang="en-US" dirty="0"/>
              <a:t>“This graph shows what happens in the market for shoes - a typical </a:t>
            </a:r>
            <a:r>
              <a:rPr lang="en-US" i="1" dirty="0"/>
              <a:t>normal good.</a:t>
            </a:r>
            <a:r>
              <a:rPr lang="en-US" dirty="0"/>
              <a:t>”</a:t>
            </a:r>
          </a:p>
          <a:p>
            <a:r>
              <a:rPr lang="en-US" b="1" dirty="0"/>
              <a:t>Explain the animation:</a:t>
            </a:r>
            <a:endParaRPr lang="en-US" dirty="0"/>
          </a:p>
          <a:p>
            <a:pPr lvl="1"/>
            <a:r>
              <a:rPr lang="en-US" dirty="0"/>
              <a:t>“When consumers’ income increases, they can afford more shoes, shifting demand to the right.”</a:t>
            </a:r>
          </a:p>
          <a:p>
            <a:pPr lvl="1"/>
            <a:r>
              <a:rPr lang="en-US" dirty="0"/>
              <a:t>“When income decreases, they buy fewer shoes, shifting demand back to the left.”</a:t>
            </a:r>
          </a:p>
          <a:p>
            <a:r>
              <a:rPr lang="en-US" b="1" dirty="0"/>
              <a:t>Emphasize the distinction:</a:t>
            </a:r>
            <a:endParaRPr lang="en-US" dirty="0"/>
          </a:p>
          <a:p>
            <a:pPr lvl="1"/>
            <a:r>
              <a:rPr lang="en-US" dirty="0"/>
              <a:t>“Notice - the price of shoes didn’t change. What changed was people’s </a:t>
            </a:r>
            <a:r>
              <a:rPr lang="en-US" i="1" dirty="0"/>
              <a:t>income</a:t>
            </a:r>
            <a:r>
              <a:rPr lang="en-US" dirty="0"/>
              <a:t>, which affects how much they want to buy at all prices.”</a:t>
            </a:r>
          </a:p>
          <a:p>
            <a:r>
              <a:rPr lang="en-US" b="1" dirty="0"/>
              <a:t>Connect to the definition:</a:t>
            </a:r>
            <a:endParaRPr lang="en-US" dirty="0"/>
          </a:p>
          <a:p>
            <a:pPr lvl="1"/>
            <a:r>
              <a:rPr lang="en-US" dirty="0"/>
              <a:t>“That’s what makes shoes a </a:t>
            </a:r>
            <a:r>
              <a:rPr lang="en-US" i="1" dirty="0"/>
              <a:t>normal good.</a:t>
            </a:r>
            <a:r>
              <a:rPr lang="en-US" dirty="0"/>
              <a:t> Demand increases when income rises.”</a:t>
            </a:r>
          </a:p>
          <a:p>
            <a:r>
              <a:rPr lang="en-US" b="1" dirty="0"/>
              <a:t>Make it relatable:</a:t>
            </a:r>
            <a:endParaRPr lang="en-US" dirty="0"/>
          </a:p>
          <a:p>
            <a:pPr lvl="1"/>
            <a:r>
              <a:rPr lang="en-US" dirty="0"/>
              <a:t>“If you got a big raise, would you buy more ramen or more sneakers? Most people buy </a:t>
            </a:r>
            <a:r>
              <a:rPr lang="en-US" i="1" dirty="0"/>
              <a:t>more sneakers</a:t>
            </a:r>
            <a:r>
              <a:rPr lang="en-US" dirty="0"/>
              <a:t> - that’s a normal good response.”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Engagement Prompts: </a:t>
            </a:r>
            <a:r>
              <a:rPr lang="en-US" dirty="0"/>
              <a:t>“Can you think of other examples of normal goods?”</a:t>
            </a:r>
          </a:p>
          <a:p>
            <a:r>
              <a:rPr lang="en-US" dirty="0"/>
              <a:t>“What do people tend to buy more of when they get richer?”</a:t>
            </a:r>
          </a:p>
          <a:p>
            <a:r>
              <a:rPr lang="en-US" dirty="0"/>
              <a:t>“Do you think the same good could be normal for one person but inferior for another?”</a:t>
            </a:r>
          </a:p>
          <a:p>
            <a:br>
              <a:rPr lang="en-US" dirty="0"/>
            </a:br>
            <a:r>
              <a:rPr lang="en-US" b="1" dirty="0"/>
              <a:t>Next Slide: </a:t>
            </a:r>
            <a:r>
              <a:rPr lang="en-US" dirty="0"/>
              <a:t>“Now let’s contrast this by looking at an </a:t>
            </a:r>
            <a:r>
              <a:rPr lang="en-US" b="1" dirty="0"/>
              <a:t>inferior good</a:t>
            </a:r>
            <a:r>
              <a:rPr lang="en-US" dirty="0"/>
              <a:t>, where an increase in income causes demand to shift in the opposite direction.”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C1F34C-564F-4AB4-9922-463249437EC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9233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  <a:br>
              <a:rPr lang="en-US" dirty="0"/>
            </a:br>
            <a:r>
              <a:rPr lang="en-US" dirty="0"/>
              <a:t>Students will understand that for </a:t>
            </a:r>
            <a:r>
              <a:rPr lang="en-US" b="1" dirty="0"/>
              <a:t>inferior goods</a:t>
            </a:r>
            <a:r>
              <a:rPr lang="en-US" dirty="0"/>
              <a:t>, an </a:t>
            </a:r>
            <a:r>
              <a:rPr lang="en-US" b="1" dirty="0"/>
              <a:t>increase in income decreases demand</a:t>
            </a:r>
            <a:r>
              <a:rPr lang="en-US" dirty="0"/>
              <a:t>, and a </a:t>
            </a:r>
            <a:r>
              <a:rPr lang="en-US" b="1" dirty="0"/>
              <a:t>decrease in income increases demand</a:t>
            </a:r>
            <a:r>
              <a:rPr lang="en-US" dirty="0"/>
              <a:t> - the </a:t>
            </a:r>
            <a:r>
              <a:rPr lang="en-US" i="1" dirty="0"/>
              <a:t>opposite</a:t>
            </a:r>
            <a:r>
              <a:rPr lang="en-US" dirty="0"/>
              <a:t> of normal goods.</a:t>
            </a:r>
          </a:p>
          <a:p>
            <a:endParaRPr lang="en-US" dirty="0"/>
          </a:p>
          <a:p>
            <a:r>
              <a:rPr lang="en-US" b="1" dirty="0"/>
              <a:t>Key Concept:</a:t>
            </a:r>
            <a:endParaRPr lang="en-US" dirty="0"/>
          </a:p>
          <a:p>
            <a:r>
              <a:rPr lang="en-US" b="1" dirty="0"/>
              <a:t>Inferior goods</a:t>
            </a:r>
            <a:r>
              <a:rPr lang="en-US" dirty="0"/>
              <a:t> are items people buy </a:t>
            </a:r>
            <a:r>
              <a:rPr lang="en-US" i="1" dirty="0"/>
              <a:t>less of</a:t>
            </a:r>
            <a:r>
              <a:rPr lang="en-US" dirty="0"/>
              <a:t> when their income goes up.</a:t>
            </a:r>
          </a:p>
          <a:p>
            <a:r>
              <a:rPr lang="en-US" dirty="0"/>
              <a:t>When income rises, consumers switch to higher-quality substitutes.</a:t>
            </a:r>
          </a:p>
          <a:p>
            <a:r>
              <a:rPr lang="en-US" dirty="0"/>
              <a:t>When income falls, consumers buy </a:t>
            </a:r>
            <a:r>
              <a:rPr lang="en-US" i="1" dirty="0"/>
              <a:t>more</a:t>
            </a:r>
            <a:r>
              <a:rPr lang="en-US" dirty="0"/>
              <a:t> of these cheaper options.</a:t>
            </a:r>
          </a:p>
          <a:p>
            <a:endParaRPr lang="en-US" dirty="0"/>
          </a:p>
          <a:p>
            <a:r>
              <a:rPr lang="en-US" b="1" dirty="0"/>
              <a:t>How to Present the Slide:</a:t>
            </a:r>
            <a:endParaRPr lang="en-US" dirty="0"/>
          </a:p>
          <a:p>
            <a:r>
              <a:rPr lang="en-US" b="1" dirty="0"/>
              <a:t>Set the context:</a:t>
            </a:r>
            <a:endParaRPr lang="en-US" dirty="0"/>
          </a:p>
          <a:p>
            <a:pPr lvl="1"/>
            <a:r>
              <a:rPr lang="en-US" dirty="0"/>
              <a:t>“Now that we’ve seen how income affects normal goods like shoes, let’s look at the opposite case - </a:t>
            </a:r>
            <a:r>
              <a:rPr lang="en-US" i="1" dirty="0"/>
              <a:t>inferior goods.</a:t>
            </a:r>
            <a:r>
              <a:rPr lang="en-US" dirty="0"/>
              <a:t>”</a:t>
            </a:r>
          </a:p>
          <a:p>
            <a:r>
              <a:rPr lang="en-US" b="1" dirty="0"/>
              <a:t>Describe the animation:</a:t>
            </a:r>
            <a:endParaRPr lang="en-US" dirty="0"/>
          </a:p>
          <a:p>
            <a:pPr lvl="1"/>
            <a:r>
              <a:rPr lang="en-US" dirty="0"/>
              <a:t>“Here we see the market for canned soup. As income increases, people buy fewer cans - demand shifts left.”</a:t>
            </a:r>
          </a:p>
          <a:p>
            <a:pPr lvl="1"/>
            <a:r>
              <a:rPr lang="en-US" dirty="0"/>
              <a:t>“But when income decreases, more people turn to canned soup as an affordable option - demand shifts right.”</a:t>
            </a:r>
          </a:p>
          <a:p>
            <a:r>
              <a:rPr lang="en-US" b="1" dirty="0"/>
              <a:t>Clarify the relationship:</a:t>
            </a:r>
            <a:endParaRPr lang="en-US" dirty="0"/>
          </a:p>
          <a:p>
            <a:pPr lvl="1"/>
            <a:r>
              <a:rPr lang="en-US" dirty="0"/>
              <a:t>“This time, the price of soup didn’t change. What changed was </a:t>
            </a:r>
            <a:r>
              <a:rPr lang="en-US" i="1" dirty="0"/>
              <a:t>income</a:t>
            </a:r>
            <a:r>
              <a:rPr lang="en-US" dirty="0"/>
              <a:t>, which influences how appealing these cheaper goods are.”</a:t>
            </a:r>
          </a:p>
          <a:p>
            <a:r>
              <a:rPr lang="en-US" b="1" dirty="0"/>
              <a:t>Connect to real life:</a:t>
            </a:r>
            <a:endParaRPr lang="en-US" dirty="0"/>
          </a:p>
          <a:p>
            <a:pPr lvl="1"/>
            <a:r>
              <a:rPr lang="en-US" dirty="0"/>
              <a:t>“Think about when people lose jobs during a recession - they might buy more instant noodles or canned goods instead of fresh meals or restaurant food.”</a:t>
            </a:r>
          </a:p>
          <a:p>
            <a:endParaRPr lang="en-US" dirty="0"/>
          </a:p>
          <a:p>
            <a:r>
              <a:rPr lang="en-US" b="1" dirty="0"/>
              <a:t>Engagement Prompts:</a:t>
            </a:r>
            <a:endParaRPr lang="en-US" dirty="0"/>
          </a:p>
          <a:p>
            <a:r>
              <a:rPr lang="en-US" dirty="0"/>
              <a:t>“What are some other examples of inferior goods?”</a:t>
            </a:r>
          </a:p>
          <a:p>
            <a:r>
              <a:rPr lang="en-US" dirty="0"/>
              <a:t>“What might you start buying more of if your income dropped suddenly?”</a:t>
            </a:r>
          </a:p>
          <a:p>
            <a:r>
              <a:rPr lang="en-US" dirty="0"/>
              <a:t>“Why do you think canned soup demand goes down when incomes rise?”</a:t>
            </a:r>
          </a:p>
          <a:p>
            <a:endParaRPr lang="en-US" dirty="0"/>
          </a:p>
          <a:p>
            <a:r>
              <a:rPr lang="en-US" b="1" dirty="0"/>
              <a:t>Teacher Tip:</a:t>
            </a:r>
            <a:br>
              <a:rPr lang="en-US" dirty="0"/>
            </a:br>
            <a:r>
              <a:rPr lang="en-US" dirty="0"/>
              <a:t>Emphasize the contrast between </a:t>
            </a:r>
            <a:r>
              <a:rPr lang="en-US" b="1" dirty="0"/>
              <a:t>normal</a:t>
            </a:r>
            <a:r>
              <a:rPr lang="en-US" dirty="0"/>
              <a:t> and </a:t>
            </a:r>
            <a:r>
              <a:rPr lang="en-US" b="1" dirty="0"/>
              <a:t>inferior</a:t>
            </a:r>
            <a:r>
              <a:rPr lang="en-US" dirty="0"/>
              <a:t> goods:</a:t>
            </a:r>
          </a:p>
          <a:p>
            <a:r>
              <a:rPr lang="en-US" dirty="0"/>
              <a:t>Normal - income ↑ - demand ↑ (curve shifts right)</a:t>
            </a:r>
          </a:p>
          <a:p>
            <a:r>
              <a:rPr lang="en-US" dirty="0"/>
              <a:t>Inferior - income ↑ - demand ↓ (curve shifts left)</a:t>
            </a:r>
            <a:br>
              <a:rPr lang="en-US" dirty="0"/>
            </a:br>
            <a:r>
              <a:rPr lang="en-US" dirty="0"/>
              <a:t>You can show this visually by gesturing </a:t>
            </a:r>
            <a:r>
              <a:rPr lang="en-US" i="1" dirty="0"/>
              <a:t>right</a:t>
            </a:r>
            <a:r>
              <a:rPr lang="en-US" dirty="0"/>
              <a:t> for normal goods and </a:t>
            </a:r>
            <a:r>
              <a:rPr lang="en-US" i="1" dirty="0"/>
              <a:t>left</a:t>
            </a:r>
            <a:r>
              <a:rPr lang="en-US" dirty="0"/>
              <a:t> for inferior goods.</a:t>
            </a:r>
          </a:p>
          <a:p>
            <a:endParaRPr lang="en-US" dirty="0"/>
          </a:p>
          <a:p>
            <a:r>
              <a:rPr lang="en-US" b="1" dirty="0"/>
              <a:t>Next Slide: </a:t>
            </a:r>
            <a:r>
              <a:rPr lang="en-US" dirty="0"/>
              <a:t>“Finally, let’s look at how </a:t>
            </a:r>
            <a:r>
              <a:rPr lang="en-US" b="1" dirty="0"/>
              <a:t>expectations about the future</a:t>
            </a:r>
            <a:r>
              <a:rPr lang="en-US" dirty="0"/>
              <a:t>-like expected prices or income-can shift demand </a:t>
            </a:r>
            <a:r>
              <a:rPr lang="en-US" i="1" dirty="0"/>
              <a:t>today</a:t>
            </a:r>
            <a:r>
              <a:rPr lang="en-US" dirty="0"/>
              <a:t>, even before anything actually changes.”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C1F34C-564F-4AB4-9922-463249437EC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1694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  <a:br>
              <a:rPr lang="en-US" dirty="0"/>
            </a:br>
            <a:r>
              <a:rPr lang="en-US" dirty="0"/>
              <a:t>Students will learn that </a:t>
            </a:r>
            <a:r>
              <a:rPr lang="en-US" b="1" dirty="0"/>
              <a:t>consumer expectations about the future</a:t>
            </a:r>
            <a:r>
              <a:rPr lang="en-US" dirty="0"/>
              <a:t>-especially future </a:t>
            </a:r>
            <a:r>
              <a:rPr lang="en-US" b="1" dirty="0"/>
              <a:t>prices</a:t>
            </a:r>
            <a:r>
              <a:rPr lang="en-US" dirty="0"/>
              <a:t> or </a:t>
            </a:r>
            <a:r>
              <a:rPr lang="en-US" b="1" dirty="0"/>
              <a:t>income</a:t>
            </a:r>
            <a:r>
              <a:rPr lang="en-US" dirty="0"/>
              <a:t>-can affect </a:t>
            </a:r>
            <a:r>
              <a:rPr lang="en-US" b="1" dirty="0"/>
              <a:t>current demand</a:t>
            </a:r>
            <a:r>
              <a:rPr lang="en-US" dirty="0"/>
              <a:t>.</a:t>
            </a:r>
          </a:p>
          <a:p>
            <a:br>
              <a:rPr lang="en-US" dirty="0"/>
            </a:br>
            <a:r>
              <a:rPr lang="en-US" b="1" dirty="0"/>
              <a:t>Key Concept:</a:t>
            </a:r>
            <a:endParaRPr lang="en-US" dirty="0"/>
          </a:p>
          <a:p>
            <a:r>
              <a:rPr lang="en-US" dirty="0"/>
              <a:t>Expectations change </a:t>
            </a:r>
            <a:r>
              <a:rPr lang="en-US" i="1" dirty="0"/>
              <a:t>today’s</a:t>
            </a:r>
            <a:r>
              <a:rPr lang="en-US" dirty="0"/>
              <a:t> demand because people act on what they believe will happen </a:t>
            </a:r>
            <a:r>
              <a:rPr lang="en-US" i="1" dirty="0"/>
              <a:t>tomorrow.</a:t>
            </a:r>
            <a:endParaRPr lang="en-US" dirty="0"/>
          </a:p>
          <a:p>
            <a:r>
              <a:rPr lang="en-US" dirty="0"/>
              <a:t>If consumers expect </a:t>
            </a:r>
            <a:r>
              <a:rPr lang="en-US" b="1" dirty="0"/>
              <a:t>higher future prices</a:t>
            </a:r>
            <a:r>
              <a:rPr lang="en-US" dirty="0"/>
              <a:t>, they’ll buy </a:t>
            </a:r>
            <a:r>
              <a:rPr lang="en-US" b="1" dirty="0"/>
              <a:t>more now</a:t>
            </a:r>
            <a:r>
              <a:rPr lang="en-US" dirty="0"/>
              <a:t> (demand increases today).</a:t>
            </a:r>
          </a:p>
          <a:p>
            <a:r>
              <a:rPr lang="en-US" dirty="0"/>
              <a:t>If consumers expect </a:t>
            </a:r>
            <a:r>
              <a:rPr lang="en-US" b="1" dirty="0"/>
              <a:t>lower future prices</a:t>
            </a:r>
            <a:r>
              <a:rPr lang="en-US" dirty="0"/>
              <a:t>, they’ll wait to buy later (demand decreases today).</a:t>
            </a:r>
          </a:p>
          <a:p>
            <a:endParaRPr lang="en-US" dirty="0"/>
          </a:p>
          <a:p>
            <a:r>
              <a:rPr lang="en-US" b="1" dirty="0"/>
              <a:t>How to Present the Slide:</a:t>
            </a:r>
            <a:endParaRPr lang="en-US" dirty="0"/>
          </a:p>
          <a:p>
            <a:r>
              <a:rPr lang="en-US" b="1" dirty="0"/>
              <a:t>Transition from previous topic:</a:t>
            </a:r>
            <a:endParaRPr lang="en-US" dirty="0"/>
          </a:p>
          <a:p>
            <a:pPr lvl="1"/>
            <a:r>
              <a:rPr lang="en-US" dirty="0"/>
              <a:t>“We’ve already covered how changes in income affect demand for normal and inferior goods. Now we’ll look at one last demand shifter - </a:t>
            </a:r>
            <a:r>
              <a:rPr lang="en-US" i="1" dirty="0"/>
              <a:t>expectations for the future.</a:t>
            </a:r>
            <a:r>
              <a:rPr lang="en-US" dirty="0"/>
              <a:t>”</a:t>
            </a:r>
          </a:p>
          <a:p>
            <a:r>
              <a:rPr lang="en-US" b="1" dirty="0"/>
              <a:t>Introduce the logic:</a:t>
            </a:r>
            <a:endParaRPr lang="en-US" dirty="0"/>
          </a:p>
          <a:p>
            <a:pPr lvl="1"/>
            <a:r>
              <a:rPr lang="en-US" dirty="0"/>
              <a:t>“Sometimes demand changes not because prices </a:t>
            </a:r>
            <a:r>
              <a:rPr lang="en-US" i="1" dirty="0"/>
              <a:t>have</a:t>
            </a:r>
            <a:r>
              <a:rPr lang="en-US" dirty="0"/>
              <a:t> changed, but because people </a:t>
            </a:r>
            <a:r>
              <a:rPr lang="en-US" i="1" dirty="0"/>
              <a:t>expect</a:t>
            </a:r>
            <a:r>
              <a:rPr lang="en-US" dirty="0"/>
              <a:t> them to.”</a:t>
            </a:r>
          </a:p>
          <a:p>
            <a:pPr lvl="1"/>
            <a:r>
              <a:rPr lang="en-US" dirty="0"/>
              <a:t>“If you think prices will rise next week, you stock up today. If you think they’ll fall, you wait.”</a:t>
            </a:r>
          </a:p>
          <a:p>
            <a:r>
              <a:rPr lang="en-US" b="1" dirty="0"/>
              <a:t>Make it relatable:</a:t>
            </a:r>
            <a:endParaRPr lang="en-US" dirty="0"/>
          </a:p>
          <a:p>
            <a:pPr lvl="1"/>
            <a:r>
              <a:rPr lang="en-US" dirty="0"/>
              <a:t>“Think about gas prices - when people hear that prices will jump tomorrow, gas stations are packed tonight.”</a:t>
            </a:r>
          </a:p>
          <a:p>
            <a:pPr lvl="1"/>
            <a:r>
              <a:rPr lang="en-US" dirty="0"/>
              <a:t>“Or if Apple announces a sale on iPhones next month, people hold off buying now.”</a:t>
            </a:r>
          </a:p>
          <a:p>
            <a:r>
              <a:rPr lang="en-US" b="1" dirty="0"/>
              <a:t>Clarify what’s shifting:</a:t>
            </a:r>
            <a:endParaRPr lang="en-US" dirty="0"/>
          </a:p>
          <a:p>
            <a:pPr lvl="1"/>
            <a:r>
              <a:rPr lang="en-US" dirty="0"/>
              <a:t>“The price </a:t>
            </a:r>
            <a:r>
              <a:rPr lang="en-US" i="1" dirty="0"/>
              <a:t>today</a:t>
            </a:r>
            <a:r>
              <a:rPr lang="en-US" dirty="0"/>
              <a:t> doesn’t change. What changes is </a:t>
            </a:r>
            <a:r>
              <a:rPr lang="en-US" i="1" dirty="0"/>
              <a:t>demand today</a:t>
            </a:r>
            <a:r>
              <a:rPr lang="en-US" dirty="0"/>
              <a:t> because of what consumers expect in the future.”</a:t>
            </a:r>
          </a:p>
          <a:p>
            <a:br>
              <a:rPr lang="en-US" dirty="0"/>
            </a:br>
            <a:r>
              <a:rPr lang="en-US" b="1" dirty="0"/>
              <a:t>Engagement Prompts:</a:t>
            </a:r>
            <a:endParaRPr lang="en-US" dirty="0"/>
          </a:p>
          <a:p>
            <a:r>
              <a:rPr lang="en-US" dirty="0"/>
              <a:t>“What goods do people buy early when they expect prices to go up?”</a:t>
            </a:r>
          </a:p>
          <a:p>
            <a:r>
              <a:rPr lang="en-US" dirty="0"/>
              <a:t>“How might future job loss expectations affect current demand for big purchases?”</a:t>
            </a:r>
          </a:p>
          <a:p>
            <a:r>
              <a:rPr lang="en-US" dirty="0"/>
              <a:t>“Can you think of an example where expectations caused shortages before prices changed?”</a:t>
            </a:r>
          </a:p>
          <a:p>
            <a:br>
              <a:rPr lang="en-US" dirty="0"/>
            </a:br>
            <a:r>
              <a:rPr lang="en-US" b="1" dirty="0"/>
              <a:t>Next Slide: </a:t>
            </a:r>
            <a:r>
              <a:rPr lang="en-US" dirty="0"/>
              <a:t>“Now let’s see this idea on a graph, showing how </a:t>
            </a:r>
            <a:r>
              <a:rPr lang="en-US" b="1" dirty="0"/>
              <a:t>expected price changes</a:t>
            </a:r>
            <a:r>
              <a:rPr lang="en-US" dirty="0"/>
              <a:t> cause the demand curve to shift right when prices are expected to rise and left when prices are expected to fall.”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C1F34C-564F-4AB4-9922-463249437EC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009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  <a:br>
              <a:rPr lang="en-US" dirty="0"/>
            </a:br>
            <a:r>
              <a:rPr lang="en-US" dirty="0"/>
              <a:t>Students will understand how </a:t>
            </a:r>
            <a:r>
              <a:rPr lang="en-US" b="1" dirty="0"/>
              <a:t>expected future price changes</a:t>
            </a:r>
            <a:r>
              <a:rPr lang="en-US" dirty="0"/>
              <a:t> affect </a:t>
            </a:r>
            <a:r>
              <a:rPr lang="en-US" b="1" dirty="0"/>
              <a:t>current demand</a:t>
            </a:r>
            <a:r>
              <a:rPr lang="en-US" dirty="0"/>
              <a:t> - causing the </a:t>
            </a:r>
            <a:r>
              <a:rPr lang="en-US" b="1" dirty="0"/>
              <a:t>demand curve to shift right or left</a:t>
            </a:r>
            <a:r>
              <a:rPr lang="en-US" dirty="0"/>
              <a:t> depending on consumer expectations.</a:t>
            </a:r>
          </a:p>
          <a:p>
            <a:endParaRPr lang="en-US" dirty="0"/>
          </a:p>
          <a:p>
            <a:r>
              <a:rPr lang="en-US" b="1" dirty="0"/>
              <a:t>Key Concept:</a:t>
            </a:r>
            <a:endParaRPr lang="en-US" dirty="0"/>
          </a:p>
          <a:p>
            <a:r>
              <a:rPr lang="en-US" dirty="0"/>
              <a:t>When consumers expect </a:t>
            </a:r>
            <a:r>
              <a:rPr lang="en-US" b="1" dirty="0"/>
              <a:t>prices to rise in the future</a:t>
            </a:r>
            <a:r>
              <a:rPr lang="en-US" dirty="0"/>
              <a:t>, they buy </a:t>
            </a:r>
            <a:r>
              <a:rPr lang="en-US" b="1" dirty="0"/>
              <a:t>more now</a:t>
            </a:r>
            <a:r>
              <a:rPr lang="en-US" dirty="0"/>
              <a:t>, shifting demand </a:t>
            </a:r>
            <a:r>
              <a:rPr lang="en-US" b="1" dirty="0"/>
              <a:t>right (increase)</a:t>
            </a:r>
            <a:r>
              <a:rPr lang="en-US" dirty="0"/>
              <a:t>.</a:t>
            </a:r>
          </a:p>
          <a:p>
            <a:r>
              <a:rPr lang="en-US" dirty="0"/>
              <a:t>When consumers expect </a:t>
            </a:r>
            <a:r>
              <a:rPr lang="en-US" b="1" dirty="0"/>
              <a:t>prices to fall in the future</a:t>
            </a:r>
            <a:r>
              <a:rPr lang="en-US" dirty="0"/>
              <a:t>, they delay purchases, shifting demand </a:t>
            </a:r>
            <a:r>
              <a:rPr lang="en-US" b="1" dirty="0"/>
              <a:t>left (decrease)</a:t>
            </a:r>
            <a:r>
              <a:rPr lang="en-US" dirty="0"/>
              <a:t>.</a:t>
            </a:r>
          </a:p>
          <a:p>
            <a:r>
              <a:rPr lang="en-US" dirty="0"/>
              <a:t>The current price doesn’t change - the shift happens because of </a:t>
            </a:r>
            <a:r>
              <a:rPr lang="en-US" b="1" dirty="0"/>
              <a:t>expectations</a:t>
            </a:r>
            <a:r>
              <a:rPr lang="en-US" dirty="0"/>
              <a:t> about the future.</a:t>
            </a:r>
          </a:p>
          <a:p>
            <a:endParaRPr lang="en-US" dirty="0"/>
          </a:p>
          <a:p>
            <a:r>
              <a:rPr lang="en-US" b="1" dirty="0"/>
              <a:t>How to Present the Slide:</a:t>
            </a:r>
            <a:endParaRPr lang="en-US" dirty="0"/>
          </a:p>
          <a:p>
            <a:r>
              <a:rPr lang="en-US" b="1" dirty="0"/>
              <a:t>Set the scenario:</a:t>
            </a:r>
            <a:endParaRPr lang="en-US" dirty="0"/>
          </a:p>
          <a:p>
            <a:pPr lvl="1"/>
            <a:r>
              <a:rPr lang="en-US" dirty="0"/>
              <a:t>“This graph shows the market for televisions.”</a:t>
            </a:r>
          </a:p>
          <a:p>
            <a:pPr lvl="1"/>
            <a:r>
              <a:rPr lang="en-US" dirty="0"/>
              <a:t>“Even though the current price hasn’t changed, demand can shift based on what people </a:t>
            </a:r>
            <a:r>
              <a:rPr lang="en-US" i="1" dirty="0"/>
              <a:t>think</a:t>
            </a:r>
            <a:r>
              <a:rPr lang="en-US" dirty="0"/>
              <a:t> will happen next.”</a:t>
            </a:r>
          </a:p>
          <a:p>
            <a:r>
              <a:rPr lang="en-US" b="1" dirty="0"/>
              <a:t>Describe the animation:</a:t>
            </a:r>
            <a:endParaRPr lang="en-US" dirty="0"/>
          </a:p>
          <a:p>
            <a:pPr lvl="1"/>
            <a:r>
              <a:rPr lang="en-US" dirty="0"/>
              <a:t>“If people hear that TV prices will go up next month, they rush to buy now - demand shifts right.”</a:t>
            </a:r>
          </a:p>
          <a:p>
            <a:pPr lvl="1"/>
            <a:r>
              <a:rPr lang="en-US" dirty="0"/>
              <a:t>“If people expect prices to drop during a big holiday sale, they wait - demand shifts left.”</a:t>
            </a:r>
          </a:p>
          <a:p>
            <a:r>
              <a:rPr lang="en-US" b="1" dirty="0"/>
              <a:t>Clarify the cause:</a:t>
            </a:r>
            <a:endParaRPr lang="en-US" dirty="0"/>
          </a:p>
          <a:p>
            <a:pPr lvl="1"/>
            <a:r>
              <a:rPr lang="en-US" dirty="0"/>
              <a:t>“Notice - this shift isn’t about price changing today, but about expectations of future price changes influencing current buying decisions.”</a:t>
            </a:r>
          </a:p>
          <a:p>
            <a:r>
              <a:rPr lang="en-US" b="1" dirty="0"/>
              <a:t>Relate to real life:</a:t>
            </a:r>
            <a:endParaRPr lang="en-US" dirty="0"/>
          </a:p>
          <a:p>
            <a:pPr lvl="1"/>
            <a:r>
              <a:rPr lang="en-US" dirty="0"/>
              <a:t>“You’ve probably seen this happen during Black Friday or before a new iPhone launch - people either hold off or buy early depending on what they expect prices to do.”</a:t>
            </a:r>
          </a:p>
          <a:p>
            <a:endParaRPr lang="en-US" dirty="0"/>
          </a:p>
          <a:p>
            <a:r>
              <a:rPr lang="en-US" b="1" dirty="0"/>
              <a:t>Engagement Prompts:</a:t>
            </a:r>
            <a:endParaRPr lang="en-US" dirty="0"/>
          </a:p>
          <a:p>
            <a:r>
              <a:rPr lang="en-US" dirty="0"/>
              <a:t>“What happens to demand for flights when people expect ticket prices to rise next week?”</a:t>
            </a:r>
          </a:p>
          <a:p>
            <a:r>
              <a:rPr lang="en-US" dirty="0"/>
              <a:t>“How might car dealerships use future price expectations to encourage buyers now?”</a:t>
            </a:r>
          </a:p>
          <a:p>
            <a:r>
              <a:rPr lang="en-US" dirty="0"/>
              <a:t>“Can expectations about future </a:t>
            </a:r>
            <a:r>
              <a:rPr lang="en-US" i="1" dirty="0"/>
              <a:t>income</a:t>
            </a:r>
            <a:r>
              <a:rPr lang="en-US" dirty="0"/>
              <a:t> also change current demand?”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C1F34C-564F-4AB4-9922-463249437EC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703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  <a:br>
              <a:rPr lang="en-US" dirty="0"/>
            </a:br>
            <a:r>
              <a:rPr lang="en-US" dirty="0"/>
              <a:t>Students will understand that the </a:t>
            </a:r>
            <a:r>
              <a:rPr lang="en-US" b="1" dirty="0"/>
              <a:t>market demand curve</a:t>
            </a:r>
            <a:r>
              <a:rPr lang="en-US" dirty="0"/>
              <a:t> is derived by </a:t>
            </a:r>
            <a:r>
              <a:rPr lang="en-US" b="1" dirty="0"/>
              <a:t>adding together all individual demand quantities</a:t>
            </a:r>
            <a:r>
              <a:rPr lang="en-US" dirty="0"/>
              <a:t> at each price level. </a:t>
            </a:r>
          </a:p>
          <a:p>
            <a:endParaRPr lang="en-US" dirty="0"/>
          </a:p>
          <a:p>
            <a:r>
              <a:rPr lang="en-US" b="1" dirty="0"/>
              <a:t>Key Concept:</a:t>
            </a:r>
            <a:endParaRPr lang="en-US" dirty="0"/>
          </a:p>
          <a:p>
            <a:r>
              <a:rPr lang="en-US" dirty="0"/>
              <a:t>Each person (or buyer) has their own </a:t>
            </a:r>
            <a:r>
              <a:rPr lang="en-US" b="1" dirty="0"/>
              <a:t>individual demand</a:t>
            </a:r>
            <a:r>
              <a:rPr lang="en-US" dirty="0"/>
              <a:t> based on preferences, income, and price sensitivity.</a:t>
            </a:r>
          </a:p>
          <a:p>
            <a:r>
              <a:rPr lang="en-US" b="1" dirty="0"/>
              <a:t>Market demand</a:t>
            </a:r>
            <a:r>
              <a:rPr lang="en-US" dirty="0"/>
              <a:t> represents the </a:t>
            </a:r>
            <a:r>
              <a:rPr lang="en-US" b="1" dirty="0"/>
              <a:t>total quantity demanded</a:t>
            </a:r>
            <a:r>
              <a:rPr lang="en-US" dirty="0"/>
              <a:t> by all consumers at each price.</a:t>
            </a:r>
          </a:p>
          <a:p>
            <a:r>
              <a:rPr lang="en-US" dirty="0"/>
              <a:t>To find market demand, we </a:t>
            </a:r>
            <a:r>
              <a:rPr lang="en-US" b="1" dirty="0"/>
              <a:t>add up each individual’s quantity demanded</a:t>
            </a:r>
            <a:r>
              <a:rPr lang="en-US" dirty="0"/>
              <a:t> for every price level.</a:t>
            </a:r>
          </a:p>
          <a:p>
            <a:r>
              <a:rPr lang="en-US" dirty="0"/>
              <a:t>This shows how </a:t>
            </a:r>
            <a:r>
              <a:rPr lang="en-US" b="1" dirty="0"/>
              <a:t>individual choices aggregate</a:t>
            </a:r>
            <a:r>
              <a:rPr lang="en-US" dirty="0"/>
              <a:t> to form the overall demand curve seen in markets.</a:t>
            </a:r>
          </a:p>
          <a:p>
            <a:endParaRPr lang="en-US" dirty="0"/>
          </a:p>
          <a:p>
            <a:r>
              <a:rPr lang="en-US" b="1" dirty="0"/>
              <a:t>How to Present the Slide:</a:t>
            </a:r>
            <a:endParaRPr lang="en-US" dirty="0"/>
          </a:p>
          <a:p>
            <a:r>
              <a:rPr lang="en-US" dirty="0"/>
              <a:t>Start by introducing the three consumers:</a:t>
            </a:r>
          </a:p>
          <a:p>
            <a:pPr lvl="1"/>
            <a:r>
              <a:rPr lang="en-US" dirty="0"/>
              <a:t>“Here we have three people - Pritpal, Linnea, and Ryan - each showing how much they’d buy at different prices.”</a:t>
            </a:r>
          </a:p>
          <a:p>
            <a:pPr lvl="1"/>
            <a:r>
              <a:rPr lang="en-US" dirty="0"/>
              <a:t>Point to each table as you say their name.</a:t>
            </a:r>
          </a:p>
          <a:p>
            <a:r>
              <a:rPr lang="en-US" dirty="0"/>
              <a:t>Ask:</a:t>
            </a:r>
            <a:br>
              <a:rPr lang="en-US" dirty="0"/>
            </a:br>
            <a:r>
              <a:rPr lang="en-US" dirty="0"/>
              <a:t>“At $1, how many units does each person want to buy?”</a:t>
            </a:r>
          </a:p>
          <a:p>
            <a:pPr lvl="1"/>
            <a:r>
              <a:rPr lang="en-US" dirty="0"/>
              <a:t>Let students identify:</a:t>
            </a:r>
            <a:br>
              <a:rPr lang="en-US" dirty="0"/>
            </a:br>
            <a:r>
              <a:rPr lang="en-US" dirty="0" err="1"/>
              <a:t>Pritpal</a:t>
            </a:r>
            <a:r>
              <a:rPr lang="en-US" dirty="0"/>
              <a:t> = 10, Linnea = 5, Ryan = 15.</a:t>
            </a:r>
          </a:p>
          <a:p>
            <a:pPr lvl="1"/>
            <a:r>
              <a:rPr lang="en-US" dirty="0"/>
              <a:t>Reinforce: “So, if these are the only three people in the market, together they demand </a:t>
            </a:r>
            <a:r>
              <a:rPr lang="en-US" b="1" dirty="0"/>
              <a:t>10 + 5 + 15 = 30 units</a:t>
            </a:r>
            <a:r>
              <a:rPr lang="en-US" dirty="0"/>
              <a:t> at $1.”</a:t>
            </a:r>
          </a:p>
          <a:p>
            <a:r>
              <a:rPr lang="en-US" dirty="0"/>
              <a:t>Continue briefly:</a:t>
            </a:r>
            <a:br>
              <a:rPr lang="en-US" dirty="0"/>
            </a:br>
            <a:r>
              <a:rPr lang="en-US" dirty="0"/>
              <a:t>“At $2, they demand 8 + 4 + 12 = 24 units total.”</a:t>
            </a:r>
            <a:br>
              <a:rPr lang="en-US" dirty="0"/>
            </a:br>
            <a:r>
              <a:rPr lang="en-US" dirty="0"/>
              <a:t>“At $3, it’s 6 + 3 + 9 = 18 units total.”</a:t>
            </a:r>
          </a:p>
          <a:p>
            <a:r>
              <a:rPr lang="en-US" dirty="0"/>
              <a:t>Summarize:</a:t>
            </a:r>
          </a:p>
          <a:p>
            <a:pPr lvl="1"/>
            <a:r>
              <a:rPr lang="en-US" dirty="0"/>
              <a:t>“We can add their quantities at every price to create a new </a:t>
            </a:r>
            <a:r>
              <a:rPr lang="en-US" b="1" dirty="0"/>
              <a:t>market demand schedule</a:t>
            </a:r>
            <a:r>
              <a:rPr lang="en-US" dirty="0"/>
              <a:t> - which will be shown on the next slide.”</a:t>
            </a:r>
          </a:p>
          <a:p>
            <a:pPr lvl="1"/>
            <a:r>
              <a:rPr lang="en-US" dirty="0"/>
              <a:t>“Notice that each individual’s demand still follows the </a:t>
            </a:r>
            <a:r>
              <a:rPr lang="en-US" b="1" dirty="0"/>
              <a:t>law of demand</a:t>
            </a:r>
            <a:r>
              <a:rPr lang="en-US" dirty="0"/>
              <a:t> - and so does the total market demand.”</a:t>
            </a:r>
          </a:p>
          <a:p>
            <a:endParaRPr lang="en-US" dirty="0"/>
          </a:p>
          <a:p>
            <a:r>
              <a:rPr lang="en-US" b="1" dirty="0"/>
              <a:t>Engagement Prompts:</a:t>
            </a:r>
            <a:endParaRPr lang="en-US" dirty="0"/>
          </a:p>
          <a:p>
            <a:r>
              <a:rPr lang="en-US" dirty="0"/>
              <a:t>“If a fourth consumer entered the market, what would happen to the market demand curve?”</a:t>
            </a:r>
            <a:br>
              <a:rPr lang="en-US" dirty="0"/>
            </a:br>
            <a:r>
              <a:rPr lang="en-US" dirty="0"/>
              <a:t>“At which price do people buy the most?”</a:t>
            </a:r>
            <a:br>
              <a:rPr lang="en-US" dirty="0"/>
            </a:br>
            <a:r>
              <a:rPr lang="en-US" dirty="0"/>
              <a:t>“Why don’t we average the quantities instead of adding them?”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Next Slide:</a:t>
            </a:r>
            <a:r>
              <a:rPr lang="en-US" dirty="0"/>
              <a:t> “Now that we’ve added each person’s quantity at every price, let’s organize those totals into a </a:t>
            </a:r>
            <a:r>
              <a:rPr lang="en-US" b="1" dirty="0"/>
              <a:t>market demand schedule</a:t>
            </a:r>
            <a:r>
              <a:rPr lang="en-US" dirty="0"/>
              <a:t> to clearly see total quantity demanded at each price.”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C1F34C-564F-4AB4-9922-463249437EC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009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  <a:br>
              <a:rPr lang="en-US" dirty="0"/>
            </a:br>
            <a:r>
              <a:rPr lang="en-US" dirty="0"/>
              <a:t>Students will learn how to construct a </a:t>
            </a:r>
            <a:r>
              <a:rPr lang="en-US" b="1" dirty="0"/>
              <a:t>market demand schedule</a:t>
            </a:r>
            <a:r>
              <a:rPr lang="en-US" dirty="0"/>
              <a:t> by </a:t>
            </a:r>
            <a:r>
              <a:rPr lang="en-US" b="1" dirty="0"/>
              <a:t>adding individual quantities demanded</a:t>
            </a:r>
            <a:r>
              <a:rPr lang="en-US" dirty="0"/>
              <a:t> at each price level. They’ll see how individual behavior aggregates to form the total demand in a market.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Key Concept:</a:t>
            </a:r>
            <a:endParaRPr lang="en-US" dirty="0"/>
          </a:p>
          <a:p>
            <a:r>
              <a:rPr lang="en-US" dirty="0"/>
              <a:t>The </a:t>
            </a:r>
            <a:r>
              <a:rPr lang="en-US" b="1" dirty="0"/>
              <a:t>market demand</a:t>
            </a:r>
            <a:r>
              <a:rPr lang="en-US" dirty="0"/>
              <a:t> is the </a:t>
            </a:r>
            <a:r>
              <a:rPr lang="en-US" b="1" dirty="0"/>
              <a:t>sum of all individual demands</a:t>
            </a:r>
            <a:r>
              <a:rPr lang="en-US" dirty="0"/>
              <a:t> for a good or service.</a:t>
            </a:r>
          </a:p>
          <a:p>
            <a:r>
              <a:rPr lang="en-US" dirty="0"/>
              <a:t>At each price, we add up how much every consumer in the market wants to buy.</a:t>
            </a:r>
          </a:p>
          <a:p>
            <a:r>
              <a:rPr lang="en-US" dirty="0"/>
              <a:t>We keep the same prices but total the quantities.</a:t>
            </a:r>
          </a:p>
          <a:p>
            <a:r>
              <a:rPr lang="en-US" dirty="0"/>
              <a:t>The result is a single schedule that represents the entire market’s demand.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How to Present the Slide:</a:t>
            </a:r>
            <a:endParaRPr lang="en-US" dirty="0"/>
          </a:p>
          <a:p>
            <a:r>
              <a:rPr lang="en-US" dirty="0"/>
              <a:t>Start by revisiting the previous slide.</a:t>
            </a:r>
          </a:p>
          <a:p>
            <a:pPr lvl="1"/>
            <a:r>
              <a:rPr lang="en-US" dirty="0"/>
              <a:t>“Last time, we saw how </a:t>
            </a:r>
            <a:r>
              <a:rPr lang="en-US" dirty="0" err="1"/>
              <a:t>Pritpal</a:t>
            </a:r>
            <a:r>
              <a:rPr lang="en-US" dirty="0"/>
              <a:t>, Linnea, and Ryan each had their own individual demand schedules.”</a:t>
            </a:r>
          </a:p>
          <a:p>
            <a:pPr lvl="1"/>
            <a:r>
              <a:rPr lang="en-US" dirty="0"/>
              <a:t>“Now, let’s see what happens when we combine them to find </a:t>
            </a:r>
            <a:r>
              <a:rPr lang="en-US" b="1" dirty="0"/>
              <a:t>total market demand</a:t>
            </a:r>
            <a:r>
              <a:rPr lang="en-US" dirty="0"/>
              <a:t>.”</a:t>
            </a:r>
          </a:p>
          <a:p>
            <a:r>
              <a:rPr lang="en-US" dirty="0"/>
              <a:t>Walk through the red-highlighted example:</a:t>
            </a:r>
          </a:p>
          <a:p>
            <a:pPr lvl="1"/>
            <a:r>
              <a:rPr lang="en-US" dirty="0"/>
              <a:t>“At </a:t>
            </a:r>
            <a:r>
              <a:rPr lang="en-US" b="1" dirty="0"/>
              <a:t>$3</a:t>
            </a:r>
            <a:r>
              <a:rPr lang="en-US" dirty="0"/>
              <a:t>, </a:t>
            </a:r>
            <a:r>
              <a:rPr lang="en-US" dirty="0" err="1"/>
              <a:t>Pritpal</a:t>
            </a:r>
            <a:r>
              <a:rPr lang="en-US" dirty="0"/>
              <a:t> wants </a:t>
            </a:r>
            <a:r>
              <a:rPr lang="en-US" b="1" dirty="0"/>
              <a:t>6 units</a:t>
            </a:r>
            <a:r>
              <a:rPr lang="en-US" dirty="0"/>
              <a:t>, Linnea wants </a:t>
            </a:r>
            <a:r>
              <a:rPr lang="en-US" b="1" dirty="0"/>
              <a:t>3</a:t>
            </a:r>
            <a:r>
              <a:rPr lang="en-US" dirty="0"/>
              <a:t>, and Ryan wants </a:t>
            </a:r>
            <a:r>
              <a:rPr lang="en-US" b="1" dirty="0"/>
              <a:t>9</a:t>
            </a:r>
            <a:r>
              <a:rPr lang="en-US" dirty="0"/>
              <a:t>.”</a:t>
            </a:r>
          </a:p>
          <a:p>
            <a:pPr lvl="1"/>
            <a:r>
              <a:rPr lang="en-US" dirty="0"/>
              <a:t>“Add them together: 6 + 3 + 9 = </a:t>
            </a:r>
            <a:r>
              <a:rPr lang="en-US" b="1" dirty="0"/>
              <a:t>18 units total</a:t>
            </a:r>
            <a:r>
              <a:rPr lang="en-US" dirty="0"/>
              <a:t>.”</a:t>
            </a:r>
          </a:p>
          <a:p>
            <a:pPr lvl="1"/>
            <a:r>
              <a:rPr lang="en-US" dirty="0"/>
              <a:t>“That total becomes part of our </a:t>
            </a:r>
            <a:r>
              <a:rPr lang="en-US" b="1" dirty="0"/>
              <a:t>market demand schedule</a:t>
            </a:r>
            <a:r>
              <a:rPr lang="en-US" dirty="0"/>
              <a:t>.”</a:t>
            </a:r>
          </a:p>
          <a:p>
            <a:r>
              <a:rPr lang="en-US" dirty="0"/>
              <a:t>Point out the completed market table on the right:</a:t>
            </a:r>
          </a:p>
          <a:p>
            <a:pPr lvl="1"/>
            <a:r>
              <a:rPr lang="en-US" dirty="0"/>
              <a:t>“We do this for each price level - $1, $2, $3, $4, and $5 - and we get the total market quantity demanded.”</a:t>
            </a:r>
          </a:p>
          <a:p>
            <a:pPr lvl="1"/>
            <a:r>
              <a:rPr lang="en-US" dirty="0"/>
              <a:t>“Notice that the law of demand still holds: as price rises, total quantity demanded falls.”</a:t>
            </a:r>
          </a:p>
          <a:p>
            <a:r>
              <a:rPr lang="en-US" dirty="0"/>
              <a:t>Transition the idea:</a:t>
            </a:r>
          </a:p>
          <a:p>
            <a:pPr lvl="1"/>
            <a:r>
              <a:rPr lang="en-US" dirty="0"/>
              <a:t>“This is how economists build the </a:t>
            </a:r>
            <a:r>
              <a:rPr lang="en-US" b="1" dirty="0"/>
              <a:t>market demand curve</a:t>
            </a:r>
            <a:r>
              <a:rPr lang="en-US" dirty="0"/>
              <a:t> - by summing up everyone’s individual demand.”</a:t>
            </a:r>
          </a:p>
          <a:p>
            <a:pPr lvl="1"/>
            <a:r>
              <a:rPr lang="en-US" dirty="0"/>
              <a:t>“On the next slide, we’ll see how this same process looks visually with demand curves.”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Engagement Prompts:</a:t>
            </a:r>
            <a:endParaRPr lang="en-US" dirty="0"/>
          </a:p>
          <a:p>
            <a:r>
              <a:rPr lang="en-US" dirty="0"/>
              <a:t>“If a new consumer entered the market, how would that change the market demand schedule?”</a:t>
            </a:r>
            <a:br>
              <a:rPr lang="en-US" dirty="0"/>
            </a:br>
            <a:r>
              <a:rPr lang="en-US" dirty="0"/>
              <a:t>“Why don’t we average the numbers?”</a:t>
            </a:r>
            <a:br>
              <a:rPr lang="en-US" dirty="0"/>
            </a:br>
            <a:r>
              <a:rPr lang="en-US" dirty="0"/>
              <a:t>“If one person’s demand doesn’t change, but others’ do, will market demand still shift?”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Next Slide:</a:t>
            </a:r>
            <a:r>
              <a:rPr lang="en-US" dirty="0"/>
              <a:t> “Now that we’ve built the market demand </a:t>
            </a:r>
            <a:r>
              <a:rPr lang="en-US" b="1" dirty="0"/>
              <a:t>schedule</a:t>
            </a:r>
            <a:r>
              <a:rPr lang="en-US" dirty="0"/>
              <a:t> by adding quantities at each price, let’s translate that same information into a </a:t>
            </a:r>
            <a:r>
              <a:rPr lang="en-US" b="1" dirty="0"/>
              <a:t>market demand curve</a:t>
            </a:r>
            <a:r>
              <a:rPr lang="en-US" dirty="0"/>
              <a:t> on a graph.”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C1F34C-564F-4AB4-9922-463249437EC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8948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  <a:br>
              <a:rPr lang="en-US" dirty="0"/>
            </a:br>
            <a:r>
              <a:rPr lang="en-US" dirty="0"/>
              <a:t>Students will visualize how </a:t>
            </a:r>
            <a:r>
              <a:rPr lang="en-US" b="1" dirty="0"/>
              <a:t>individual demand curves combine</a:t>
            </a:r>
            <a:r>
              <a:rPr lang="en-US" dirty="0"/>
              <a:t> to form the </a:t>
            </a:r>
            <a:r>
              <a:rPr lang="en-US" b="1" dirty="0"/>
              <a:t>market demand curve</a:t>
            </a:r>
            <a:r>
              <a:rPr lang="en-US" dirty="0"/>
              <a:t> - showing that the total market quantity demanded at each price is the sum of individual quantities.</a:t>
            </a:r>
          </a:p>
          <a:p>
            <a:br>
              <a:rPr lang="en-US" dirty="0"/>
            </a:br>
            <a:r>
              <a:rPr lang="en-US" b="1" dirty="0"/>
              <a:t>Key Concept:</a:t>
            </a:r>
            <a:endParaRPr lang="en-US" dirty="0"/>
          </a:p>
          <a:p>
            <a:r>
              <a:rPr lang="en-US" dirty="0"/>
              <a:t>The </a:t>
            </a:r>
            <a:r>
              <a:rPr lang="en-US" b="1" dirty="0"/>
              <a:t>market demand curve</a:t>
            </a:r>
            <a:r>
              <a:rPr lang="en-US" dirty="0"/>
              <a:t> is created by </a:t>
            </a:r>
            <a:r>
              <a:rPr lang="en-US" b="1" dirty="0"/>
              <a:t>adding the quantities</a:t>
            </a:r>
            <a:r>
              <a:rPr lang="en-US" dirty="0"/>
              <a:t> from all individual demand curves at each price level.</a:t>
            </a:r>
          </a:p>
          <a:p>
            <a:r>
              <a:rPr lang="en-US" dirty="0"/>
              <a:t>Each person’s demand curve represents their willingness to buy at different prices.</a:t>
            </a:r>
          </a:p>
          <a:p>
            <a:r>
              <a:rPr lang="en-US" dirty="0"/>
              <a:t>By combining everyone’s demand horizontally, we get the </a:t>
            </a:r>
            <a:r>
              <a:rPr lang="en-US" b="1" dirty="0"/>
              <a:t>total market demand</a:t>
            </a:r>
            <a:r>
              <a:rPr lang="en-US" dirty="0"/>
              <a:t>.</a:t>
            </a:r>
          </a:p>
          <a:p>
            <a:r>
              <a:rPr lang="en-US" dirty="0"/>
              <a:t>This visual demonstrates the same process shown in the previous slide’s tables - but now in </a:t>
            </a:r>
            <a:r>
              <a:rPr lang="en-US" b="1" dirty="0"/>
              <a:t>graph form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/>
              <a:t>How to Present the Slide:</a:t>
            </a:r>
            <a:endParaRPr lang="en-US" dirty="0"/>
          </a:p>
          <a:p>
            <a:r>
              <a:rPr lang="en-US" b="1" dirty="0"/>
              <a:t>Start with the left graphs (</a:t>
            </a:r>
            <a:r>
              <a:rPr lang="en-US" b="1" dirty="0" err="1"/>
              <a:t>Pritpal</a:t>
            </a:r>
            <a:r>
              <a:rPr lang="en-US" b="1" dirty="0"/>
              <a:t>, Linnea, Ryan):</a:t>
            </a:r>
            <a:endParaRPr lang="en-US" dirty="0"/>
          </a:p>
          <a:p>
            <a:pPr lvl="1"/>
            <a:r>
              <a:rPr lang="en-US" dirty="0"/>
              <a:t>“Each of these curves shows one person’s demand for the same good - the relationship between price and quantity demanded for them.”</a:t>
            </a:r>
          </a:p>
          <a:p>
            <a:r>
              <a:rPr lang="en-US" b="1" dirty="0"/>
              <a:t>Animate or reveal the curves one by one:</a:t>
            </a:r>
            <a:endParaRPr lang="en-US" dirty="0"/>
          </a:p>
          <a:p>
            <a:pPr lvl="1"/>
            <a:r>
              <a:rPr lang="en-US" dirty="0"/>
              <a:t>“At the same price - $3, for example - Pritpal demands 6, Linnea 3, and Ryan 9.”</a:t>
            </a:r>
          </a:p>
          <a:p>
            <a:pPr lvl="1"/>
            <a:r>
              <a:rPr lang="en-US" dirty="0"/>
              <a:t>“When we combine them, the market as a whole demands 18 units at that same $3 price.”</a:t>
            </a:r>
          </a:p>
          <a:p>
            <a:r>
              <a:rPr lang="en-US" b="1" dirty="0"/>
              <a:t>Point to the large center graph (Market):</a:t>
            </a:r>
            <a:endParaRPr lang="en-US" dirty="0"/>
          </a:p>
          <a:p>
            <a:pPr lvl="1"/>
            <a:r>
              <a:rPr lang="en-US" dirty="0"/>
              <a:t>“Here’s the total, or market, demand curve. It reflects everyone’s buying behavior combined.”</a:t>
            </a:r>
          </a:p>
          <a:p>
            <a:pPr lvl="1"/>
            <a:r>
              <a:rPr lang="en-US" dirty="0"/>
              <a:t>“Just like the individual curves, it slopes downward because the law of demand still applies at the market level.”</a:t>
            </a:r>
          </a:p>
          <a:p>
            <a:r>
              <a:rPr lang="en-US" b="1" dirty="0"/>
              <a:t>Emphasize the connection between individual and market behavior:</a:t>
            </a:r>
            <a:endParaRPr lang="en-US" dirty="0"/>
          </a:p>
          <a:p>
            <a:pPr lvl="1"/>
            <a:r>
              <a:rPr lang="en-US" dirty="0"/>
              <a:t>“The market demand curve shows how an entire economy of consumers responds to price changes.”</a:t>
            </a:r>
          </a:p>
          <a:p>
            <a:pPr lvl="1"/>
            <a:r>
              <a:rPr lang="en-US" dirty="0"/>
              <a:t>“If individual consumers buy more when prices fall, so will the market as a whole.”</a:t>
            </a:r>
          </a:p>
          <a:p>
            <a:endParaRPr lang="en-US" dirty="0"/>
          </a:p>
          <a:p>
            <a:r>
              <a:rPr lang="en-US" b="1" dirty="0"/>
              <a:t>Engagement Prompts:</a:t>
            </a:r>
            <a:endParaRPr lang="en-US" dirty="0"/>
          </a:p>
          <a:p>
            <a:r>
              <a:rPr lang="en-US" dirty="0"/>
              <a:t>“At a price of $3, how did we get to the total quantity of 18 on the market graph?”</a:t>
            </a:r>
          </a:p>
          <a:p>
            <a:r>
              <a:rPr lang="en-US" dirty="0"/>
              <a:t>“What would happen to the market demand curve if one consumer left the market?”</a:t>
            </a:r>
          </a:p>
          <a:p>
            <a:r>
              <a:rPr lang="en-US" dirty="0"/>
              <a:t>“Why do you think the market demand curve still slopes downward like the individual ones?”</a:t>
            </a:r>
          </a:p>
          <a:p>
            <a:endParaRPr lang="en-US" b="1" dirty="0"/>
          </a:p>
          <a:p>
            <a:r>
              <a:rPr lang="en-US" b="1" dirty="0"/>
              <a:t>Next Slide:</a:t>
            </a:r>
            <a:r>
              <a:rPr lang="en-US" dirty="0"/>
              <a:t> </a:t>
            </a:r>
            <a:r>
              <a:rPr lang="en-US" i="1" dirty="0"/>
              <a:t>“We’ve been moving </a:t>
            </a:r>
            <a:r>
              <a:rPr lang="en-US" b="1" i="1" dirty="0"/>
              <a:t>along</a:t>
            </a:r>
            <a:r>
              <a:rPr lang="en-US" i="1" dirty="0"/>
              <a:t> these demand curves as price changes-now let’s pause and clarify an important distinction between a </a:t>
            </a:r>
            <a:r>
              <a:rPr lang="en-US" b="1" i="1" dirty="0"/>
              <a:t>change in quantity demanded</a:t>
            </a:r>
            <a:r>
              <a:rPr lang="en-US" i="1" dirty="0"/>
              <a:t> and a </a:t>
            </a:r>
            <a:r>
              <a:rPr lang="en-US" b="1" i="1" dirty="0"/>
              <a:t>change in demand</a:t>
            </a:r>
            <a:r>
              <a:rPr lang="en-US" i="1" dirty="0"/>
              <a:t>.”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C1F34C-564F-4AB4-9922-463249437EC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0566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  <a:br>
              <a:rPr lang="en-US" dirty="0"/>
            </a:br>
            <a:r>
              <a:rPr lang="en-US" dirty="0"/>
              <a:t>Students will understand that </a:t>
            </a:r>
            <a:r>
              <a:rPr lang="en-US" b="1" dirty="0"/>
              <a:t>“demand”</a:t>
            </a:r>
            <a:r>
              <a:rPr lang="en-US" dirty="0"/>
              <a:t> refers to the </a:t>
            </a:r>
            <a:r>
              <a:rPr lang="en-US" b="1" dirty="0"/>
              <a:t>entire relationship</a:t>
            </a:r>
            <a:r>
              <a:rPr lang="en-US" dirty="0"/>
              <a:t> between price and quantity demanded - represented by the </a:t>
            </a:r>
            <a:r>
              <a:rPr lang="en-US" b="1" dirty="0"/>
              <a:t>whole demand curve</a:t>
            </a:r>
            <a:r>
              <a:rPr lang="en-US" dirty="0"/>
              <a:t>, not just one point.</a:t>
            </a:r>
          </a:p>
          <a:p>
            <a:br>
              <a:rPr lang="en-US" dirty="0"/>
            </a:br>
            <a:r>
              <a:rPr lang="en-US" b="1" dirty="0"/>
              <a:t>Key Concept:</a:t>
            </a:r>
            <a:endParaRPr lang="en-US" dirty="0"/>
          </a:p>
          <a:p>
            <a:r>
              <a:rPr lang="en-US" b="1" dirty="0"/>
              <a:t>Demand</a:t>
            </a:r>
            <a:r>
              <a:rPr lang="en-US" dirty="0"/>
              <a:t> means </a:t>
            </a:r>
            <a:r>
              <a:rPr lang="en-US" i="1" dirty="0"/>
              <a:t>all possible price–quantity combinations</a:t>
            </a:r>
            <a:r>
              <a:rPr lang="en-US" dirty="0"/>
              <a:t> shown by the </a:t>
            </a:r>
            <a:r>
              <a:rPr lang="en-US" b="1" dirty="0"/>
              <a:t>entire curve</a:t>
            </a:r>
            <a:r>
              <a:rPr lang="en-US" dirty="0"/>
              <a:t>.</a:t>
            </a:r>
          </a:p>
          <a:p>
            <a:r>
              <a:rPr lang="en-US" dirty="0"/>
              <a:t>It shows how much consumers are willing and able to buy at </a:t>
            </a:r>
            <a:r>
              <a:rPr lang="en-US" b="1" dirty="0"/>
              <a:t>every price level</a:t>
            </a:r>
            <a:r>
              <a:rPr lang="en-US" dirty="0"/>
              <a:t>.</a:t>
            </a:r>
          </a:p>
          <a:p>
            <a:r>
              <a:rPr lang="en-US" dirty="0"/>
              <a:t>Any factor that changes this overall relationship (like income, preferences, or number of buyers) will </a:t>
            </a:r>
            <a:r>
              <a:rPr lang="en-US" b="1" dirty="0"/>
              <a:t>shift the entire curve</a:t>
            </a:r>
            <a:r>
              <a:rPr lang="en-US" dirty="0"/>
              <a:t>.</a:t>
            </a:r>
          </a:p>
          <a:p>
            <a:r>
              <a:rPr lang="en-US" dirty="0"/>
              <a:t>This is different from </a:t>
            </a:r>
            <a:r>
              <a:rPr lang="en-US" b="1" dirty="0"/>
              <a:t>quantity demanded</a:t>
            </a:r>
            <a:r>
              <a:rPr lang="en-US" dirty="0"/>
              <a:t>, which refers to a </a:t>
            </a:r>
            <a:r>
              <a:rPr lang="en-US" b="1" dirty="0"/>
              <a:t>specific point</a:t>
            </a:r>
            <a:r>
              <a:rPr lang="en-US" dirty="0"/>
              <a:t> on the curve at one price.</a:t>
            </a:r>
          </a:p>
          <a:p>
            <a:br>
              <a:rPr lang="en-US" dirty="0"/>
            </a:br>
            <a:r>
              <a:rPr lang="en-US" b="1" dirty="0"/>
              <a:t>How to Present the Slide:</a:t>
            </a:r>
            <a:endParaRPr lang="en-US" dirty="0"/>
          </a:p>
          <a:p>
            <a:r>
              <a:rPr lang="en-US" dirty="0"/>
              <a:t>Begin by pointing to the curve on the graph.</a:t>
            </a:r>
          </a:p>
          <a:p>
            <a:pPr lvl="1"/>
            <a:r>
              <a:rPr lang="en-US" dirty="0"/>
              <a:t>“This red line represents </a:t>
            </a:r>
            <a:r>
              <a:rPr lang="en-US" b="1" dirty="0"/>
              <a:t>demand</a:t>
            </a:r>
            <a:r>
              <a:rPr lang="en-US" dirty="0"/>
              <a:t>. Notice - it’s the entire curve, not just one point.”</a:t>
            </a:r>
          </a:p>
          <a:p>
            <a:r>
              <a:rPr lang="en-US" dirty="0"/>
              <a:t>Emphasize the key phrase:</a:t>
            </a:r>
          </a:p>
          <a:p>
            <a:pPr lvl="1"/>
            <a:r>
              <a:rPr lang="en-US" dirty="0"/>
              <a:t>“Demand is </a:t>
            </a:r>
            <a:r>
              <a:rPr lang="en-US" b="1" dirty="0"/>
              <a:t>all prices and all quantities</a:t>
            </a:r>
            <a:r>
              <a:rPr lang="en-US" dirty="0"/>
              <a:t>. It’s the full relationship between how price changes and how consumers respond.”</a:t>
            </a:r>
          </a:p>
          <a:p>
            <a:r>
              <a:rPr lang="en-US" dirty="0"/>
              <a:t>Provide a relatable example:</a:t>
            </a:r>
          </a:p>
          <a:p>
            <a:pPr lvl="1"/>
            <a:r>
              <a:rPr lang="en-US" dirty="0"/>
              <a:t>“If we’re talking about the demand for movie tickets, we’re talking about the entire relationship between price and how many tickets people would buy at </a:t>
            </a:r>
            <a:r>
              <a:rPr lang="en-US" i="1" dirty="0"/>
              <a:t>each</a:t>
            </a:r>
            <a:r>
              <a:rPr lang="en-US" dirty="0"/>
              <a:t> possible price.”</a:t>
            </a:r>
          </a:p>
          <a:p>
            <a:r>
              <a:rPr lang="en-US" dirty="0"/>
              <a:t>Clarify that this concept sets up the next idea:</a:t>
            </a:r>
          </a:p>
          <a:p>
            <a:pPr lvl="1"/>
            <a:r>
              <a:rPr lang="en-US" dirty="0"/>
              <a:t>“In the next slide, we’ll look at what happens when we only look at </a:t>
            </a:r>
            <a:r>
              <a:rPr lang="en-US" i="1" dirty="0"/>
              <a:t>one point</a:t>
            </a:r>
            <a:r>
              <a:rPr lang="en-US" dirty="0"/>
              <a:t> on this curve - that’s called </a:t>
            </a:r>
            <a:r>
              <a:rPr lang="en-US" b="1" dirty="0"/>
              <a:t>quantity demanded</a:t>
            </a:r>
            <a:r>
              <a:rPr lang="en-US" dirty="0"/>
              <a:t>.”</a:t>
            </a:r>
          </a:p>
          <a:p>
            <a:br>
              <a:rPr lang="en-US" dirty="0"/>
            </a:br>
            <a:r>
              <a:rPr lang="en-US" b="1" dirty="0"/>
              <a:t>Engagement Prompts:</a:t>
            </a:r>
            <a:endParaRPr lang="en-US" dirty="0"/>
          </a:p>
          <a:p>
            <a:r>
              <a:rPr lang="en-US" dirty="0"/>
              <a:t>“What does this curve tell us about how consumers respond to different prices?”</a:t>
            </a:r>
          </a:p>
          <a:p>
            <a:r>
              <a:rPr lang="en-US" dirty="0"/>
              <a:t>“If income rises and people can afford more, would the entire demand curve change, or just one point on it?”</a:t>
            </a:r>
          </a:p>
          <a:p>
            <a:r>
              <a:rPr lang="en-US" dirty="0"/>
              <a:t>“Why do you think economists say demand is the ‘entire curve,’ not a single quantity?”</a:t>
            </a:r>
          </a:p>
          <a:p>
            <a:endParaRPr lang="en-US" dirty="0"/>
          </a:p>
          <a:p>
            <a:r>
              <a:rPr lang="en-US" b="1" dirty="0"/>
              <a:t>Next Slide:</a:t>
            </a:r>
            <a:r>
              <a:rPr lang="en-US" dirty="0"/>
              <a:t> “So demand is the </a:t>
            </a:r>
            <a:r>
              <a:rPr lang="en-US" b="1" dirty="0"/>
              <a:t>entire curve</a:t>
            </a:r>
            <a:r>
              <a:rPr lang="en-US" dirty="0"/>
              <a:t>-now let’s see what demand looks like in table form.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C1F34C-564F-4AB4-9922-463249437EC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61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  <a:br>
              <a:rPr lang="en-US" dirty="0"/>
            </a:br>
            <a:r>
              <a:rPr lang="en-US" dirty="0"/>
              <a:t>Students will recognize that when represented in a </a:t>
            </a:r>
            <a:r>
              <a:rPr lang="en-US" b="1" dirty="0"/>
              <a:t>table (demand schedule)</a:t>
            </a:r>
            <a:r>
              <a:rPr lang="en-US" dirty="0"/>
              <a:t>, </a:t>
            </a:r>
            <a:r>
              <a:rPr lang="en-US" b="1" dirty="0"/>
              <a:t>demand</a:t>
            </a:r>
            <a:r>
              <a:rPr lang="en-US" dirty="0"/>
              <a:t> refers to the </a:t>
            </a:r>
            <a:r>
              <a:rPr lang="en-US" i="1" dirty="0"/>
              <a:t>entire set</a:t>
            </a:r>
            <a:r>
              <a:rPr lang="en-US" dirty="0"/>
              <a:t> of price and quantity relationships - not just one row of data.</a:t>
            </a:r>
          </a:p>
          <a:p>
            <a:br>
              <a:rPr lang="en-US" dirty="0"/>
            </a:br>
            <a:r>
              <a:rPr lang="en-US" b="1" dirty="0"/>
              <a:t>Key Concept:</a:t>
            </a:r>
            <a:endParaRPr lang="en-US" dirty="0"/>
          </a:p>
          <a:p>
            <a:r>
              <a:rPr lang="en-US" dirty="0"/>
              <a:t>The </a:t>
            </a:r>
            <a:r>
              <a:rPr lang="en-US" b="1" dirty="0"/>
              <a:t>entire demand schedule</a:t>
            </a:r>
            <a:r>
              <a:rPr lang="en-US" dirty="0"/>
              <a:t> represents </a:t>
            </a:r>
            <a:r>
              <a:rPr lang="en-US" b="1" dirty="0"/>
              <a:t>demand</a:t>
            </a:r>
            <a:r>
              <a:rPr lang="en-US" dirty="0"/>
              <a:t>.</a:t>
            </a:r>
          </a:p>
          <a:p>
            <a:r>
              <a:rPr lang="en-US" dirty="0"/>
              <a:t>Each row shows a possible combination of price and quantity demanded.</a:t>
            </a:r>
          </a:p>
          <a:p>
            <a:r>
              <a:rPr lang="en-US" dirty="0"/>
              <a:t>Together, these rows describe the complete </a:t>
            </a:r>
            <a:r>
              <a:rPr lang="en-US" b="1" dirty="0"/>
              <a:t>relationship between price and quantity demanded</a:t>
            </a:r>
            <a:r>
              <a:rPr lang="en-US" dirty="0"/>
              <a:t>.</a:t>
            </a:r>
          </a:p>
          <a:p>
            <a:r>
              <a:rPr lang="en-US" dirty="0"/>
              <a:t>Any factor that changes this overall relationship (not the price itself) causes the </a:t>
            </a:r>
            <a:r>
              <a:rPr lang="en-US" b="1" dirty="0"/>
              <a:t>entire table</a:t>
            </a:r>
            <a:r>
              <a:rPr lang="en-US" dirty="0"/>
              <a:t> - and therefore the </a:t>
            </a:r>
            <a:r>
              <a:rPr lang="en-US" b="1" dirty="0"/>
              <a:t>demand curve</a:t>
            </a:r>
            <a:r>
              <a:rPr lang="en-US" dirty="0"/>
              <a:t> - to shift.</a:t>
            </a:r>
          </a:p>
          <a:p>
            <a:endParaRPr lang="en-US" dirty="0"/>
          </a:p>
          <a:p>
            <a:r>
              <a:rPr lang="en-US" b="1" dirty="0"/>
              <a:t>How to Present the Slide:</a:t>
            </a:r>
            <a:endParaRPr lang="en-US" dirty="0"/>
          </a:p>
          <a:p>
            <a:r>
              <a:rPr lang="en-US" b="1" dirty="0"/>
              <a:t>Point to the table</a:t>
            </a:r>
            <a:r>
              <a:rPr lang="en-US" dirty="0"/>
              <a:t> and guide students through its meaning.</a:t>
            </a:r>
          </a:p>
          <a:p>
            <a:pPr lvl="1"/>
            <a:r>
              <a:rPr lang="en-US" dirty="0"/>
              <a:t>“Each row shows how much people in the market are willing to buy at a specific price.”</a:t>
            </a:r>
          </a:p>
          <a:p>
            <a:pPr lvl="1"/>
            <a:r>
              <a:rPr lang="en-US" dirty="0"/>
              <a:t>“The entire table - all the prices and all the quantities together - shows demand.”</a:t>
            </a:r>
          </a:p>
          <a:p>
            <a:r>
              <a:rPr lang="en-US" b="1" dirty="0"/>
              <a:t>Connect to previous learning:</a:t>
            </a:r>
            <a:endParaRPr lang="en-US" dirty="0"/>
          </a:p>
          <a:p>
            <a:pPr lvl="1"/>
            <a:r>
              <a:rPr lang="en-US" dirty="0"/>
              <a:t>“This table is the same information we’ve seen on a demand curve, just in numerical form.”</a:t>
            </a:r>
          </a:p>
          <a:p>
            <a:pPr lvl="1"/>
            <a:r>
              <a:rPr lang="en-US" dirty="0"/>
              <a:t>“Every point on the curve comes from one of these rows in the table.”</a:t>
            </a:r>
          </a:p>
          <a:p>
            <a:r>
              <a:rPr lang="en-US" b="1" dirty="0"/>
              <a:t>Emphasize the difference from quantity demanded:</a:t>
            </a:r>
            <a:endParaRPr lang="en-US" dirty="0"/>
          </a:p>
          <a:p>
            <a:pPr lvl="1"/>
            <a:r>
              <a:rPr lang="en-US" dirty="0"/>
              <a:t>“If we only look at one row - say, at a price of $3 and a quantity of 18 - that’s a single </a:t>
            </a:r>
            <a:r>
              <a:rPr lang="en-US" b="1" dirty="0"/>
              <a:t>quantity demanded</a:t>
            </a:r>
            <a:r>
              <a:rPr lang="en-US" dirty="0"/>
              <a:t>.”</a:t>
            </a:r>
          </a:p>
          <a:p>
            <a:pPr lvl="1"/>
            <a:r>
              <a:rPr lang="en-US" dirty="0"/>
              <a:t>“But when we include all of the rows, we’re describing </a:t>
            </a:r>
            <a:r>
              <a:rPr lang="en-US" b="1" dirty="0"/>
              <a:t>demand</a:t>
            </a:r>
            <a:r>
              <a:rPr lang="en-US" dirty="0"/>
              <a:t>.”</a:t>
            </a:r>
          </a:p>
          <a:p>
            <a:r>
              <a:rPr lang="en-US" b="1" dirty="0"/>
              <a:t>Transition to next slide:</a:t>
            </a:r>
            <a:endParaRPr lang="en-US" dirty="0"/>
          </a:p>
          <a:p>
            <a:pPr lvl="1"/>
            <a:r>
              <a:rPr lang="en-US" dirty="0"/>
              <a:t>“Next, we’ll take these same numbers and plot them on a graph to see demand visually.”</a:t>
            </a:r>
          </a:p>
          <a:p>
            <a:endParaRPr lang="en-US" dirty="0"/>
          </a:p>
          <a:p>
            <a:r>
              <a:rPr lang="en-US" b="1" dirty="0"/>
              <a:t>Engagement Prompts:</a:t>
            </a:r>
            <a:endParaRPr lang="en-US" dirty="0"/>
          </a:p>
          <a:p>
            <a:r>
              <a:rPr lang="en-US" dirty="0"/>
              <a:t>“What happens to the demand schedule if consumers’ incomes rise?”</a:t>
            </a:r>
          </a:p>
          <a:p>
            <a:r>
              <a:rPr lang="en-US" dirty="0"/>
              <a:t>“Which row of this table shows the highest quantity demanded? What does that tell us about the price?”</a:t>
            </a:r>
          </a:p>
          <a:p>
            <a:r>
              <a:rPr lang="en-US" dirty="0"/>
              <a:t>“How could we use this table to create a demand curve?”</a:t>
            </a:r>
          </a:p>
          <a:p>
            <a:endParaRPr lang="en-US" b="1" dirty="0"/>
          </a:p>
          <a:p>
            <a:r>
              <a:rPr lang="en-US" b="1" dirty="0"/>
              <a:t>Next Slide:</a:t>
            </a:r>
            <a:r>
              <a:rPr lang="en-US" dirty="0"/>
              <a:t> “We’ve seen that the </a:t>
            </a:r>
            <a:r>
              <a:rPr lang="en-US" b="1" dirty="0"/>
              <a:t>entire table</a:t>
            </a:r>
            <a:r>
              <a:rPr lang="en-US" dirty="0"/>
              <a:t> represents demand-now let’s graph these same numbers and focus on </a:t>
            </a:r>
            <a:r>
              <a:rPr lang="en-US" b="1" dirty="0"/>
              <a:t>one specific price</a:t>
            </a:r>
            <a:r>
              <a:rPr lang="en-US" dirty="0"/>
              <a:t>, where a </a:t>
            </a:r>
            <a:r>
              <a:rPr lang="en-US" b="1" dirty="0"/>
              <a:t>single point</a:t>
            </a:r>
            <a:r>
              <a:rPr lang="en-US" dirty="0"/>
              <a:t> shows quantity demanded.”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C1F34C-564F-4AB4-9922-463249437EC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289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  <a:br>
              <a:rPr lang="en-US" dirty="0"/>
            </a:br>
            <a:r>
              <a:rPr lang="en-US" dirty="0"/>
              <a:t>Students will understand that </a:t>
            </a:r>
            <a:r>
              <a:rPr lang="en-US" b="1" dirty="0"/>
              <a:t>quantity demanded</a:t>
            </a:r>
            <a:r>
              <a:rPr lang="en-US" dirty="0"/>
              <a:t> refers to </a:t>
            </a:r>
            <a:r>
              <a:rPr lang="en-US" b="1" dirty="0"/>
              <a:t>a specific amount</a:t>
            </a:r>
            <a:r>
              <a:rPr lang="en-US" dirty="0"/>
              <a:t> consumers are willing and able to buy at </a:t>
            </a:r>
            <a:r>
              <a:rPr lang="en-US" b="1" dirty="0"/>
              <a:t>one particular price</a:t>
            </a:r>
            <a:r>
              <a:rPr lang="en-US" dirty="0"/>
              <a:t>, represented by </a:t>
            </a:r>
            <a:r>
              <a:rPr lang="en-US" b="1" dirty="0"/>
              <a:t>a single point on the demand curve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/>
              <a:t>Key Concept:</a:t>
            </a:r>
            <a:endParaRPr lang="en-US" dirty="0"/>
          </a:p>
          <a:p>
            <a:r>
              <a:rPr lang="en-US" b="1" dirty="0"/>
              <a:t>Quantity demanded</a:t>
            </a:r>
            <a:r>
              <a:rPr lang="en-US" dirty="0"/>
              <a:t> is not the entire relationship - it’s </a:t>
            </a:r>
            <a:r>
              <a:rPr lang="en-US" b="1" dirty="0"/>
              <a:t>just one price–quantity combination</a:t>
            </a:r>
            <a:r>
              <a:rPr lang="en-US" dirty="0"/>
              <a:t> on the curve.</a:t>
            </a:r>
          </a:p>
          <a:p>
            <a:r>
              <a:rPr lang="en-US" dirty="0"/>
              <a:t>When </a:t>
            </a:r>
            <a:r>
              <a:rPr lang="en-US" b="1" dirty="0"/>
              <a:t>price changes</a:t>
            </a:r>
            <a:r>
              <a:rPr lang="en-US" dirty="0"/>
              <a:t>, we move </a:t>
            </a:r>
            <a:r>
              <a:rPr lang="en-US" b="1" dirty="0"/>
              <a:t>along the demand curve</a:t>
            </a:r>
            <a:r>
              <a:rPr lang="en-US" dirty="0"/>
              <a:t> to a new point - this represents a </a:t>
            </a:r>
            <a:r>
              <a:rPr lang="en-US" b="1" dirty="0"/>
              <a:t>change in quantity demanded</a:t>
            </a:r>
            <a:r>
              <a:rPr lang="en-US" dirty="0"/>
              <a:t>, not a change in demand.</a:t>
            </a:r>
          </a:p>
          <a:p>
            <a:r>
              <a:rPr lang="en-US" dirty="0"/>
              <a:t>The curve itself (demand) doesn’t move - only the </a:t>
            </a:r>
            <a:r>
              <a:rPr lang="en-US" b="1" dirty="0"/>
              <a:t>point on it</a:t>
            </a:r>
            <a:r>
              <a:rPr lang="en-US" dirty="0"/>
              <a:t> changes.</a:t>
            </a:r>
          </a:p>
          <a:p>
            <a:endParaRPr lang="en-US" dirty="0"/>
          </a:p>
          <a:p>
            <a:r>
              <a:rPr lang="en-US" b="1" dirty="0"/>
              <a:t>How to Present the Slide:</a:t>
            </a:r>
            <a:endParaRPr lang="en-US" dirty="0"/>
          </a:p>
          <a:p>
            <a:r>
              <a:rPr lang="en-US" dirty="0"/>
              <a:t>Begin by contrasting this slide with the previous one.</a:t>
            </a:r>
          </a:p>
          <a:p>
            <a:pPr lvl="1"/>
            <a:r>
              <a:rPr lang="en-US" dirty="0"/>
              <a:t>“Earlier, we looked at the entire curve - that’s demand. Now we’re zooming in to just one point.”</a:t>
            </a:r>
          </a:p>
          <a:p>
            <a:r>
              <a:rPr lang="en-US" b="1" dirty="0"/>
              <a:t>Point to the highlighted dot on the curve.</a:t>
            </a:r>
            <a:endParaRPr lang="en-US" dirty="0"/>
          </a:p>
          <a:p>
            <a:pPr lvl="1"/>
            <a:r>
              <a:rPr lang="en-US" dirty="0"/>
              <a:t>“This point represents one specific combination - one price (P₁) and one quantity (</a:t>
            </a:r>
            <a:r>
              <a:rPr lang="en-US" dirty="0" err="1"/>
              <a:t>Qd</a:t>
            </a:r>
            <a:r>
              <a:rPr lang="en-US" dirty="0"/>
              <a:t>).”</a:t>
            </a:r>
          </a:p>
          <a:p>
            <a:r>
              <a:rPr lang="en-US" b="1" dirty="0"/>
              <a:t>Trace along the curve visually.</a:t>
            </a:r>
            <a:endParaRPr lang="en-US" dirty="0"/>
          </a:p>
          <a:p>
            <a:pPr lvl="1"/>
            <a:r>
              <a:rPr lang="en-US" dirty="0"/>
              <a:t>“If price rises or falls, the point moves along the same curve, showing a change in </a:t>
            </a:r>
            <a:r>
              <a:rPr lang="en-US" b="1" dirty="0"/>
              <a:t>quantity demanded</a:t>
            </a:r>
            <a:r>
              <a:rPr lang="en-US" dirty="0"/>
              <a:t>.”</a:t>
            </a:r>
          </a:p>
          <a:p>
            <a:r>
              <a:rPr lang="en-US" dirty="0"/>
              <a:t>Clarify the relationship between price and movement.</a:t>
            </a:r>
          </a:p>
          <a:p>
            <a:pPr lvl="1"/>
            <a:r>
              <a:rPr lang="en-US" dirty="0"/>
              <a:t>“Price changes cause movements </a:t>
            </a:r>
            <a:r>
              <a:rPr lang="en-US" i="1" dirty="0"/>
              <a:t>along</a:t>
            </a:r>
            <a:r>
              <a:rPr lang="en-US" dirty="0"/>
              <a:t> the curve, not shifts </a:t>
            </a:r>
            <a:r>
              <a:rPr lang="en-US" i="1" dirty="0"/>
              <a:t>of</a:t>
            </a:r>
            <a:r>
              <a:rPr lang="en-US" dirty="0"/>
              <a:t> the curve.”</a:t>
            </a:r>
          </a:p>
          <a:p>
            <a:r>
              <a:rPr lang="en-US" dirty="0"/>
              <a:t>Transition to the next slide.</a:t>
            </a:r>
          </a:p>
          <a:p>
            <a:pPr lvl="1"/>
            <a:r>
              <a:rPr lang="en-US" dirty="0"/>
              <a:t>“Next, we’ll look at how this same idea - one price and one quantity - appears on a demand schedule.”</a:t>
            </a:r>
          </a:p>
          <a:p>
            <a:endParaRPr lang="en-US" dirty="0"/>
          </a:p>
          <a:p>
            <a:r>
              <a:rPr lang="en-US" b="1" dirty="0"/>
              <a:t>Engagement Prompts:</a:t>
            </a:r>
            <a:endParaRPr lang="en-US" dirty="0"/>
          </a:p>
          <a:p>
            <a:r>
              <a:rPr lang="en-US" dirty="0"/>
              <a:t>“If the price changes from P₁ to a lower price, what happens to quantity demanded?”</a:t>
            </a:r>
          </a:p>
          <a:p>
            <a:r>
              <a:rPr lang="en-US" dirty="0"/>
              <a:t>“Does that represent a shift of the curve or movement along it?”</a:t>
            </a:r>
          </a:p>
          <a:p>
            <a:r>
              <a:rPr lang="en-US" dirty="0"/>
              <a:t>“What does this single point tell us about consumer behavior?”</a:t>
            </a:r>
          </a:p>
          <a:p>
            <a:endParaRPr lang="en-US" dirty="0"/>
          </a:p>
          <a:p>
            <a:r>
              <a:rPr lang="en-US" b="1" dirty="0"/>
              <a:t>Next Slide:</a:t>
            </a:r>
            <a:r>
              <a:rPr lang="en-US" dirty="0"/>
              <a:t> “We’ve seen how </a:t>
            </a:r>
            <a:r>
              <a:rPr lang="en-US" b="1" dirty="0"/>
              <a:t>one point on the graph</a:t>
            </a:r>
            <a:r>
              <a:rPr lang="en-US" dirty="0"/>
              <a:t> represents quantity demanded-now let’s look at the </a:t>
            </a:r>
            <a:r>
              <a:rPr lang="en-US" b="1" dirty="0"/>
              <a:t>table version</a:t>
            </a:r>
            <a:r>
              <a:rPr lang="en-US" dirty="0"/>
              <a:t>, where </a:t>
            </a:r>
            <a:r>
              <a:rPr lang="en-US" b="1" dirty="0"/>
              <a:t>one single row</a:t>
            </a:r>
            <a:r>
              <a:rPr lang="en-US" dirty="0"/>
              <a:t> shows that same price–quantity combination.”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C1F34C-564F-4AB4-9922-463249437EC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316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  <a:br>
              <a:rPr lang="en-US" dirty="0"/>
            </a:br>
            <a:r>
              <a:rPr lang="en-US" dirty="0"/>
              <a:t>Students will understand that </a:t>
            </a:r>
            <a:r>
              <a:rPr lang="en-US" b="1" dirty="0"/>
              <a:t>quantity demanded</a:t>
            </a:r>
            <a:r>
              <a:rPr lang="en-US" dirty="0"/>
              <a:t> represents </a:t>
            </a:r>
            <a:r>
              <a:rPr lang="en-US" b="1" dirty="0"/>
              <a:t>a specific amount</a:t>
            </a:r>
            <a:r>
              <a:rPr lang="en-US" dirty="0"/>
              <a:t> consumers are willing and able to purchase at </a:t>
            </a:r>
            <a:r>
              <a:rPr lang="en-US" b="1" dirty="0"/>
              <a:t>one specific price</a:t>
            </a:r>
            <a:r>
              <a:rPr lang="en-US" dirty="0"/>
              <a:t> - not the entire relationship between price and quantity.</a:t>
            </a:r>
          </a:p>
          <a:p>
            <a:endParaRPr lang="en-US" dirty="0"/>
          </a:p>
          <a:p>
            <a:r>
              <a:rPr lang="en-US" b="1" dirty="0"/>
              <a:t>Key Concept:</a:t>
            </a:r>
            <a:endParaRPr lang="en-US" dirty="0"/>
          </a:p>
          <a:p>
            <a:r>
              <a:rPr lang="en-US" b="1" dirty="0"/>
              <a:t>Quantity demanded</a:t>
            </a:r>
            <a:r>
              <a:rPr lang="en-US" dirty="0"/>
              <a:t> = one point on the demand curve OR one row on the demand schedule.</a:t>
            </a:r>
          </a:p>
          <a:p>
            <a:r>
              <a:rPr lang="en-US" dirty="0"/>
              <a:t>It reflects </a:t>
            </a:r>
            <a:r>
              <a:rPr lang="en-US" b="1" dirty="0"/>
              <a:t>a single combination</a:t>
            </a:r>
            <a:r>
              <a:rPr lang="en-US" dirty="0"/>
              <a:t> of price and quantity. </a:t>
            </a:r>
          </a:p>
          <a:p>
            <a:br>
              <a:rPr lang="en-US" dirty="0"/>
            </a:br>
            <a:r>
              <a:rPr lang="en-US" b="1" dirty="0"/>
              <a:t>How to Present the Slide:</a:t>
            </a:r>
            <a:endParaRPr lang="en-US" dirty="0"/>
          </a:p>
          <a:p>
            <a:r>
              <a:rPr lang="en-US" b="1" dirty="0"/>
              <a:t>Reinforce the contrast</a:t>
            </a:r>
            <a:r>
              <a:rPr lang="en-US" dirty="0"/>
              <a:t> with demand:</a:t>
            </a:r>
          </a:p>
          <a:p>
            <a:pPr lvl="1"/>
            <a:r>
              <a:rPr lang="en-US" dirty="0"/>
              <a:t>“Remember - demand is all prices and all quantities together. But now we’re zooming in on just one pair.”</a:t>
            </a:r>
          </a:p>
          <a:p>
            <a:r>
              <a:rPr lang="en-US" b="1" dirty="0"/>
              <a:t>Point to the highlighted rows ($2 → 24 and $4 → 12)</a:t>
            </a:r>
            <a:r>
              <a:rPr lang="en-US" dirty="0"/>
              <a:t> in the table:</a:t>
            </a:r>
          </a:p>
          <a:p>
            <a:pPr lvl="1"/>
            <a:r>
              <a:rPr lang="en-US" dirty="0"/>
              <a:t>“Each of these rows represents a single price–quantity relationship. That’s quantity demanded.”</a:t>
            </a:r>
          </a:p>
          <a:p>
            <a:pPr lvl="1"/>
            <a:r>
              <a:rPr lang="en-US" dirty="0"/>
              <a:t>“When price is $2, consumers buy 24. When price is $4, they buy 12. Each is one quantity demanded.”</a:t>
            </a:r>
          </a:p>
          <a:p>
            <a:r>
              <a:rPr lang="en-US" b="1" dirty="0"/>
              <a:t>Reinforce the connection to the graph:</a:t>
            </a:r>
            <a:endParaRPr lang="en-US" dirty="0"/>
          </a:p>
          <a:p>
            <a:pPr lvl="1"/>
            <a:r>
              <a:rPr lang="en-US" dirty="0"/>
              <a:t>“Each of these rows can be plotted as a single dot on the demand curve.”</a:t>
            </a:r>
          </a:p>
          <a:p>
            <a:endParaRPr lang="en-US" dirty="0"/>
          </a:p>
          <a:p>
            <a:r>
              <a:rPr lang="en-US" b="1" dirty="0"/>
              <a:t>Engagement Prompts:</a:t>
            </a:r>
            <a:endParaRPr lang="en-US" dirty="0"/>
          </a:p>
          <a:p>
            <a:r>
              <a:rPr lang="en-US" dirty="0"/>
              <a:t>“If the price is $3, what is the quantity demanded?”</a:t>
            </a:r>
          </a:p>
          <a:p>
            <a:r>
              <a:rPr lang="en-US" dirty="0"/>
              <a:t>“How many quantities demanded can exist on one demand schedule?”</a:t>
            </a:r>
          </a:p>
          <a:p>
            <a:r>
              <a:rPr lang="en-US" dirty="0"/>
              <a:t>“How is quantity demanded different from demand?”</a:t>
            </a:r>
          </a:p>
          <a:p>
            <a:br>
              <a:rPr lang="en-US" dirty="0"/>
            </a:br>
            <a:r>
              <a:rPr lang="en-US" b="1" dirty="0"/>
              <a:t>Next Slide:</a:t>
            </a:r>
            <a:r>
              <a:rPr lang="en-US" dirty="0"/>
              <a:t> “Now that we’ve locked in </a:t>
            </a:r>
            <a:r>
              <a:rPr lang="en-US" b="1" dirty="0"/>
              <a:t>one price, one quantity</a:t>
            </a:r>
            <a:r>
              <a:rPr lang="en-US" dirty="0"/>
              <a:t> as quantity demanded, let’s see what happens </a:t>
            </a:r>
            <a:r>
              <a:rPr lang="en-US" b="1" dirty="0"/>
              <a:t>when price changes</a:t>
            </a:r>
            <a:r>
              <a:rPr lang="en-US" dirty="0"/>
              <a:t> and how that causes a </a:t>
            </a:r>
            <a:r>
              <a:rPr lang="en-US" b="1" dirty="0"/>
              <a:t>movement along the same demand curve</a:t>
            </a:r>
            <a:r>
              <a:rPr lang="en-US" dirty="0"/>
              <a:t>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C1F34C-564F-4AB4-9922-463249437EC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422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AD01D-85B1-4A4C-853A-85A48DFDAC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6DF6B7-4C46-47BE-B734-7DA981F536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8FE6E3-1B0E-45DF-B797-2027B629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97BFE-B775-4245-B6B9-9879A19C1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E9999-6BC9-4386-A7B0-088527083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67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2AEFB-2B7E-406C-9D23-5070EF131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1BCCA8-29D0-4408-9F07-54484BB331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60F902-8306-4A12-A3B4-BA5D6FC4B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AD4F52-4706-41CB-9563-78CE3A2A4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23EC2D-4920-438E-A332-E6DBCE2EE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26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664FD7-12B7-437E-B391-B18344860A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3C2537-332C-4C73-B3EE-251CD7FEED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1ADCCB-944B-4462-995B-0C334C0D7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8BA434-8A61-4D2C-84E9-667CB63FC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0CD7EF-6F17-4881-953C-6F570B5DF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1509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AD01D-85B1-4A4C-853A-85A48DFDAC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6DF6B7-4C46-47BE-B734-7DA981F536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8FE6E3-1B0E-45DF-B797-2027B629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97BFE-B775-4245-B6B9-9879A19C1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E9999-6BC9-4386-A7B0-088527083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49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C606A-6584-4F54-B850-23F98C36E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55102B-98A6-4777-A651-C57521F1D4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DCC7B6-7552-4169-B0C1-4AFE2079E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733C9-8519-49FB-8E7A-2CF61CDF9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94F935-5F1D-466E-914A-D004E4091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1166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780DE-3AF2-472B-82FF-3B010422E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108546-34EA-4D5F-8F81-61149C4102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E9D24-C22C-45B2-9C2F-2E9B2D35D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0BD880-2C1C-4EAB-A2EE-96DE108CD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58A006-0E83-4093-9BD4-30B9EE415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9458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1428E-D9CA-4E25-AE0A-AEBC13BA2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A4993-8959-490A-BB9D-A572A33A2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FEFAD7-AB10-498D-801F-700F1B6994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35DD67-A916-4764-B363-87A82A504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6046E-9D12-4EC8-BA1D-894CF3C73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F89730-31B3-4510-94A7-FC6610BD0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139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04D45-6C2F-4238-A683-DC7B3E3E9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44C735-72A0-4664-8EC1-8A7ECCAE1F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6E9133-F8DE-46EA-9A54-892ABC4552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9372CE-B180-4BB4-9F79-1054EFD53E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3CE711-815E-4C6E-8D78-2D84FBD637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BD07F5-6D44-4D5B-9554-2F2545D99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084CD9-BA32-4206-9676-A59E72A8D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E0ADC8-2526-47A4-BB94-FFF38E96E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8044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1EE7A-3F27-431A-8481-D6244F7CB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6308DC-9F5E-4107-B2C4-DE7CD5D4B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CCFC77-F3AA-4B38-A305-A54529AAA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BD2041-33BF-4C5F-B370-790962853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4966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FF0E0D-0710-4040-961D-1F69FCE57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505D8D-AB7B-4AB9-8033-487FE1BCD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4ADE2E-343F-4DF4-9FB3-2D815BF86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1796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CA1B0-7825-427B-B6EB-5B8F77B89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D06A6-552D-401F-AE4B-B7F14B0A94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A0BE13-555E-46B2-99DD-7D34D126AF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7534B8-6190-482A-BFB7-8506028A8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05BC1A-7DD4-4559-83DE-D04FB01F6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0D0BC9-717D-4B86-9A5D-717E04E0C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592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C606A-6584-4F54-B850-23F98C36E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55102B-98A6-4777-A651-C57521F1D4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DCC7B6-7552-4169-B0C1-4AFE2079E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733C9-8519-49FB-8E7A-2CF61CDF9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94F935-5F1D-466E-914A-D004E4091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039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ACC71-D1E2-44B8-ABAF-2737490F9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89D2E1-95DC-4BE2-988D-A47EABCF9D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121BDB-D0F7-49C5-8AEE-484DE57E3B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BA7D90-5309-4F4A-974B-6F391ADE6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F5BFD1-F362-4170-8367-138A18C90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343223-68CA-45FC-ABDD-7B6C02434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036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2AEFB-2B7E-406C-9D23-5070EF131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1BCCA8-29D0-4408-9F07-54484BB331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60F902-8306-4A12-A3B4-BA5D6FC4B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AD4F52-4706-41CB-9563-78CE3A2A4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23EC2D-4920-438E-A332-E6DBCE2EE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9090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664FD7-12B7-437E-B391-B18344860A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3C2537-332C-4C73-B3EE-251CD7FEED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1ADCCB-944B-4462-995B-0C334C0D7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8BA434-8A61-4D2C-84E9-667CB63FC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0CD7EF-6F17-4881-953C-6F570B5DF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0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780DE-3AF2-472B-82FF-3B010422E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108546-34EA-4D5F-8F81-61149C4102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E9D24-C22C-45B2-9C2F-2E9B2D35D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0BD880-2C1C-4EAB-A2EE-96DE108CD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58A006-0E83-4093-9BD4-30B9EE415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136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1428E-D9CA-4E25-AE0A-AEBC13BA2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A4993-8959-490A-BB9D-A572A33A2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FEFAD7-AB10-498D-801F-700F1B6994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35DD67-A916-4764-B363-87A82A504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6046E-9D12-4EC8-BA1D-894CF3C73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F89730-31B3-4510-94A7-FC6610BD0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529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04D45-6C2F-4238-A683-DC7B3E3E9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44C735-72A0-4664-8EC1-8A7ECCAE1F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6E9133-F8DE-46EA-9A54-892ABC4552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9372CE-B180-4BB4-9F79-1054EFD53E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3CE711-815E-4C6E-8D78-2D84FBD637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BD07F5-6D44-4D5B-9554-2F2545D99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084CD9-BA32-4206-9676-A59E72A8D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E0ADC8-2526-47A4-BB94-FFF38E96E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78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1EE7A-3F27-431A-8481-D6244F7CB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6308DC-9F5E-4107-B2C4-DE7CD5D4B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CCFC77-F3AA-4B38-A305-A54529AAA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BD2041-33BF-4C5F-B370-790962853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87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FF0E0D-0710-4040-961D-1F69FCE57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505D8D-AB7B-4AB9-8033-487FE1BCD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4ADE2E-343F-4DF4-9FB3-2D815BF86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52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CA1B0-7825-427B-B6EB-5B8F77B89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D06A6-552D-401F-AE4B-B7F14B0A94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A0BE13-555E-46B2-99DD-7D34D126AF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7534B8-6190-482A-BFB7-8506028A8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05BC1A-7DD4-4559-83DE-D04FB01F6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0D0BC9-717D-4B86-9A5D-717E04E0C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695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ACC71-D1E2-44B8-ABAF-2737490F9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89D2E1-95DC-4BE2-988D-A47EABCF9D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121BDB-D0F7-49C5-8AEE-484DE57E3B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BA7D90-5309-4F4A-974B-6F391ADE6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F5BFD1-F362-4170-8367-138A18C90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343223-68CA-45FC-ABDD-7B6C02434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626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/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D63906-2316-4C0D-B0C5-305918B00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23065A-096F-40E6-A271-5E5051A172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7A67B-3AAF-4525-9FBA-AB6845BA7C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ECD0E6-C23B-4DC3-BD3C-14A3BF7CFB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531C18-4FDB-4170-A56B-BE55751D0D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536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/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D63906-2316-4C0D-B0C5-305918B00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23065A-096F-40E6-A271-5E5051A172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7A67B-3AAF-4525-9FBA-AB6845BA7C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ECD0E6-C23B-4DC3-BD3C-14A3BF7CFB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531C18-4FDB-4170-A56B-BE55751D0D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364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2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65434FD-BBC7-43BD-9762-AB7F207A3B7E}"/>
              </a:ext>
            </a:extLst>
          </p:cNvPr>
          <p:cNvSpPr/>
          <p:nvPr/>
        </p:nvSpPr>
        <p:spPr>
          <a:xfrm>
            <a:off x="0" y="0"/>
            <a:ext cx="1219200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000" b="1" i="0" u="sng" strike="noStrike" kern="120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CED </a:t>
            </a:r>
            <a:r>
              <a:rPr lang="en-US" sz="5000" b="1" u="sng">
                <a:ln>
                  <a:solidFill>
                    <a:srgbClr val="FF0000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latin typeface="Calibri" panose="020F0502020204030204"/>
              </a:rPr>
              <a:t>1.4</a:t>
            </a:r>
            <a:endParaRPr kumimoji="0" lang="en-US" sz="5000" b="1" i="0" u="sng" strike="noStrike" kern="1200" cap="none" spc="0" normalizeH="0" baseline="0" noProof="0" dirty="0">
              <a:ln>
                <a:solidFill>
                  <a:srgbClr val="FF0000"/>
                </a:solidFill>
              </a:ln>
              <a:solidFill>
                <a:srgbClr val="FFC000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1" i="0" u="none" strike="noStrike" kern="1200" cap="none" spc="0" normalizeH="0" baseline="0" noProof="0" dirty="0">
                <a:ln w="53975">
                  <a:solidFill>
                    <a:srgbClr val="FFC000"/>
                  </a:solidFill>
                  <a:prstDash val="solid"/>
                </a:ln>
                <a:solidFill>
                  <a:srgbClr val="00B0F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Demand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7152D1-645B-375C-9C0C-A9D5498442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54169">
            <a:off x="-92696" y="4075847"/>
            <a:ext cx="3506993" cy="27189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FF9A82C-8FA0-ED9A-9D15-106CBC38EB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20973">
            <a:off x="4432012" y="4205076"/>
            <a:ext cx="3814737" cy="31221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6ACABFB-A14E-4235-6772-55BD4DB27D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291764">
            <a:off x="7318769" y="3832323"/>
            <a:ext cx="2133678" cy="31927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67CC646-7949-AB05-F284-F75EF28693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1239">
            <a:off x="614367" y="4062873"/>
            <a:ext cx="3680680" cy="164116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78682F0-DB37-C84A-2FB9-09D6B1B4E4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94772" y="4325301"/>
            <a:ext cx="1266349" cy="2532699"/>
          </a:xfrm>
          <a:prstGeom prst="rect">
            <a:avLst/>
          </a:prstGeom>
        </p:spPr>
      </p:pic>
      <p:sp>
        <p:nvSpPr>
          <p:cNvPr id="4" name="Isosceles Triangle 1">
            <a:extLst>
              <a:ext uri="{FF2B5EF4-FFF2-40B4-BE49-F238E27FC236}">
                <a16:creationId xmlns:a16="http://schemas.microsoft.com/office/drawing/2014/main" id="{393E0919-4FA6-2D7C-3CF5-D0442F1F86D6}"/>
              </a:ext>
            </a:extLst>
          </p:cNvPr>
          <p:cNvSpPr/>
          <p:nvPr/>
        </p:nvSpPr>
        <p:spPr>
          <a:xfrm>
            <a:off x="8927262" y="3444816"/>
            <a:ext cx="3267614" cy="3415880"/>
          </a:xfrm>
          <a:custGeom>
            <a:avLst/>
            <a:gdLst>
              <a:gd name="connsiteX0" fmla="*/ 0 w 2053087"/>
              <a:gd name="connsiteY0" fmla="*/ 1742536 h 1742536"/>
              <a:gd name="connsiteX1" fmla="*/ 1026544 w 2053087"/>
              <a:gd name="connsiteY1" fmla="*/ 0 h 1742536"/>
              <a:gd name="connsiteX2" fmla="*/ 2053087 w 2053087"/>
              <a:gd name="connsiteY2" fmla="*/ 1742536 h 1742536"/>
              <a:gd name="connsiteX3" fmla="*/ 0 w 2053087"/>
              <a:gd name="connsiteY3" fmla="*/ 1742536 h 1742536"/>
              <a:gd name="connsiteX0" fmla="*/ 0 w 3065254"/>
              <a:gd name="connsiteY0" fmla="*/ 1742536 h 2996241"/>
              <a:gd name="connsiteX1" fmla="*/ 1026544 w 3065254"/>
              <a:gd name="connsiteY1" fmla="*/ 0 h 2996241"/>
              <a:gd name="connsiteX2" fmla="*/ 3065254 w 3065254"/>
              <a:gd name="connsiteY2" fmla="*/ 2996241 h 2996241"/>
              <a:gd name="connsiteX3" fmla="*/ 0 w 3065254"/>
              <a:gd name="connsiteY3" fmla="*/ 1742536 h 2996241"/>
              <a:gd name="connsiteX0" fmla="*/ 0 w 3073879"/>
              <a:gd name="connsiteY0" fmla="*/ 2133600 h 3387305"/>
              <a:gd name="connsiteX1" fmla="*/ 3073879 w 3073879"/>
              <a:gd name="connsiteY1" fmla="*/ 0 h 3387305"/>
              <a:gd name="connsiteX2" fmla="*/ 3065254 w 3073879"/>
              <a:gd name="connsiteY2" fmla="*/ 3387305 h 3387305"/>
              <a:gd name="connsiteX3" fmla="*/ 0 w 3073879"/>
              <a:gd name="connsiteY3" fmla="*/ 2133600 h 3387305"/>
              <a:gd name="connsiteX0" fmla="*/ 0 w 3286664"/>
              <a:gd name="connsiteY0" fmla="*/ 3421812 h 3421812"/>
              <a:gd name="connsiteX1" fmla="*/ 3286664 w 3286664"/>
              <a:gd name="connsiteY1" fmla="*/ 0 h 3421812"/>
              <a:gd name="connsiteX2" fmla="*/ 3278039 w 3286664"/>
              <a:gd name="connsiteY2" fmla="*/ 3387305 h 3421812"/>
              <a:gd name="connsiteX3" fmla="*/ 0 w 3286664"/>
              <a:gd name="connsiteY3" fmla="*/ 3421812 h 3421812"/>
              <a:gd name="connsiteX0" fmla="*/ 0 w 3286664"/>
              <a:gd name="connsiteY0" fmla="*/ 3421812 h 3421812"/>
              <a:gd name="connsiteX1" fmla="*/ 3286664 w 3286664"/>
              <a:gd name="connsiteY1" fmla="*/ 0 h 3421812"/>
              <a:gd name="connsiteX2" fmla="*/ 3278039 w 3286664"/>
              <a:gd name="connsiteY2" fmla="*/ 3415880 h 3421812"/>
              <a:gd name="connsiteX3" fmla="*/ 0 w 3286664"/>
              <a:gd name="connsiteY3" fmla="*/ 3421812 h 3421812"/>
              <a:gd name="connsiteX0" fmla="*/ 0 w 3267614"/>
              <a:gd name="connsiteY0" fmla="*/ 3412287 h 3415880"/>
              <a:gd name="connsiteX1" fmla="*/ 3267614 w 3267614"/>
              <a:gd name="connsiteY1" fmla="*/ 0 h 3415880"/>
              <a:gd name="connsiteX2" fmla="*/ 3258989 w 3267614"/>
              <a:gd name="connsiteY2" fmla="*/ 3415880 h 3415880"/>
              <a:gd name="connsiteX3" fmla="*/ 0 w 3267614"/>
              <a:gd name="connsiteY3" fmla="*/ 3412287 h 3415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7614" h="3415880">
                <a:moveTo>
                  <a:pt x="0" y="3412287"/>
                </a:moveTo>
                <a:lnTo>
                  <a:pt x="3267614" y="0"/>
                </a:lnTo>
                <a:lnTo>
                  <a:pt x="3258989" y="3415880"/>
                </a:lnTo>
                <a:lnTo>
                  <a:pt x="0" y="3412287"/>
                </a:lnTo>
                <a:close/>
              </a:path>
            </a:pathLst>
          </a:cu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6F583F-1CD8-2760-DF59-A19B09C4421E}"/>
              </a:ext>
            </a:extLst>
          </p:cNvPr>
          <p:cNvSpPr txBox="1"/>
          <p:nvPr/>
        </p:nvSpPr>
        <p:spPr>
          <a:xfrm rot="18861901">
            <a:off x="8643708" y="5080772"/>
            <a:ext cx="46518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Basic Economic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Concepts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877C6F6-9153-FD32-D394-D62AAE30D1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33114" y="0"/>
            <a:ext cx="2481287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194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088572"/>
            <a:ext cx="6460623" cy="54838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 flipH="1" flipV="1">
            <a:off x="1000985" y="3831424"/>
            <a:ext cx="2863535" cy="6820"/>
          </a:xfrm>
          <a:prstGeom prst="line">
            <a:avLst/>
          </a:prstGeom>
          <a:noFill/>
          <a:ln w="76200" cap="flat" cmpd="sng" algn="ctr">
            <a:solidFill>
              <a:srgbClr val="C0504D"/>
            </a:solidFill>
            <a:prstDash val="sysDot"/>
          </a:ln>
          <a:effectLst/>
        </p:spPr>
      </p:cxnSp>
      <p:cxnSp>
        <p:nvCxnSpPr>
          <p:cNvPr id="32" name="Straight Connector 31"/>
          <p:cNvCxnSpPr/>
          <p:nvPr/>
        </p:nvCxnSpPr>
        <p:spPr>
          <a:xfrm>
            <a:off x="3896416" y="3812543"/>
            <a:ext cx="1518" cy="1807221"/>
          </a:xfrm>
          <a:prstGeom prst="line">
            <a:avLst/>
          </a:prstGeom>
          <a:noFill/>
          <a:ln w="76200" cap="flat" cmpd="sng" algn="ctr">
            <a:solidFill>
              <a:srgbClr val="C0504D"/>
            </a:solidFill>
            <a:prstDash val="sysDot"/>
          </a:ln>
          <a:effectLst/>
        </p:spPr>
      </p:cxnSp>
      <p:cxnSp>
        <p:nvCxnSpPr>
          <p:cNvPr id="35" name="Straight Connector 34"/>
          <p:cNvCxnSpPr/>
          <p:nvPr/>
        </p:nvCxnSpPr>
        <p:spPr>
          <a:xfrm flipH="1">
            <a:off x="992893" y="5631902"/>
            <a:ext cx="5105400" cy="0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36" name="Straight Connector 35"/>
          <p:cNvCxnSpPr/>
          <p:nvPr/>
        </p:nvCxnSpPr>
        <p:spPr>
          <a:xfrm flipH="1" flipV="1">
            <a:off x="992893" y="1669502"/>
            <a:ext cx="4387553" cy="3276600"/>
          </a:xfrm>
          <a:prstGeom prst="line">
            <a:avLst/>
          </a:prstGeom>
          <a:noFill/>
          <a:ln w="762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37" name="TextBox 36"/>
          <p:cNvSpPr txBox="1"/>
          <p:nvPr/>
        </p:nvSpPr>
        <p:spPr>
          <a:xfrm>
            <a:off x="21343" y="1544159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608690" y="5631902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Q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380446" y="4793702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</a:t>
            </a:r>
          </a:p>
        </p:txBody>
      </p:sp>
      <p:cxnSp>
        <p:nvCxnSpPr>
          <p:cNvPr id="42" name="Straight Connector 41"/>
          <p:cNvCxnSpPr/>
          <p:nvPr/>
        </p:nvCxnSpPr>
        <p:spPr>
          <a:xfrm>
            <a:off x="992893" y="1593302"/>
            <a:ext cx="0" cy="4038600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44" name="Oval 43"/>
          <p:cNvSpPr/>
          <p:nvPr/>
        </p:nvSpPr>
        <p:spPr>
          <a:xfrm>
            <a:off x="3774495" y="3714782"/>
            <a:ext cx="228600" cy="228600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66351" y="3639011"/>
            <a:ext cx="571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P1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634942" y="5693496"/>
            <a:ext cx="5715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Q1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507984" y="2604579"/>
            <a:ext cx="3435927" cy="3469917"/>
            <a:chOff x="507984" y="2604579"/>
            <a:chExt cx="3435927" cy="3469917"/>
          </a:xfrm>
        </p:grpSpPr>
        <p:grpSp>
          <p:nvGrpSpPr>
            <p:cNvPr id="6" name="Group 5"/>
            <p:cNvGrpSpPr/>
            <p:nvPr/>
          </p:nvGrpSpPr>
          <p:grpSpPr>
            <a:xfrm>
              <a:off x="507984" y="2604579"/>
              <a:ext cx="3435927" cy="3469917"/>
              <a:chOff x="507984" y="2604579"/>
              <a:chExt cx="3435927" cy="3469917"/>
            </a:xfrm>
          </p:grpSpPr>
          <p:cxnSp>
            <p:nvCxnSpPr>
              <p:cNvPr id="33" name="Straight Connector 32"/>
              <p:cNvCxnSpPr/>
              <p:nvPr/>
            </p:nvCxnSpPr>
            <p:spPr>
              <a:xfrm>
                <a:off x="2449290" y="2761927"/>
                <a:ext cx="169" cy="2874021"/>
              </a:xfrm>
              <a:prstGeom prst="line">
                <a:avLst/>
              </a:prstGeom>
              <a:noFill/>
              <a:ln w="76200" cap="flat" cmpd="sng" algn="ctr">
                <a:solidFill>
                  <a:srgbClr val="C0504D"/>
                </a:solidFill>
                <a:prstDash val="sysDot"/>
              </a:ln>
              <a:effectLst/>
            </p:spPr>
          </p:cxnSp>
          <p:cxnSp>
            <p:nvCxnSpPr>
              <p:cNvPr id="34" name="Straight Connector 33"/>
              <p:cNvCxnSpPr/>
              <p:nvPr/>
            </p:nvCxnSpPr>
            <p:spPr>
              <a:xfrm flipH="1">
                <a:off x="1009077" y="2771444"/>
                <a:ext cx="1473054" cy="16108"/>
              </a:xfrm>
              <a:prstGeom prst="line">
                <a:avLst/>
              </a:prstGeom>
              <a:noFill/>
              <a:ln w="76200" cap="flat" cmpd="sng" algn="ctr">
                <a:solidFill>
                  <a:srgbClr val="C0504D"/>
                </a:solidFill>
                <a:prstDash val="sysDot"/>
              </a:ln>
              <a:effectLst/>
            </p:spPr>
          </p:cxnSp>
          <p:sp>
            <p:nvSpPr>
              <p:cNvPr id="39" name="TextBox 38"/>
              <p:cNvSpPr txBox="1"/>
              <p:nvPr/>
            </p:nvSpPr>
            <p:spPr>
              <a:xfrm>
                <a:off x="567700" y="2604579"/>
                <a:ext cx="5715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+mn-ea"/>
                    <a:cs typeface="+mn-cs"/>
                  </a:rPr>
                  <a:t>P2</a:t>
                </a: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2212093" y="5686753"/>
                <a:ext cx="571500" cy="381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+mn-ea"/>
                    <a:cs typeface="+mn-cs"/>
                  </a:rPr>
                  <a:t>Q2</a:t>
                </a:r>
              </a:p>
            </p:txBody>
          </p:sp>
          <p:cxnSp>
            <p:nvCxnSpPr>
              <p:cNvPr id="47" name="Straight Arrow Connector 46">
                <a:extLst>
                  <a:ext uri="{FF2B5EF4-FFF2-40B4-BE49-F238E27FC236}">
                    <a16:creationId xmlns:a16="http://schemas.microsoft.com/office/drawing/2014/main" id="{06046336-719C-4920-820E-3EB32C547E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24711" y="2625466"/>
                <a:ext cx="1219200" cy="886691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00B050"/>
                </a:solidFill>
                <a:prstDash val="solid"/>
                <a:headEnd type="arrow" w="med" len="med"/>
                <a:tailEnd type="none" w="med" len="med"/>
              </a:ln>
              <a:effectLst/>
            </p:spPr>
          </p:cxnSp>
          <p:cxnSp>
            <p:nvCxnSpPr>
              <p:cNvPr id="48" name="Straight Arrow Connector 47">
                <a:extLst>
                  <a:ext uri="{FF2B5EF4-FFF2-40B4-BE49-F238E27FC236}">
                    <a16:creationId xmlns:a16="http://schemas.microsoft.com/office/drawing/2014/main" id="{D305249A-651C-4196-8EF4-5A4F0EDA67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7984" y="2833284"/>
                <a:ext cx="0" cy="900545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00B050"/>
                </a:solidFill>
                <a:prstDash val="solid"/>
                <a:headEnd type="arrow" w="med" len="med"/>
                <a:tailEnd type="none" w="med" len="med"/>
              </a:ln>
              <a:effectLst/>
            </p:spPr>
          </p:cxnSp>
          <p:cxnSp>
            <p:nvCxnSpPr>
              <p:cNvPr id="49" name="Straight Arrow Connector 48">
                <a:extLst>
                  <a:ext uri="{FF2B5EF4-FFF2-40B4-BE49-F238E27FC236}">
                    <a16:creationId xmlns:a16="http://schemas.microsoft.com/office/drawing/2014/main" id="{F618305E-AADE-48F7-A67C-CDA479FF3AF9}"/>
                  </a:ext>
                </a:extLst>
              </p:cNvPr>
              <p:cNvCxnSpPr>
                <a:cxnSpLocks/>
                <a:endCxn id="46" idx="2"/>
              </p:cNvCxnSpPr>
              <p:nvPr/>
            </p:nvCxnSpPr>
            <p:spPr>
              <a:xfrm>
                <a:off x="2447621" y="6061393"/>
                <a:ext cx="1473071" cy="13103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00B050"/>
                </a:solidFill>
                <a:prstDash val="solid"/>
                <a:headEnd type="arrow" w="med" len="med"/>
                <a:tailEnd type="none" w="med" len="med"/>
              </a:ln>
              <a:effectLst/>
            </p:spPr>
          </p:cxnSp>
        </p:grpSp>
        <p:sp>
          <p:nvSpPr>
            <p:cNvPr id="43" name="Oval 42"/>
            <p:cNvSpPr/>
            <p:nvPr/>
          </p:nvSpPr>
          <p:spPr>
            <a:xfrm>
              <a:off x="2350295" y="2670909"/>
              <a:ext cx="228600" cy="228600"/>
            </a:xfrm>
            <a:prstGeom prst="ellipse">
              <a:avLst/>
            </a:prstGeom>
            <a:solidFill>
              <a:srgbClr val="92D050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386" y="1458798"/>
            <a:ext cx="6042200" cy="496916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608551" y="3908392"/>
            <a:ext cx="5583449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Price Changes </a:t>
            </a:r>
            <a:r>
              <a:rPr kumimoji="0" lang="en-US" sz="5500" b="1" i="0" u="none" strike="noStrike" kern="1200" cap="none" spc="0" normalizeH="0" baseline="0" noProof="0" dirty="0" err="1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Qd</a:t>
            </a:r>
            <a:endParaRPr kumimoji="0" lang="en-US" sz="5500" b="1" i="0" u="none" strike="noStrike" kern="1200" cap="none" spc="0" normalizeH="0" baseline="0" noProof="0" dirty="0">
              <a:ln w="15875">
                <a:solidFill>
                  <a:schemeClr val="tx1"/>
                </a:solidFill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b="1" dirty="0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  <a:latin typeface="Calibri" panose="020F0502020204030204"/>
              </a:rPr>
              <a:t>Higher Price, Lower </a:t>
            </a:r>
            <a:r>
              <a:rPr lang="en-US" sz="3500" b="1" dirty="0" err="1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  <a:latin typeface="Calibri" panose="020F0502020204030204"/>
              </a:rPr>
              <a:t>Qd</a:t>
            </a:r>
            <a:endParaRPr lang="en-US" sz="3500" b="1" dirty="0">
              <a:ln w="15875">
                <a:solidFill>
                  <a:schemeClr val="tx1"/>
                </a:solidFill>
              </a:ln>
              <a:solidFill>
                <a:srgbClr val="00B050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</a:rPr>
              <a:t>Lower Price, Higher </a:t>
            </a:r>
            <a:r>
              <a:rPr kumimoji="0" lang="en-US" sz="3500" b="1" i="0" u="none" strike="noStrike" kern="1200" cap="none" spc="0" normalizeH="0" baseline="0" noProof="0" dirty="0" err="1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</a:rPr>
              <a:t>Qd</a:t>
            </a:r>
            <a:endParaRPr kumimoji="0" lang="en-US" sz="3500" b="0" i="0" u="none" strike="noStrike" kern="1200" cap="none" spc="0" normalizeH="0" baseline="0" noProof="0" dirty="0">
              <a:ln w="15875">
                <a:solidFill>
                  <a:schemeClr val="tx1"/>
                </a:solidFill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629206" y="1940732"/>
            <a:ext cx="556279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Price Does Not Change Demand!!</a:t>
            </a:r>
            <a:endParaRPr kumimoji="0" lang="en-US" sz="5500" b="0" i="0" u="none" strike="noStrike" kern="1200" cap="none" spc="0" normalizeH="0" baseline="0" noProof="0" dirty="0">
              <a:ln w="15875">
                <a:solidFill>
                  <a:schemeClr val="bg1"/>
                </a:solidFill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300351-346C-8637-AC8D-75C31290352E}"/>
              </a:ext>
            </a:extLst>
          </p:cNvPr>
          <p:cNvSpPr txBox="1"/>
          <p:nvPr/>
        </p:nvSpPr>
        <p:spPr>
          <a:xfrm>
            <a:off x="7038" y="0"/>
            <a:ext cx="1218496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Demand vs Quantity Demanded</a:t>
            </a:r>
            <a:endParaRPr kumimoji="0" lang="en-US" sz="70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675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9364E73-E096-0453-1880-F9D0B1555912}"/>
              </a:ext>
            </a:extLst>
          </p:cNvPr>
          <p:cNvGraphicFramePr>
            <a:graphicFrameLocks noGrp="1"/>
          </p:cNvGraphicFramePr>
          <p:nvPr/>
        </p:nvGraphicFramePr>
        <p:xfrm>
          <a:off x="2164669" y="2214632"/>
          <a:ext cx="2494195" cy="3350326"/>
        </p:xfrm>
        <a:graphic>
          <a:graphicData uri="http://schemas.openxmlformats.org/drawingml/2006/table">
            <a:tbl>
              <a:tblPr firstRow="1" firstCol="1" bandRow="1"/>
              <a:tblGrid>
                <a:gridCol w="1246577">
                  <a:extLst>
                    <a:ext uri="{9D8B030D-6E8A-4147-A177-3AD203B41FA5}">
                      <a16:colId xmlns:a16="http://schemas.microsoft.com/office/drawing/2014/main" val="483625054"/>
                    </a:ext>
                  </a:extLst>
                </a:gridCol>
                <a:gridCol w="1247618">
                  <a:extLst>
                    <a:ext uri="{9D8B030D-6E8A-4147-A177-3AD203B41FA5}">
                      <a16:colId xmlns:a16="http://schemas.microsoft.com/office/drawing/2014/main" val="117304266"/>
                    </a:ext>
                  </a:extLst>
                </a:gridCol>
              </a:tblGrid>
              <a:tr h="3771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  <a:r>
                        <a:rPr lang="en-US" sz="4000" b="1" baseline="-25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4000" baseline="-25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684927"/>
                  </a:ext>
                </a:extLst>
              </a:tr>
              <a:tr h="3300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1447874"/>
                  </a:ext>
                </a:extLst>
              </a:tr>
              <a:tr h="3300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1865650"/>
                  </a:ext>
                </a:extLst>
              </a:tr>
              <a:tr h="3300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811445"/>
                  </a:ext>
                </a:extLst>
              </a:tr>
              <a:tr h="3300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3758196"/>
                  </a:ext>
                </a:extLst>
              </a:tr>
              <a:tr h="3300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168581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D7FAA0B-2818-BB58-7CA9-82F3E99C2EAD}"/>
              </a:ext>
            </a:extLst>
          </p:cNvPr>
          <p:cNvSpPr txBox="1"/>
          <p:nvPr/>
        </p:nvSpPr>
        <p:spPr>
          <a:xfrm>
            <a:off x="2451277" y="1611928"/>
            <a:ext cx="19209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n>
                  <a:solidFill>
                    <a:prstClr val="white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Market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ED5163-4113-C8CF-795C-CA04DAF2D1B0}"/>
              </a:ext>
            </a:extLst>
          </p:cNvPr>
          <p:cNvSpPr/>
          <p:nvPr/>
        </p:nvSpPr>
        <p:spPr>
          <a:xfrm>
            <a:off x="3726968" y="3373821"/>
            <a:ext cx="592784" cy="54233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7E156B4-E45C-A963-0E2A-273B5C08D035}"/>
              </a:ext>
            </a:extLst>
          </p:cNvPr>
          <p:cNvSpPr/>
          <p:nvPr/>
        </p:nvSpPr>
        <p:spPr>
          <a:xfrm>
            <a:off x="3720662" y="4469389"/>
            <a:ext cx="592784" cy="54233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806350B0-8710-B30C-B566-6C56B59E3F90}"/>
              </a:ext>
            </a:extLst>
          </p:cNvPr>
          <p:cNvSpPr/>
          <p:nvPr/>
        </p:nvSpPr>
        <p:spPr>
          <a:xfrm rot="5400000">
            <a:off x="1222442" y="4011363"/>
            <a:ext cx="1342517" cy="37311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62897D-CC92-C19A-90ED-4AFDC2A859A5}"/>
              </a:ext>
            </a:extLst>
          </p:cNvPr>
          <p:cNvSpPr/>
          <p:nvPr/>
        </p:nvSpPr>
        <p:spPr>
          <a:xfrm>
            <a:off x="2515388" y="3373821"/>
            <a:ext cx="592784" cy="54233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359F021-C2F3-E92F-B307-7D26169A4B21}"/>
              </a:ext>
            </a:extLst>
          </p:cNvPr>
          <p:cNvSpPr/>
          <p:nvPr/>
        </p:nvSpPr>
        <p:spPr>
          <a:xfrm>
            <a:off x="2515388" y="4469389"/>
            <a:ext cx="592784" cy="54233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82B032-E76E-1BD7-3A40-D3AE858B9DC4}"/>
              </a:ext>
            </a:extLst>
          </p:cNvPr>
          <p:cNvSpPr txBox="1"/>
          <p:nvPr/>
        </p:nvSpPr>
        <p:spPr>
          <a:xfrm>
            <a:off x="7038" y="0"/>
            <a:ext cx="1218496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Demand vs Quantity Demanded</a:t>
            </a:r>
            <a:endParaRPr kumimoji="0" lang="en-US" sz="70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0CBB32-9E09-24A6-02BE-1EAC11439552}"/>
              </a:ext>
            </a:extLst>
          </p:cNvPr>
          <p:cNvSpPr/>
          <p:nvPr/>
        </p:nvSpPr>
        <p:spPr>
          <a:xfrm>
            <a:off x="6821649" y="4271195"/>
            <a:ext cx="524235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Price Changes Qd</a:t>
            </a:r>
            <a:endParaRPr kumimoji="0" lang="en-US" sz="5500" b="0" i="0" u="none" strike="noStrike" kern="1200" cap="none" spc="0" normalizeH="0" baseline="0" noProof="0" dirty="0">
              <a:ln w="15875"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4698A1E-1306-B8CE-9373-E12BA8B21EB2}"/>
              </a:ext>
            </a:extLst>
          </p:cNvPr>
          <p:cNvSpPr/>
          <p:nvPr/>
        </p:nvSpPr>
        <p:spPr>
          <a:xfrm>
            <a:off x="6608551" y="1940732"/>
            <a:ext cx="566855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Price Does Not Change Demand!!</a:t>
            </a:r>
            <a:endParaRPr kumimoji="0" lang="en-US" sz="5500" b="0" i="0" u="none" strike="noStrike" kern="1200" cap="none" spc="0" normalizeH="0" baseline="0" noProof="0" dirty="0">
              <a:ln w="15875">
                <a:solidFill>
                  <a:schemeClr val="bg1"/>
                </a:solidFill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0902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2" grpId="0" animBg="1"/>
      <p:bldP spid="13" grpId="0" animBg="1"/>
      <p:bldP spid="7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5678" y="1088572"/>
            <a:ext cx="6347345" cy="54838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876300" y="5706603"/>
            <a:ext cx="5105400" cy="0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2" name="Straight Connector 11"/>
          <p:cNvCxnSpPr/>
          <p:nvPr/>
        </p:nvCxnSpPr>
        <p:spPr>
          <a:xfrm flipH="1" flipV="1">
            <a:off x="989590" y="2577682"/>
            <a:ext cx="3722336" cy="2906389"/>
          </a:xfrm>
          <a:prstGeom prst="line">
            <a:avLst/>
          </a:prstGeom>
          <a:noFill/>
          <a:ln w="762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-95250" y="1618860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92097" y="5706603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Q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81227" y="5216361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876300" y="1668003"/>
            <a:ext cx="0" cy="4038600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7" name="Straight Connector 16"/>
          <p:cNvCxnSpPr/>
          <p:nvPr/>
        </p:nvCxnSpPr>
        <p:spPr>
          <a:xfrm flipH="1" flipV="1">
            <a:off x="1999746" y="2374033"/>
            <a:ext cx="3722336" cy="2906389"/>
          </a:xfrm>
          <a:prstGeom prst="line">
            <a:avLst/>
          </a:prstGeom>
          <a:noFill/>
          <a:ln w="762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5699475" y="5109816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D1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4060101" y="4820525"/>
            <a:ext cx="926953" cy="20573"/>
          </a:xfrm>
          <a:prstGeom prst="straightConnector1">
            <a:avLst/>
          </a:prstGeom>
          <a:noFill/>
          <a:ln w="38100" cap="flat" cmpd="sng" algn="ctr">
            <a:solidFill>
              <a:srgbClr val="00B050"/>
            </a:solidFill>
            <a:prstDash val="soli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>
          <a:xfrm flipV="1">
            <a:off x="1639234" y="2933732"/>
            <a:ext cx="926953" cy="20573"/>
          </a:xfrm>
          <a:prstGeom prst="straightConnector1">
            <a:avLst/>
          </a:prstGeom>
          <a:noFill/>
          <a:ln w="38100" cap="flat" cmpd="sng" algn="ctr">
            <a:solidFill>
              <a:srgbClr val="00B050"/>
            </a:solidFill>
            <a:prstDash val="solid"/>
            <a:tailEnd type="arrow"/>
          </a:ln>
          <a:effectLst/>
        </p:spPr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97" y="1526285"/>
            <a:ext cx="5730200" cy="500918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651124" y="861424"/>
            <a:ext cx="5578977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Right = Increase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500" b="1" dirty="0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  <a:latin typeface="Calibri" panose="020F0502020204030204"/>
              </a:rPr>
              <a:t>Higher quantities at every price</a:t>
            </a:r>
            <a:endParaRPr kumimoji="0" lang="en-US" sz="2500" b="1" i="0" u="none" strike="noStrike" kern="1200" cap="none" spc="0" normalizeH="0" baseline="0" noProof="0" dirty="0">
              <a:ln w="15875">
                <a:solidFill>
                  <a:schemeClr val="tx1"/>
                </a:solidFill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Left = Decrease</a:t>
            </a:r>
            <a:endParaRPr lang="en-US" sz="2500" dirty="0">
              <a:ln w="15875">
                <a:solidFill>
                  <a:schemeClr val="tx1"/>
                </a:solidFill>
              </a:ln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Lower quantities at every price</a:t>
            </a:r>
            <a:endParaRPr kumimoji="0" lang="en-US" sz="5000" b="1" i="0" u="none" strike="noStrike" kern="1200" cap="none" spc="0" normalizeH="0" baseline="0" noProof="0" dirty="0">
              <a:ln w="15875">
                <a:solidFill>
                  <a:schemeClr val="tx1"/>
                </a:solidFill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FB5CE0-6F84-C146-AF30-E7F9858EAB99}"/>
              </a:ext>
            </a:extLst>
          </p:cNvPr>
          <p:cNvSpPr txBox="1"/>
          <p:nvPr/>
        </p:nvSpPr>
        <p:spPr>
          <a:xfrm>
            <a:off x="7038" y="0"/>
            <a:ext cx="1218496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Demand vs Quantity Demanded</a:t>
            </a:r>
            <a:endParaRPr kumimoji="0" lang="en-US" sz="70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5B63544-F036-6399-7223-841B48247C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8320863"/>
              </p:ext>
            </p:extLst>
          </p:nvPr>
        </p:nvGraphicFramePr>
        <p:xfrm>
          <a:off x="8196087" y="3222086"/>
          <a:ext cx="2494195" cy="3350326"/>
        </p:xfrm>
        <a:graphic>
          <a:graphicData uri="http://schemas.openxmlformats.org/drawingml/2006/table">
            <a:tbl>
              <a:tblPr firstRow="1" firstCol="1" bandRow="1"/>
              <a:tblGrid>
                <a:gridCol w="1246577">
                  <a:extLst>
                    <a:ext uri="{9D8B030D-6E8A-4147-A177-3AD203B41FA5}">
                      <a16:colId xmlns:a16="http://schemas.microsoft.com/office/drawing/2014/main" val="483625054"/>
                    </a:ext>
                  </a:extLst>
                </a:gridCol>
                <a:gridCol w="1247618">
                  <a:extLst>
                    <a:ext uri="{9D8B030D-6E8A-4147-A177-3AD203B41FA5}">
                      <a16:colId xmlns:a16="http://schemas.microsoft.com/office/drawing/2014/main" val="117304266"/>
                    </a:ext>
                  </a:extLst>
                </a:gridCol>
              </a:tblGrid>
              <a:tr h="3771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  <a:r>
                        <a:rPr lang="en-US" sz="4000" b="1" baseline="-25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4000" baseline="-25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684927"/>
                  </a:ext>
                </a:extLst>
              </a:tr>
              <a:tr h="3300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1447874"/>
                  </a:ext>
                </a:extLst>
              </a:tr>
              <a:tr h="3300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1865650"/>
                  </a:ext>
                </a:extLst>
              </a:tr>
              <a:tr h="3300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811445"/>
                  </a:ext>
                </a:extLst>
              </a:tr>
              <a:tr h="3300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3758196"/>
                  </a:ext>
                </a:extLst>
              </a:tr>
              <a:tr h="3300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1685815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1D027A5-1FB5-BD9C-FDC4-A6027C3568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7576875"/>
              </p:ext>
            </p:extLst>
          </p:nvPr>
        </p:nvGraphicFramePr>
        <p:xfrm>
          <a:off x="8196085" y="3222086"/>
          <a:ext cx="2494195" cy="3350326"/>
        </p:xfrm>
        <a:graphic>
          <a:graphicData uri="http://schemas.openxmlformats.org/drawingml/2006/table">
            <a:tbl>
              <a:tblPr firstRow="1" firstCol="1" bandRow="1"/>
              <a:tblGrid>
                <a:gridCol w="1246577">
                  <a:extLst>
                    <a:ext uri="{9D8B030D-6E8A-4147-A177-3AD203B41FA5}">
                      <a16:colId xmlns:a16="http://schemas.microsoft.com/office/drawing/2014/main" val="483625054"/>
                    </a:ext>
                  </a:extLst>
                </a:gridCol>
                <a:gridCol w="1247618">
                  <a:extLst>
                    <a:ext uri="{9D8B030D-6E8A-4147-A177-3AD203B41FA5}">
                      <a16:colId xmlns:a16="http://schemas.microsoft.com/office/drawing/2014/main" val="117304266"/>
                    </a:ext>
                  </a:extLst>
                </a:gridCol>
              </a:tblGrid>
              <a:tr h="3771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  <a:r>
                        <a:rPr lang="en-US" sz="4000" b="1" baseline="-25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4000" baseline="-25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684927"/>
                  </a:ext>
                </a:extLst>
              </a:tr>
              <a:tr h="3300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1447874"/>
                  </a:ext>
                </a:extLst>
              </a:tr>
              <a:tr h="3300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1865650"/>
                  </a:ext>
                </a:extLst>
              </a:tr>
              <a:tr h="3300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811445"/>
                  </a:ext>
                </a:extLst>
              </a:tr>
              <a:tr h="3300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3758196"/>
                  </a:ext>
                </a:extLst>
              </a:tr>
              <a:tr h="3300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168581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AFD56A2-5463-92CB-5050-A351D9C6FC1D}"/>
              </a:ext>
            </a:extLst>
          </p:cNvPr>
          <p:cNvSpPr txBox="1"/>
          <p:nvPr/>
        </p:nvSpPr>
        <p:spPr>
          <a:xfrm>
            <a:off x="265678" y="1092201"/>
            <a:ext cx="634734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4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Change in Demand</a:t>
            </a:r>
            <a:endParaRPr lang="en-US" sz="4500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290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82D11AF-C42D-42AE-BBE8-E363652DF787}"/>
              </a:ext>
            </a:extLst>
          </p:cNvPr>
          <p:cNvSpPr txBox="1"/>
          <p:nvPr/>
        </p:nvSpPr>
        <p:spPr>
          <a:xfrm>
            <a:off x="2618884" y="1682151"/>
            <a:ext cx="69743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Demand Shifters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Tastes and Preferences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2D11AF-C42D-42AE-BBE8-E363652DF787}"/>
              </a:ext>
            </a:extLst>
          </p:cNvPr>
          <p:cNvSpPr txBox="1"/>
          <p:nvPr/>
        </p:nvSpPr>
        <p:spPr>
          <a:xfrm>
            <a:off x="7038" y="0"/>
            <a:ext cx="1218496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Determinants of Demand</a:t>
            </a:r>
            <a:endParaRPr kumimoji="0" lang="en-US" sz="75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2996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5678" y="1088572"/>
            <a:ext cx="6347345" cy="54838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876300" y="5706603"/>
            <a:ext cx="5105400" cy="0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2" name="Straight Connector 11"/>
          <p:cNvCxnSpPr/>
          <p:nvPr/>
        </p:nvCxnSpPr>
        <p:spPr>
          <a:xfrm flipH="1" flipV="1">
            <a:off x="989590" y="2577682"/>
            <a:ext cx="3722336" cy="2906389"/>
          </a:xfrm>
          <a:prstGeom prst="line">
            <a:avLst/>
          </a:prstGeom>
          <a:noFill/>
          <a:ln w="762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-95250" y="1618860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92097" y="5706603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Q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81227" y="5216361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876300" y="1668003"/>
            <a:ext cx="0" cy="4038600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7" name="Straight Connector 16"/>
          <p:cNvCxnSpPr/>
          <p:nvPr/>
        </p:nvCxnSpPr>
        <p:spPr>
          <a:xfrm flipH="1" flipV="1">
            <a:off x="1999746" y="2374033"/>
            <a:ext cx="3722336" cy="2906389"/>
          </a:xfrm>
          <a:prstGeom prst="line">
            <a:avLst/>
          </a:prstGeom>
          <a:noFill/>
          <a:ln w="762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5699475" y="5109816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D1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4060101" y="4820525"/>
            <a:ext cx="926953" cy="20573"/>
          </a:xfrm>
          <a:prstGeom prst="straightConnector1">
            <a:avLst/>
          </a:prstGeom>
          <a:noFill/>
          <a:ln w="38100" cap="flat" cmpd="sng" algn="ctr">
            <a:solidFill>
              <a:srgbClr val="00B050"/>
            </a:solidFill>
            <a:prstDash val="soli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>
          <a:xfrm flipV="1">
            <a:off x="1639234" y="2933732"/>
            <a:ext cx="926953" cy="20573"/>
          </a:xfrm>
          <a:prstGeom prst="straightConnector1">
            <a:avLst/>
          </a:prstGeom>
          <a:noFill/>
          <a:ln w="38100" cap="flat" cmpd="sng" algn="ctr">
            <a:solidFill>
              <a:srgbClr val="00B050"/>
            </a:solidFill>
            <a:prstDash val="solid"/>
            <a:tailEnd type="arrow"/>
          </a:ln>
          <a:effectLst/>
        </p:spPr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97" y="1526285"/>
            <a:ext cx="5730200" cy="5009182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E0EC6581-82D3-DABB-A361-7019A7EA0ED2}"/>
              </a:ext>
            </a:extLst>
          </p:cNvPr>
          <p:cNvGrpSpPr/>
          <p:nvPr/>
        </p:nvGrpSpPr>
        <p:grpSpPr>
          <a:xfrm>
            <a:off x="7207902" y="5134718"/>
            <a:ext cx="4748872" cy="1156957"/>
            <a:chOff x="7207902" y="5134718"/>
            <a:chExt cx="4748872" cy="1156957"/>
          </a:xfrm>
        </p:grpSpPr>
        <p:pic>
          <p:nvPicPr>
            <p:cNvPr id="4" name="Picture 4" descr="😀">
              <a:extLst>
                <a:ext uri="{FF2B5EF4-FFF2-40B4-BE49-F238E27FC236}">
                  <a16:creationId xmlns:a16="http://schemas.microsoft.com/office/drawing/2014/main" id="{6440808A-7340-32ED-1F7A-19FD34BC59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7902" y="5134718"/>
              <a:ext cx="1057132" cy="1117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 descr="😀">
              <a:extLst>
                <a:ext uri="{FF2B5EF4-FFF2-40B4-BE49-F238E27FC236}">
                  <a16:creationId xmlns:a16="http://schemas.microsoft.com/office/drawing/2014/main" id="{BE10EF66-CCDE-5AFA-D082-B7D85FE5E0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38482" y="5147906"/>
              <a:ext cx="1057132" cy="1117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 descr="😀">
              <a:extLst>
                <a:ext uri="{FF2B5EF4-FFF2-40B4-BE49-F238E27FC236}">
                  <a16:creationId xmlns:a16="http://schemas.microsoft.com/office/drawing/2014/main" id="{B09D6726-C1E4-37FE-A120-9F8584735C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69062" y="5161094"/>
              <a:ext cx="1057132" cy="1117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7" descr="😀">
              <a:extLst>
                <a:ext uri="{FF2B5EF4-FFF2-40B4-BE49-F238E27FC236}">
                  <a16:creationId xmlns:a16="http://schemas.microsoft.com/office/drawing/2014/main" id="{5801D674-32C2-DE73-4AA8-CA4E08D6B3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9642" y="5174282"/>
              <a:ext cx="1057132" cy="1117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D166F35-A6E9-A4D6-7A61-D56E9E532BF1}"/>
              </a:ext>
            </a:extLst>
          </p:cNvPr>
          <p:cNvGrpSpPr/>
          <p:nvPr/>
        </p:nvGrpSpPr>
        <p:grpSpPr>
          <a:xfrm>
            <a:off x="7182673" y="5127369"/>
            <a:ext cx="4833019" cy="1158465"/>
            <a:chOff x="7163017" y="3871396"/>
            <a:chExt cx="4833019" cy="1158465"/>
          </a:xfrm>
        </p:grpSpPr>
        <p:pic>
          <p:nvPicPr>
            <p:cNvPr id="9" name="Picture 12" descr="😕">
              <a:extLst>
                <a:ext uri="{FF2B5EF4-FFF2-40B4-BE49-F238E27FC236}">
                  <a16:creationId xmlns:a16="http://schemas.microsoft.com/office/drawing/2014/main" id="{841E3899-CA66-69A6-888E-935A1B1A45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3017" y="3871396"/>
              <a:ext cx="1135657" cy="11584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12" descr="😕">
              <a:extLst>
                <a:ext uri="{FF2B5EF4-FFF2-40B4-BE49-F238E27FC236}">
                  <a16:creationId xmlns:a16="http://schemas.microsoft.com/office/drawing/2014/main" id="{68439B4F-902A-4FA3-98C0-2C467581E6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9219" y="3871396"/>
              <a:ext cx="1135657" cy="11584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12" descr="😕">
              <a:extLst>
                <a:ext uri="{FF2B5EF4-FFF2-40B4-BE49-F238E27FC236}">
                  <a16:creationId xmlns:a16="http://schemas.microsoft.com/office/drawing/2014/main" id="{94D01AA7-664C-66D4-5D33-41F0032194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4425" y="3871396"/>
              <a:ext cx="1135657" cy="11584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2" descr="😕">
              <a:extLst>
                <a:ext uri="{FF2B5EF4-FFF2-40B4-BE49-F238E27FC236}">
                  <a16:creationId xmlns:a16="http://schemas.microsoft.com/office/drawing/2014/main" id="{DF4B64F6-E9C4-EC97-2F8C-68832D02E5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60379" y="3871396"/>
              <a:ext cx="1135657" cy="11584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1EEE978-5800-D7BC-A3E6-3CE5E7EEC60F}"/>
              </a:ext>
            </a:extLst>
          </p:cNvPr>
          <p:cNvSpPr txBox="1"/>
          <p:nvPr/>
        </p:nvSpPr>
        <p:spPr>
          <a:xfrm>
            <a:off x="7038" y="0"/>
            <a:ext cx="1218496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Determinants of Demand</a:t>
            </a:r>
            <a:endParaRPr kumimoji="0" lang="en-US" sz="75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6979045-9E17-7465-7363-701B10435C17}"/>
              </a:ext>
            </a:extLst>
          </p:cNvPr>
          <p:cNvSpPr txBox="1"/>
          <p:nvPr/>
        </p:nvSpPr>
        <p:spPr>
          <a:xfrm>
            <a:off x="7001650" y="1280220"/>
            <a:ext cx="4801723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 w="158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Tastes and Preferences</a:t>
            </a:r>
          </a:p>
        </p:txBody>
      </p:sp>
    </p:spTree>
    <p:extLst>
      <p:ext uri="{BB962C8B-B14F-4D97-AF65-F5344CB8AC3E}">
        <p14:creationId xmlns:p14="http://schemas.microsoft.com/office/powerpoint/2010/main" val="637311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82D11AF-C42D-42AE-BBE8-E363652DF787}"/>
              </a:ext>
            </a:extLst>
          </p:cNvPr>
          <p:cNvSpPr txBox="1"/>
          <p:nvPr/>
        </p:nvSpPr>
        <p:spPr>
          <a:xfrm>
            <a:off x="2598783" y="1682151"/>
            <a:ext cx="6974333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5500" b="1" dirty="0">
                <a:ln w="15875">
                  <a:solidFill>
                    <a:schemeClr val="bg1"/>
                  </a:solidFill>
                </a:ln>
              </a:rPr>
              <a:t>Demand Shifters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Tastes and Preferences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Market Size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0EE6B0-7B5E-4952-5B1A-266D25C1CF34}"/>
              </a:ext>
            </a:extLst>
          </p:cNvPr>
          <p:cNvSpPr txBox="1"/>
          <p:nvPr/>
        </p:nvSpPr>
        <p:spPr>
          <a:xfrm>
            <a:off x="7038" y="0"/>
            <a:ext cx="1218496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Determinants of Demand</a:t>
            </a:r>
            <a:endParaRPr kumimoji="0" lang="en-US" sz="75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749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5678" y="1088572"/>
            <a:ext cx="6347345" cy="54838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876300" y="5706603"/>
            <a:ext cx="5105400" cy="0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2" name="Straight Connector 11"/>
          <p:cNvCxnSpPr/>
          <p:nvPr/>
        </p:nvCxnSpPr>
        <p:spPr>
          <a:xfrm flipH="1" flipV="1">
            <a:off x="989590" y="2577682"/>
            <a:ext cx="3722336" cy="2906389"/>
          </a:xfrm>
          <a:prstGeom prst="line">
            <a:avLst/>
          </a:prstGeom>
          <a:noFill/>
          <a:ln w="762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-95250" y="1618860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92097" y="5706603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Q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81227" y="5216361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876300" y="1668003"/>
            <a:ext cx="0" cy="4038600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7" name="Straight Connector 16"/>
          <p:cNvCxnSpPr/>
          <p:nvPr/>
        </p:nvCxnSpPr>
        <p:spPr>
          <a:xfrm flipH="1" flipV="1">
            <a:off x="1999746" y="2374033"/>
            <a:ext cx="3722336" cy="2906389"/>
          </a:xfrm>
          <a:prstGeom prst="line">
            <a:avLst/>
          </a:prstGeom>
          <a:noFill/>
          <a:ln w="762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5699475" y="5109816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D1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4060101" y="4820525"/>
            <a:ext cx="926953" cy="20573"/>
          </a:xfrm>
          <a:prstGeom prst="straightConnector1">
            <a:avLst/>
          </a:prstGeom>
          <a:noFill/>
          <a:ln w="38100" cap="flat" cmpd="sng" algn="ctr">
            <a:solidFill>
              <a:srgbClr val="00B050"/>
            </a:solidFill>
            <a:prstDash val="soli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>
          <a:xfrm flipV="1">
            <a:off x="1639234" y="2933732"/>
            <a:ext cx="926953" cy="20573"/>
          </a:xfrm>
          <a:prstGeom prst="straightConnector1">
            <a:avLst/>
          </a:prstGeom>
          <a:noFill/>
          <a:ln w="38100" cap="flat" cmpd="sng" algn="ctr">
            <a:solidFill>
              <a:srgbClr val="00B050"/>
            </a:solidFill>
            <a:prstDash val="solid"/>
            <a:tailEnd type="arrow"/>
          </a:ln>
          <a:effectLst/>
        </p:spPr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97" y="1526285"/>
            <a:ext cx="5730200" cy="5009182"/>
          </a:xfrm>
          <a:prstGeom prst="rect">
            <a:avLst/>
          </a:prstGeom>
        </p:spPr>
      </p:pic>
      <p:pic>
        <p:nvPicPr>
          <p:cNvPr id="1026" name="Picture 2" descr="Vector image of selection of school kids characters">
            <a:extLst>
              <a:ext uri="{FF2B5EF4-FFF2-40B4-BE49-F238E27FC236}">
                <a16:creationId xmlns:a16="http://schemas.microsoft.com/office/drawing/2014/main" id="{F82ED425-CBE8-0934-FFB1-45EFBEF04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130" y="4163320"/>
            <a:ext cx="2794770" cy="2409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ector illustration of chubby girl character with expression of doubt">
            <a:extLst>
              <a:ext uri="{FF2B5EF4-FFF2-40B4-BE49-F238E27FC236}">
                <a16:creationId xmlns:a16="http://schemas.microsoft.com/office/drawing/2014/main" id="{BB29CF58-5C69-F4EB-EC68-8EFBCA713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0138" y="4638673"/>
            <a:ext cx="1044754" cy="163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5CD36ED-AA9F-C026-A5F9-D0EA07891B80}"/>
              </a:ext>
            </a:extLst>
          </p:cNvPr>
          <p:cNvSpPr txBox="1"/>
          <p:nvPr/>
        </p:nvSpPr>
        <p:spPr>
          <a:xfrm>
            <a:off x="7038" y="0"/>
            <a:ext cx="1218496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Determinants of Demand</a:t>
            </a:r>
            <a:endParaRPr kumimoji="0" lang="en-US" sz="75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8DABF5-CCC5-1166-A218-549FBC455363}"/>
              </a:ext>
            </a:extLst>
          </p:cNvPr>
          <p:cNvSpPr txBox="1"/>
          <p:nvPr/>
        </p:nvSpPr>
        <p:spPr>
          <a:xfrm>
            <a:off x="6613024" y="1280220"/>
            <a:ext cx="5578976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 w="158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Market Size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Number of Buyers</a:t>
            </a:r>
            <a:endParaRPr kumimoji="0" lang="en-US" sz="5500" b="1" i="0" u="none" strike="noStrike" kern="1200" cap="none" spc="0" normalizeH="0" baseline="0" noProof="0" dirty="0">
              <a:ln w="15875">
                <a:solidFill>
                  <a:schemeClr val="tx1"/>
                </a:solidFill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4516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82D11AF-C42D-42AE-BBE8-E363652DF787}"/>
              </a:ext>
            </a:extLst>
          </p:cNvPr>
          <p:cNvSpPr txBox="1"/>
          <p:nvPr/>
        </p:nvSpPr>
        <p:spPr>
          <a:xfrm>
            <a:off x="2598783" y="1682151"/>
            <a:ext cx="697433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Demand Shifters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Tastes and Preferences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Market Size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Prices of Related Goods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Substitutes                 Complements     </a:t>
            </a:r>
            <a:r>
              <a:rPr kumimoji="0" lang="en-US" sz="30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>
                <a:ln w="15875">
                  <a:noFill/>
                </a:ln>
                <a:noFill/>
                <a:effectLst/>
                <a:uLnTx/>
                <a:uFillTx/>
                <a:latin typeface="Calibri" panose="020F0502020204030204"/>
              </a:rPr>
              <a:t>.</a:t>
            </a:r>
            <a:endParaRPr kumimoji="0" lang="en-US" sz="4500" b="1" i="0" u="none" strike="noStrike" kern="1200" cap="none" spc="0" normalizeH="0" baseline="0" noProof="0" dirty="0">
              <a:ln w="15875">
                <a:noFill/>
              </a:ln>
              <a:noFill/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0F068B-4ADC-84DE-8273-7673477578AC}"/>
              </a:ext>
            </a:extLst>
          </p:cNvPr>
          <p:cNvSpPr txBox="1"/>
          <p:nvPr/>
        </p:nvSpPr>
        <p:spPr>
          <a:xfrm>
            <a:off x="7038" y="0"/>
            <a:ext cx="1218496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Determinants of Demand</a:t>
            </a:r>
            <a:endParaRPr kumimoji="0" lang="en-US" sz="75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384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5678" y="1088572"/>
            <a:ext cx="6347345" cy="54838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876300" y="5706603"/>
            <a:ext cx="5105400" cy="0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2" name="Straight Connector 11"/>
          <p:cNvCxnSpPr/>
          <p:nvPr/>
        </p:nvCxnSpPr>
        <p:spPr>
          <a:xfrm flipH="1" flipV="1">
            <a:off x="989590" y="2577682"/>
            <a:ext cx="3722336" cy="2906389"/>
          </a:xfrm>
          <a:prstGeom prst="line">
            <a:avLst/>
          </a:prstGeom>
          <a:noFill/>
          <a:ln w="762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-95250" y="1618860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92097" y="5706603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Q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81227" y="5216361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876300" y="1668003"/>
            <a:ext cx="0" cy="4038600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7" name="Straight Connector 16"/>
          <p:cNvCxnSpPr/>
          <p:nvPr/>
        </p:nvCxnSpPr>
        <p:spPr>
          <a:xfrm flipH="1" flipV="1">
            <a:off x="1999746" y="2374033"/>
            <a:ext cx="3722336" cy="2906389"/>
          </a:xfrm>
          <a:prstGeom prst="line">
            <a:avLst/>
          </a:prstGeom>
          <a:noFill/>
          <a:ln w="762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5699475" y="5109816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D1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4060101" y="4820525"/>
            <a:ext cx="926953" cy="20573"/>
          </a:xfrm>
          <a:prstGeom prst="straightConnector1">
            <a:avLst/>
          </a:prstGeom>
          <a:noFill/>
          <a:ln w="38100" cap="flat" cmpd="sng" algn="ctr">
            <a:solidFill>
              <a:srgbClr val="00B050"/>
            </a:solidFill>
            <a:prstDash val="soli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>
          <a:xfrm flipV="1">
            <a:off x="1639234" y="2933732"/>
            <a:ext cx="926953" cy="20573"/>
          </a:xfrm>
          <a:prstGeom prst="straightConnector1">
            <a:avLst/>
          </a:prstGeom>
          <a:noFill/>
          <a:ln w="38100" cap="flat" cmpd="sng" algn="ctr">
            <a:solidFill>
              <a:srgbClr val="00B050"/>
            </a:solidFill>
            <a:prstDash val="solid"/>
            <a:tailEnd type="arrow"/>
          </a:ln>
          <a:effectLst/>
        </p:spPr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97" y="1526285"/>
            <a:ext cx="5730200" cy="5009182"/>
          </a:xfrm>
          <a:prstGeom prst="rect">
            <a:avLst/>
          </a:prstGeom>
        </p:spPr>
      </p:pic>
      <p:pic>
        <p:nvPicPr>
          <p:cNvPr id="4" name="Picture 2" descr="Whortleberry jelly">
            <a:extLst>
              <a:ext uri="{FF2B5EF4-FFF2-40B4-BE49-F238E27FC236}">
                <a16:creationId xmlns:a16="http://schemas.microsoft.com/office/drawing/2014/main" id="{F054D335-8C02-1BBA-154B-A15AEC5573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914" y="4914707"/>
            <a:ext cx="947107" cy="1583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48E5EB-F978-4E64-F9DF-4F4C771B70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660" y="4914707"/>
            <a:ext cx="1272633" cy="15837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A06C3F-FB5B-F411-504C-E01859502A6C}"/>
              </a:ext>
            </a:extLst>
          </p:cNvPr>
          <p:cNvSpPr txBox="1"/>
          <p:nvPr/>
        </p:nvSpPr>
        <p:spPr>
          <a:xfrm>
            <a:off x="2253673" y="1348509"/>
            <a:ext cx="273338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u="sng" dirty="0"/>
              <a:t>Market for Honey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BA31FFB-8D30-8C90-1D19-F49C68CB4F31}"/>
              </a:ext>
            </a:extLst>
          </p:cNvPr>
          <p:cNvGrpSpPr/>
          <p:nvPr/>
        </p:nvGrpSpPr>
        <p:grpSpPr>
          <a:xfrm>
            <a:off x="6842475" y="5039671"/>
            <a:ext cx="1732337" cy="1732337"/>
            <a:chOff x="6671226" y="5109816"/>
            <a:chExt cx="1732337" cy="1732337"/>
          </a:xfrm>
        </p:grpSpPr>
        <p:pic>
          <p:nvPicPr>
            <p:cNvPr id="8" name="Picture 6" descr="Vector image of sign for name label">
              <a:extLst>
                <a:ext uri="{FF2B5EF4-FFF2-40B4-BE49-F238E27FC236}">
                  <a16:creationId xmlns:a16="http://schemas.microsoft.com/office/drawing/2014/main" id="{32FE2B6E-0AA6-8401-4C30-3A39FD9394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1226" y="5109816"/>
              <a:ext cx="1732337" cy="17323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9A0324F-B99E-F06D-6F04-6445D5869E98}"/>
                </a:ext>
              </a:extLst>
            </p:cNvPr>
            <p:cNvSpPr txBox="1"/>
            <p:nvPr/>
          </p:nvSpPr>
          <p:spPr>
            <a:xfrm>
              <a:off x="7069372" y="5783547"/>
              <a:ext cx="62226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/>
                <a:t>$3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44726F5-5EF7-AFA2-99DE-C1A4872C06F1}"/>
                </a:ext>
              </a:extLst>
            </p:cNvPr>
            <p:cNvSpPr txBox="1"/>
            <p:nvPr/>
          </p:nvSpPr>
          <p:spPr>
            <a:xfrm>
              <a:off x="7379026" y="5514896"/>
              <a:ext cx="62226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/>
                <a:t>$4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0D010D9-9599-985B-4EE4-848E7506C9B8}"/>
                </a:ext>
              </a:extLst>
            </p:cNvPr>
            <p:cNvCxnSpPr/>
            <p:nvPr/>
          </p:nvCxnSpPr>
          <p:spPr>
            <a:xfrm>
              <a:off x="7069372" y="5902036"/>
              <a:ext cx="541392" cy="323273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6F8AD32-90D8-66B4-F1D5-0F2B510A5414}"/>
              </a:ext>
            </a:extLst>
          </p:cNvPr>
          <p:cNvGrpSpPr/>
          <p:nvPr/>
        </p:nvGrpSpPr>
        <p:grpSpPr>
          <a:xfrm>
            <a:off x="6829657" y="5039671"/>
            <a:ext cx="1732337" cy="1732337"/>
            <a:chOff x="7691637" y="6337545"/>
            <a:chExt cx="1732337" cy="1732337"/>
          </a:xfrm>
        </p:grpSpPr>
        <p:pic>
          <p:nvPicPr>
            <p:cNvPr id="23" name="Picture 6" descr="Vector image of sign for name label">
              <a:extLst>
                <a:ext uri="{FF2B5EF4-FFF2-40B4-BE49-F238E27FC236}">
                  <a16:creationId xmlns:a16="http://schemas.microsoft.com/office/drawing/2014/main" id="{FF6BA17F-DCC9-6DC8-FBAC-5D72105DD4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91637" y="6337545"/>
              <a:ext cx="1732337" cy="17323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0BEE9B7-0A71-2317-A0B9-E8FE00FF8F86}"/>
                </a:ext>
              </a:extLst>
            </p:cNvPr>
            <p:cNvSpPr txBox="1"/>
            <p:nvPr/>
          </p:nvSpPr>
          <p:spPr>
            <a:xfrm>
              <a:off x="8089783" y="7011276"/>
              <a:ext cx="62226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/>
                <a:t>$3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E2A5684-5A7F-89EF-7350-CA7E4B381D1C}"/>
                </a:ext>
              </a:extLst>
            </p:cNvPr>
            <p:cNvSpPr txBox="1"/>
            <p:nvPr/>
          </p:nvSpPr>
          <p:spPr>
            <a:xfrm>
              <a:off x="8399437" y="6742625"/>
              <a:ext cx="62226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/>
                <a:t>$4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4B69A59-3713-BB98-34F5-1D6412F143FC}"/>
                </a:ext>
              </a:extLst>
            </p:cNvPr>
            <p:cNvCxnSpPr/>
            <p:nvPr/>
          </p:nvCxnSpPr>
          <p:spPr>
            <a:xfrm>
              <a:off x="8480310" y="6849639"/>
              <a:ext cx="541392" cy="323273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E9ECC95-FB3E-0E95-AFEF-5BE5169289A6}"/>
              </a:ext>
            </a:extLst>
          </p:cNvPr>
          <p:cNvSpPr txBox="1"/>
          <p:nvPr/>
        </p:nvSpPr>
        <p:spPr>
          <a:xfrm>
            <a:off x="7038" y="0"/>
            <a:ext cx="1218496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Determinants of Demand</a:t>
            </a:r>
            <a:endParaRPr kumimoji="0" lang="en-US" sz="75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6E518B-2A1D-5621-C162-D2BCDD6CEEAC}"/>
              </a:ext>
            </a:extLst>
          </p:cNvPr>
          <p:cNvSpPr txBox="1"/>
          <p:nvPr/>
        </p:nvSpPr>
        <p:spPr>
          <a:xfrm>
            <a:off x="6613024" y="1280220"/>
            <a:ext cx="5578976" cy="3247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158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Price of Related Goods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Substitutes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Substitutes are </a:t>
            </a:r>
            <a:r>
              <a:rPr lang="en-US" sz="3500" b="1" dirty="0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  <a:latin typeface="Calibri" panose="020F0502020204030204"/>
              </a:rPr>
              <a:t>goods that can be used in place of each other.</a:t>
            </a:r>
            <a:endParaRPr kumimoji="0" lang="en-US" sz="3500" b="1" i="0" u="none" strike="noStrike" kern="1200" cap="none" spc="0" normalizeH="0" baseline="0" noProof="0" dirty="0">
              <a:ln w="15875">
                <a:solidFill>
                  <a:schemeClr val="tx1"/>
                </a:solidFill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386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5678" y="1088572"/>
            <a:ext cx="6347345" cy="54838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876300" y="5706603"/>
            <a:ext cx="5105400" cy="0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2" name="Straight Connector 11"/>
          <p:cNvCxnSpPr/>
          <p:nvPr/>
        </p:nvCxnSpPr>
        <p:spPr>
          <a:xfrm flipH="1" flipV="1">
            <a:off x="989590" y="2577682"/>
            <a:ext cx="3722336" cy="2906389"/>
          </a:xfrm>
          <a:prstGeom prst="line">
            <a:avLst/>
          </a:prstGeom>
          <a:noFill/>
          <a:ln w="762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-95250" y="1618860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92097" y="5706603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Q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81227" y="5216361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876300" y="1668003"/>
            <a:ext cx="0" cy="4038600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7" name="Straight Connector 16"/>
          <p:cNvCxnSpPr/>
          <p:nvPr/>
        </p:nvCxnSpPr>
        <p:spPr>
          <a:xfrm flipH="1" flipV="1">
            <a:off x="1999746" y="2374033"/>
            <a:ext cx="3722336" cy="2906389"/>
          </a:xfrm>
          <a:prstGeom prst="line">
            <a:avLst/>
          </a:prstGeom>
          <a:noFill/>
          <a:ln w="762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5699475" y="5109816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D1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4060101" y="4820525"/>
            <a:ext cx="926953" cy="20573"/>
          </a:xfrm>
          <a:prstGeom prst="straightConnector1">
            <a:avLst/>
          </a:prstGeom>
          <a:noFill/>
          <a:ln w="38100" cap="flat" cmpd="sng" algn="ctr">
            <a:solidFill>
              <a:srgbClr val="00B050"/>
            </a:solidFill>
            <a:prstDash val="soli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>
          <a:xfrm flipV="1">
            <a:off x="1639234" y="2933732"/>
            <a:ext cx="926953" cy="20573"/>
          </a:xfrm>
          <a:prstGeom prst="straightConnector1">
            <a:avLst/>
          </a:prstGeom>
          <a:noFill/>
          <a:ln w="38100" cap="flat" cmpd="sng" algn="ctr">
            <a:solidFill>
              <a:srgbClr val="00B050"/>
            </a:solidFill>
            <a:prstDash val="solid"/>
            <a:tailEnd type="arrow"/>
          </a:ln>
          <a:effectLst/>
        </p:spPr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97" y="1526285"/>
            <a:ext cx="5730200" cy="5009182"/>
          </a:xfrm>
          <a:prstGeom prst="rect">
            <a:avLst/>
          </a:prstGeom>
        </p:spPr>
      </p:pic>
      <p:pic>
        <p:nvPicPr>
          <p:cNvPr id="4" name="Picture 2" descr="Whortleberry jelly">
            <a:extLst>
              <a:ext uri="{FF2B5EF4-FFF2-40B4-BE49-F238E27FC236}">
                <a16:creationId xmlns:a16="http://schemas.microsoft.com/office/drawing/2014/main" id="{3641E0AC-9A26-CFBA-3447-21339159F8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7345" y="4824732"/>
            <a:ext cx="947107" cy="1583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Bread spread vector image">
            <a:extLst>
              <a:ext uri="{FF2B5EF4-FFF2-40B4-BE49-F238E27FC236}">
                <a16:creationId xmlns:a16="http://schemas.microsoft.com/office/drawing/2014/main" id="{4AC01FF5-5799-F96C-776A-1FA8D497BD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5734" y="4591258"/>
            <a:ext cx="1817753" cy="1817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2FBB27E-493D-F8D5-BF21-0A0B57757866}"/>
              </a:ext>
            </a:extLst>
          </p:cNvPr>
          <p:cNvSpPr txBox="1"/>
          <p:nvPr/>
        </p:nvSpPr>
        <p:spPr>
          <a:xfrm>
            <a:off x="2253673" y="1348509"/>
            <a:ext cx="37223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u="sng" dirty="0"/>
              <a:t>Market for Peanut Butter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904DC33-A782-0AEE-6A27-D924A9CD468A}"/>
              </a:ext>
            </a:extLst>
          </p:cNvPr>
          <p:cNvGrpSpPr/>
          <p:nvPr/>
        </p:nvGrpSpPr>
        <p:grpSpPr>
          <a:xfrm>
            <a:off x="6938260" y="4928490"/>
            <a:ext cx="1732337" cy="1732337"/>
            <a:chOff x="7691637" y="6337545"/>
            <a:chExt cx="1732337" cy="1732337"/>
          </a:xfrm>
        </p:grpSpPr>
        <p:pic>
          <p:nvPicPr>
            <p:cNvPr id="24" name="Picture 6" descr="Vector image of sign for name label">
              <a:extLst>
                <a:ext uri="{FF2B5EF4-FFF2-40B4-BE49-F238E27FC236}">
                  <a16:creationId xmlns:a16="http://schemas.microsoft.com/office/drawing/2014/main" id="{ECF5CF31-8653-FDE0-794C-965A71FC16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91637" y="6337545"/>
              <a:ext cx="1732337" cy="17323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F15A64D-A0DB-6147-46CF-21BF69655E8E}"/>
                </a:ext>
              </a:extLst>
            </p:cNvPr>
            <p:cNvSpPr txBox="1"/>
            <p:nvPr/>
          </p:nvSpPr>
          <p:spPr>
            <a:xfrm>
              <a:off x="8089783" y="7011276"/>
              <a:ext cx="62226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/>
                <a:t>$3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19C2168-F93F-16DA-CFF9-1672FF8ACA9F}"/>
                </a:ext>
              </a:extLst>
            </p:cNvPr>
            <p:cNvSpPr txBox="1"/>
            <p:nvPr/>
          </p:nvSpPr>
          <p:spPr>
            <a:xfrm>
              <a:off x="8399437" y="6742625"/>
              <a:ext cx="62226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/>
                <a:t>$4</a:t>
              </a: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06A86239-AC2F-29D5-7812-D1F19766E357}"/>
                </a:ext>
              </a:extLst>
            </p:cNvPr>
            <p:cNvCxnSpPr/>
            <p:nvPr/>
          </p:nvCxnSpPr>
          <p:spPr>
            <a:xfrm>
              <a:off x="8480310" y="6849639"/>
              <a:ext cx="541392" cy="323273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C23DBC1-BFA9-499E-74A4-6EE8DFB7D7C9}"/>
              </a:ext>
            </a:extLst>
          </p:cNvPr>
          <p:cNvGrpSpPr/>
          <p:nvPr/>
        </p:nvGrpSpPr>
        <p:grpSpPr>
          <a:xfrm>
            <a:off x="6941180" y="4931816"/>
            <a:ext cx="1732337" cy="1732337"/>
            <a:chOff x="6671226" y="5109816"/>
            <a:chExt cx="1732337" cy="1732337"/>
          </a:xfrm>
        </p:grpSpPr>
        <p:pic>
          <p:nvPicPr>
            <p:cNvPr id="9" name="Picture 6" descr="Vector image of sign for name label">
              <a:extLst>
                <a:ext uri="{FF2B5EF4-FFF2-40B4-BE49-F238E27FC236}">
                  <a16:creationId xmlns:a16="http://schemas.microsoft.com/office/drawing/2014/main" id="{EA8741D7-E757-8A86-8710-92783CE90A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1226" y="5109816"/>
              <a:ext cx="1732337" cy="17323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3610624-4588-5D3E-1B7A-7FD4E78A34DF}"/>
                </a:ext>
              </a:extLst>
            </p:cNvPr>
            <p:cNvSpPr txBox="1"/>
            <p:nvPr/>
          </p:nvSpPr>
          <p:spPr>
            <a:xfrm>
              <a:off x="7069372" y="5783547"/>
              <a:ext cx="62226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/>
                <a:t>$3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0FFC599-325D-DEC9-6637-51BF0CACBA74}"/>
                </a:ext>
              </a:extLst>
            </p:cNvPr>
            <p:cNvSpPr txBox="1"/>
            <p:nvPr/>
          </p:nvSpPr>
          <p:spPr>
            <a:xfrm>
              <a:off x="7379026" y="5514896"/>
              <a:ext cx="62226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/>
                <a:t>$4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A8BD5E5-400E-1423-0D72-114F9EB9F024}"/>
                </a:ext>
              </a:extLst>
            </p:cNvPr>
            <p:cNvCxnSpPr/>
            <p:nvPr/>
          </p:nvCxnSpPr>
          <p:spPr>
            <a:xfrm>
              <a:off x="7069372" y="5902036"/>
              <a:ext cx="541392" cy="323273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BD7133E-4C42-4C97-B07B-38076ED3C3C6}"/>
              </a:ext>
            </a:extLst>
          </p:cNvPr>
          <p:cNvSpPr txBox="1"/>
          <p:nvPr/>
        </p:nvSpPr>
        <p:spPr>
          <a:xfrm>
            <a:off x="7038" y="0"/>
            <a:ext cx="1218496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Determinants of Demand</a:t>
            </a:r>
            <a:endParaRPr kumimoji="0" lang="en-US" sz="75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203C85F-37D3-BEA1-710E-27D71A2EEBBF}"/>
              </a:ext>
            </a:extLst>
          </p:cNvPr>
          <p:cNvSpPr txBox="1"/>
          <p:nvPr/>
        </p:nvSpPr>
        <p:spPr>
          <a:xfrm>
            <a:off x="6613024" y="1280220"/>
            <a:ext cx="5578976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158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Price of Related Goods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Complements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 w="15875">
                  <a:solidFill>
                    <a:prstClr val="black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Complements are goods that are used together.</a:t>
            </a:r>
          </a:p>
        </p:txBody>
      </p:sp>
    </p:spTree>
    <p:extLst>
      <p:ext uri="{BB962C8B-B14F-4D97-AF65-F5344CB8AC3E}">
        <p14:creationId xmlns:p14="http://schemas.microsoft.com/office/powerpoint/2010/main" val="4191008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82D11AF-C42D-42AE-BBE8-E363652DF787}"/>
              </a:ext>
            </a:extLst>
          </p:cNvPr>
          <p:cNvSpPr txBox="1"/>
          <p:nvPr/>
        </p:nvSpPr>
        <p:spPr>
          <a:xfrm>
            <a:off x="7038" y="1052843"/>
            <a:ext cx="12184962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law of demand: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Ceteris Paribus, consumers buy more at low prices and less at high prices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2D11AF-C42D-42AE-BBE8-E363652DF787}"/>
              </a:ext>
            </a:extLst>
          </p:cNvPr>
          <p:cNvSpPr txBox="1"/>
          <p:nvPr/>
        </p:nvSpPr>
        <p:spPr>
          <a:xfrm>
            <a:off x="7038" y="0"/>
            <a:ext cx="1218496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Law of Demand</a:t>
            </a:r>
            <a:endParaRPr kumimoji="0" lang="en-US" sz="75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E516507-9ECC-C2DD-8A62-D916934A0D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8547" y="3684333"/>
            <a:ext cx="2327410" cy="293538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B8D34C6-C322-66DE-D920-911EEFF95B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684333"/>
            <a:ext cx="3621263" cy="2978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268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82D11AF-C42D-42AE-BBE8-E363652DF787}"/>
              </a:ext>
            </a:extLst>
          </p:cNvPr>
          <p:cNvSpPr txBox="1"/>
          <p:nvPr/>
        </p:nvSpPr>
        <p:spPr>
          <a:xfrm>
            <a:off x="7038" y="1052843"/>
            <a:ext cx="6974333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Demand Shifters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Tastes and Preferences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Market Size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Prices of Related Goods</a:t>
            </a:r>
            <a:br>
              <a:rPr kumimoji="0" lang="en-US" sz="4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30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Substitutes                 Complements      </a:t>
            </a:r>
            <a:r>
              <a:rPr kumimoji="0" lang="en-US" sz="3000" b="1" i="0" u="none" strike="noStrike" kern="1200" cap="none" spc="0" normalizeH="0" baseline="0" noProof="0" dirty="0">
                <a:ln w="15875">
                  <a:noFill/>
                </a:ln>
                <a:noFill/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en-US" sz="4500" b="1" i="0" u="none" strike="noStrike" kern="1200" cap="none" spc="0" normalizeH="0" baseline="0" noProof="0" dirty="0">
              <a:ln w="15875">
                <a:noFill/>
              </a:ln>
              <a:noFill/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Changes in Income</a:t>
            </a:r>
            <a:br>
              <a:rPr kumimoji="0" lang="en-US" sz="4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30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Normal Goods           Inferior Goods      </a:t>
            </a:r>
            <a:r>
              <a:rPr kumimoji="0" lang="en-US" sz="3000" b="1" i="0" u="none" strike="noStrike" kern="1200" cap="none" spc="0" normalizeH="0" baseline="0" noProof="0" dirty="0">
                <a:ln w="15875">
                  <a:noFill/>
                </a:ln>
                <a:noFill/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2" name="Down Arrow 1"/>
          <p:cNvSpPr/>
          <p:nvPr/>
        </p:nvSpPr>
        <p:spPr>
          <a:xfrm rot="10800000">
            <a:off x="2342242" y="3962400"/>
            <a:ext cx="319315" cy="537028"/>
          </a:xfrm>
          <a:prstGeom prst="downArrow">
            <a:avLst/>
          </a:prstGeom>
          <a:solidFill>
            <a:srgbClr val="FF000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own Arrow 4"/>
          <p:cNvSpPr/>
          <p:nvPr/>
        </p:nvSpPr>
        <p:spPr>
          <a:xfrm rot="10800000">
            <a:off x="2738326" y="3962400"/>
            <a:ext cx="319315" cy="537028"/>
          </a:xfrm>
          <a:prstGeom prst="downArrow">
            <a:avLst/>
          </a:prstGeom>
          <a:solidFill>
            <a:srgbClr val="FF000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Down Arrow 6"/>
          <p:cNvSpPr/>
          <p:nvPr/>
        </p:nvSpPr>
        <p:spPr>
          <a:xfrm rot="10800000">
            <a:off x="5939861" y="4029075"/>
            <a:ext cx="319315" cy="537028"/>
          </a:xfrm>
          <a:prstGeom prst="downArrow">
            <a:avLst/>
          </a:prstGeom>
          <a:solidFill>
            <a:srgbClr val="FF000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ECE537-0DD0-9571-EA47-64C05BA6AC2E}"/>
              </a:ext>
            </a:extLst>
          </p:cNvPr>
          <p:cNvSpPr txBox="1"/>
          <p:nvPr/>
        </p:nvSpPr>
        <p:spPr>
          <a:xfrm>
            <a:off x="7038" y="0"/>
            <a:ext cx="1218496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Determinants of Demand</a:t>
            </a:r>
            <a:endParaRPr kumimoji="0" lang="en-US" sz="75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Down Arrow 8"/>
          <p:cNvSpPr/>
          <p:nvPr/>
        </p:nvSpPr>
        <p:spPr>
          <a:xfrm>
            <a:off x="6335945" y="4029075"/>
            <a:ext cx="319315" cy="537028"/>
          </a:xfrm>
          <a:prstGeom prst="downArrow">
            <a:avLst/>
          </a:prstGeom>
          <a:solidFill>
            <a:srgbClr val="FF000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6E4B90-E946-022B-8866-45C7B5524421}"/>
              </a:ext>
            </a:extLst>
          </p:cNvPr>
          <p:cNvSpPr txBox="1"/>
          <p:nvPr/>
        </p:nvSpPr>
        <p:spPr>
          <a:xfrm>
            <a:off x="6748559" y="2096549"/>
            <a:ext cx="5443441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15875">
                  <a:solidFill>
                    <a:prstClr val="black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Substitutes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 w="15875">
                  <a:solidFill>
                    <a:prstClr val="black"/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Price of one increases, demand for other also increases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15875">
                  <a:solidFill>
                    <a:prstClr val="black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Complements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 w="15875">
                  <a:solidFill>
                    <a:prstClr val="black"/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Price of one increases, demand for other decreases</a:t>
            </a:r>
          </a:p>
        </p:txBody>
      </p:sp>
    </p:spTree>
    <p:extLst>
      <p:ext uri="{BB962C8B-B14F-4D97-AF65-F5344CB8AC3E}">
        <p14:creationId xmlns:p14="http://schemas.microsoft.com/office/powerpoint/2010/main" val="222696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7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5678" y="1088572"/>
            <a:ext cx="6347345" cy="54838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876300" y="5706603"/>
            <a:ext cx="5105400" cy="0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2" name="Straight Connector 11"/>
          <p:cNvCxnSpPr/>
          <p:nvPr/>
        </p:nvCxnSpPr>
        <p:spPr>
          <a:xfrm flipH="1" flipV="1">
            <a:off x="989590" y="2577682"/>
            <a:ext cx="3722336" cy="2906389"/>
          </a:xfrm>
          <a:prstGeom prst="line">
            <a:avLst/>
          </a:prstGeom>
          <a:noFill/>
          <a:ln w="762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-95250" y="1618860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92097" y="5706603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Q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81227" y="5216361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876300" y="1668003"/>
            <a:ext cx="0" cy="4038600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7" name="Straight Connector 16"/>
          <p:cNvCxnSpPr/>
          <p:nvPr/>
        </p:nvCxnSpPr>
        <p:spPr>
          <a:xfrm flipH="1" flipV="1">
            <a:off x="1999746" y="2374033"/>
            <a:ext cx="3722336" cy="2906389"/>
          </a:xfrm>
          <a:prstGeom prst="line">
            <a:avLst/>
          </a:prstGeom>
          <a:noFill/>
          <a:ln w="762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5699475" y="5109816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D1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4060101" y="4820525"/>
            <a:ext cx="926953" cy="20573"/>
          </a:xfrm>
          <a:prstGeom prst="straightConnector1">
            <a:avLst/>
          </a:prstGeom>
          <a:noFill/>
          <a:ln w="38100" cap="flat" cmpd="sng" algn="ctr">
            <a:solidFill>
              <a:srgbClr val="00B050"/>
            </a:solidFill>
            <a:prstDash val="soli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>
          <a:xfrm flipV="1">
            <a:off x="1639234" y="2933732"/>
            <a:ext cx="926953" cy="20573"/>
          </a:xfrm>
          <a:prstGeom prst="straightConnector1">
            <a:avLst/>
          </a:prstGeom>
          <a:noFill/>
          <a:ln w="38100" cap="flat" cmpd="sng" algn="ctr">
            <a:solidFill>
              <a:srgbClr val="00B050"/>
            </a:solidFill>
            <a:prstDash val="solid"/>
            <a:tailEnd type="arrow"/>
          </a:ln>
          <a:effectLst/>
        </p:spPr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97" y="1526285"/>
            <a:ext cx="5730200" cy="5009182"/>
          </a:xfrm>
          <a:prstGeom prst="rect">
            <a:avLst/>
          </a:prstGeom>
        </p:spPr>
      </p:pic>
      <p:pic>
        <p:nvPicPr>
          <p:cNvPr id="4" name="Picture 6" descr="Jogging shoes">
            <a:extLst>
              <a:ext uri="{FF2B5EF4-FFF2-40B4-BE49-F238E27FC236}">
                <a16:creationId xmlns:a16="http://schemas.microsoft.com/office/drawing/2014/main" id="{59B34343-7774-08FD-A1DB-FB3C00F55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6560" y="5180463"/>
            <a:ext cx="2329760" cy="1295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896F3E0A-DE73-1081-6E2C-9E879A7E4E16}"/>
              </a:ext>
            </a:extLst>
          </p:cNvPr>
          <p:cNvGrpSpPr/>
          <p:nvPr/>
        </p:nvGrpSpPr>
        <p:grpSpPr>
          <a:xfrm>
            <a:off x="6960694" y="4406989"/>
            <a:ext cx="2403419" cy="2335052"/>
            <a:chOff x="6960694" y="4406989"/>
            <a:chExt cx="2403419" cy="2335052"/>
          </a:xfrm>
        </p:grpSpPr>
        <p:pic>
          <p:nvPicPr>
            <p:cNvPr id="6" name="Picture 2" descr="Money stack vector image">
              <a:extLst>
                <a:ext uri="{FF2B5EF4-FFF2-40B4-BE49-F238E27FC236}">
                  <a16:creationId xmlns:a16="http://schemas.microsoft.com/office/drawing/2014/main" id="{079A806C-0649-DED4-FB52-37F8703145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1506" y="4406989"/>
              <a:ext cx="1827807" cy="1827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Money stack vector image">
              <a:extLst>
                <a:ext uri="{FF2B5EF4-FFF2-40B4-BE49-F238E27FC236}">
                  <a16:creationId xmlns:a16="http://schemas.microsoft.com/office/drawing/2014/main" id="{B833D77F-DF67-2C5F-2AEB-D744D6A78D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3906" y="4559389"/>
              <a:ext cx="1827807" cy="1827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Money stack vector image">
              <a:extLst>
                <a:ext uri="{FF2B5EF4-FFF2-40B4-BE49-F238E27FC236}">
                  <a16:creationId xmlns:a16="http://schemas.microsoft.com/office/drawing/2014/main" id="{1CFB764D-F87E-8FCF-8922-3D29A936D1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36306" y="4711789"/>
              <a:ext cx="1827807" cy="1827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Money stack vector image">
              <a:extLst>
                <a:ext uri="{FF2B5EF4-FFF2-40B4-BE49-F238E27FC236}">
                  <a16:creationId xmlns:a16="http://schemas.microsoft.com/office/drawing/2014/main" id="{5FC7DBE1-4A90-63E3-DFCD-DED6273559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0694" y="4596084"/>
              <a:ext cx="1827807" cy="1827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" descr="Money stack vector image">
              <a:extLst>
                <a:ext uri="{FF2B5EF4-FFF2-40B4-BE49-F238E27FC236}">
                  <a16:creationId xmlns:a16="http://schemas.microsoft.com/office/drawing/2014/main" id="{4E7A8D3C-5E70-A2D4-60F2-6BDAAEEA4B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3859" y="4914234"/>
              <a:ext cx="1827807" cy="1827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2" name="Picture 2" descr="Money stack vector image">
            <a:extLst>
              <a:ext uri="{FF2B5EF4-FFF2-40B4-BE49-F238E27FC236}">
                <a16:creationId xmlns:a16="http://schemas.microsoft.com/office/drawing/2014/main" id="{09DDD28A-0A28-A362-62FA-3BB43BA01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819" y="4864189"/>
            <a:ext cx="1827807" cy="1827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77D769F-99E4-5B95-537C-93FA7ADBAEC2}"/>
              </a:ext>
            </a:extLst>
          </p:cNvPr>
          <p:cNvSpPr txBox="1"/>
          <p:nvPr/>
        </p:nvSpPr>
        <p:spPr>
          <a:xfrm>
            <a:off x="7038" y="0"/>
            <a:ext cx="1218496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Determinants of Demand</a:t>
            </a:r>
            <a:endParaRPr kumimoji="0" lang="en-US" sz="75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9CB50C-9D0F-02F6-9BCF-20D4F6EB3EC1}"/>
              </a:ext>
            </a:extLst>
          </p:cNvPr>
          <p:cNvSpPr txBox="1"/>
          <p:nvPr/>
        </p:nvSpPr>
        <p:spPr>
          <a:xfrm>
            <a:off x="6613024" y="1280220"/>
            <a:ext cx="5578976" cy="3247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158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Changes in Income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Normal Goods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b="1" dirty="0">
                <a:ln w="15875">
                  <a:solidFill>
                    <a:prstClr val="black"/>
                  </a:solidFill>
                </a:ln>
                <a:solidFill>
                  <a:srgbClr val="00B050"/>
                </a:solidFill>
                <a:latin typeface="Calibri" panose="020F0502020204030204"/>
              </a:rPr>
              <a:t>Consumers buy more normal goods when they have more income.</a:t>
            </a:r>
            <a:endParaRPr kumimoji="0" lang="en-US" sz="3500" b="1" i="0" u="none" strike="noStrike" kern="1200" cap="none" spc="0" normalizeH="0" baseline="0" noProof="0" dirty="0">
              <a:ln w="15875">
                <a:solidFill>
                  <a:prstClr val="black"/>
                </a:solidFill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766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5678" y="1088572"/>
            <a:ext cx="6347345" cy="54838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876300" y="5706603"/>
            <a:ext cx="5105400" cy="0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2" name="Straight Connector 11"/>
          <p:cNvCxnSpPr/>
          <p:nvPr/>
        </p:nvCxnSpPr>
        <p:spPr>
          <a:xfrm flipH="1" flipV="1">
            <a:off x="989590" y="2577682"/>
            <a:ext cx="3722336" cy="2906389"/>
          </a:xfrm>
          <a:prstGeom prst="line">
            <a:avLst/>
          </a:prstGeom>
          <a:noFill/>
          <a:ln w="762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-95250" y="1618860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92097" y="5706603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Q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81227" y="5216361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876300" y="1668003"/>
            <a:ext cx="0" cy="4038600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7" name="Straight Connector 16"/>
          <p:cNvCxnSpPr/>
          <p:nvPr/>
        </p:nvCxnSpPr>
        <p:spPr>
          <a:xfrm flipH="1" flipV="1">
            <a:off x="1999746" y="2374033"/>
            <a:ext cx="3722336" cy="2906389"/>
          </a:xfrm>
          <a:prstGeom prst="line">
            <a:avLst/>
          </a:prstGeom>
          <a:noFill/>
          <a:ln w="762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5699475" y="5109816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D1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4060101" y="4820525"/>
            <a:ext cx="926953" cy="20573"/>
          </a:xfrm>
          <a:prstGeom prst="straightConnector1">
            <a:avLst/>
          </a:prstGeom>
          <a:noFill/>
          <a:ln w="38100" cap="flat" cmpd="sng" algn="ctr">
            <a:solidFill>
              <a:srgbClr val="00B050"/>
            </a:solidFill>
            <a:prstDash val="soli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>
          <a:xfrm flipV="1">
            <a:off x="1639234" y="2933732"/>
            <a:ext cx="926953" cy="20573"/>
          </a:xfrm>
          <a:prstGeom prst="straightConnector1">
            <a:avLst/>
          </a:prstGeom>
          <a:noFill/>
          <a:ln w="38100" cap="flat" cmpd="sng" algn="ctr">
            <a:solidFill>
              <a:srgbClr val="00B050"/>
            </a:solidFill>
            <a:prstDash val="solid"/>
            <a:tailEnd type="arrow"/>
          </a:ln>
          <a:effectLst/>
        </p:spPr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97" y="1526285"/>
            <a:ext cx="5730200" cy="50091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DF04979-779F-B694-3FA4-D34A19F316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6155" y="4705545"/>
            <a:ext cx="1057999" cy="1718103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DC9C65F2-DE01-0DB4-EDDE-AC5DBDF4BE36}"/>
              </a:ext>
            </a:extLst>
          </p:cNvPr>
          <p:cNvGrpSpPr/>
          <p:nvPr/>
        </p:nvGrpSpPr>
        <p:grpSpPr>
          <a:xfrm>
            <a:off x="6960694" y="4406989"/>
            <a:ext cx="2403419" cy="2335052"/>
            <a:chOff x="6960694" y="4406989"/>
            <a:chExt cx="2403419" cy="2335052"/>
          </a:xfrm>
        </p:grpSpPr>
        <p:pic>
          <p:nvPicPr>
            <p:cNvPr id="22" name="Picture 2" descr="Money stack vector image">
              <a:extLst>
                <a:ext uri="{FF2B5EF4-FFF2-40B4-BE49-F238E27FC236}">
                  <a16:creationId xmlns:a16="http://schemas.microsoft.com/office/drawing/2014/main" id="{3F1DCC79-041A-3EF8-3382-B815BD4AC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1506" y="4406989"/>
              <a:ext cx="1827807" cy="1827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" descr="Money stack vector image">
              <a:extLst>
                <a:ext uri="{FF2B5EF4-FFF2-40B4-BE49-F238E27FC236}">
                  <a16:creationId xmlns:a16="http://schemas.microsoft.com/office/drawing/2014/main" id="{E51D4486-A0B3-25F8-EC76-62039CAED6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3906" y="4559389"/>
              <a:ext cx="1827807" cy="1827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" descr="Money stack vector image">
              <a:extLst>
                <a:ext uri="{FF2B5EF4-FFF2-40B4-BE49-F238E27FC236}">
                  <a16:creationId xmlns:a16="http://schemas.microsoft.com/office/drawing/2014/main" id="{707374D4-3AD6-19D0-6E2E-197F03B833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36306" y="4711789"/>
              <a:ext cx="1827807" cy="1827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 descr="Money stack vector image">
              <a:extLst>
                <a:ext uri="{FF2B5EF4-FFF2-40B4-BE49-F238E27FC236}">
                  <a16:creationId xmlns:a16="http://schemas.microsoft.com/office/drawing/2014/main" id="{714E8CA3-9ECB-E78A-C30F-C4C057BA1F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0694" y="4596084"/>
              <a:ext cx="1827807" cy="1827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" descr="Money stack vector image">
              <a:extLst>
                <a:ext uri="{FF2B5EF4-FFF2-40B4-BE49-F238E27FC236}">
                  <a16:creationId xmlns:a16="http://schemas.microsoft.com/office/drawing/2014/main" id="{EEDE608A-51D0-02CE-B6AE-E37C1C870A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3859" y="4914234"/>
              <a:ext cx="1827807" cy="1827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7" name="Picture 2" descr="Money stack vector image">
            <a:extLst>
              <a:ext uri="{FF2B5EF4-FFF2-40B4-BE49-F238E27FC236}">
                <a16:creationId xmlns:a16="http://schemas.microsoft.com/office/drawing/2014/main" id="{FC062D61-A5B6-8110-A09B-9BCC1F80E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819" y="4864189"/>
            <a:ext cx="1827807" cy="1827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31C9CDE-C289-108C-3B7E-E7995986AA0F}"/>
              </a:ext>
            </a:extLst>
          </p:cNvPr>
          <p:cNvSpPr txBox="1"/>
          <p:nvPr/>
        </p:nvSpPr>
        <p:spPr>
          <a:xfrm>
            <a:off x="7038" y="0"/>
            <a:ext cx="1218496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Determinants of Demand</a:t>
            </a:r>
            <a:endParaRPr kumimoji="0" lang="en-US" sz="75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F4ECD6-A714-F1AB-F3B4-B734C23DE4A0}"/>
              </a:ext>
            </a:extLst>
          </p:cNvPr>
          <p:cNvSpPr txBox="1"/>
          <p:nvPr/>
        </p:nvSpPr>
        <p:spPr>
          <a:xfrm>
            <a:off x="6613024" y="1280220"/>
            <a:ext cx="5578976" cy="3247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158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Changes in Income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Inferior Goods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 w="15875">
                  <a:solidFill>
                    <a:prstClr val="black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Consumers buy fewer inferior goods when have more income.</a:t>
            </a:r>
          </a:p>
        </p:txBody>
      </p:sp>
    </p:spTree>
    <p:extLst>
      <p:ext uri="{BB962C8B-B14F-4D97-AF65-F5344CB8AC3E}">
        <p14:creationId xmlns:p14="http://schemas.microsoft.com/office/powerpoint/2010/main" val="285738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82D11AF-C42D-42AE-BBE8-E363652DF787}"/>
              </a:ext>
            </a:extLst>
          </p:cNvPr>
          <p:cNvSpPr txBox="1"/>
          <p:nvPr/>
        </p:nvSpPr>
        <p:spPr>
          <a:xfrm>
            <a:off x="7038" y="1052843"/>
            <a:ext cx="6974333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Demand Shifters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Tastes and Preferences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Market Size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Prices of Related Goods</a:t>
            </a:r>
            <a:br>
              <a:rPr kumimoji="0" lang="en-US" sz="4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30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Substitutes                 Complements      .</a:t>
            </a:r>
            <a:endParaRPr kumimoji="0" lang="en-US" sz="4500" b="1" i="0" u="none" strike="noStrike" kern="1200" cap="none" spc="0" normalizeH="0" baseline="0" noProof="0" dirty="0">
              <a:ln w="15875">
                <a:solidFill>
                  <a:schemeClr val="tx1"/>
                </a:solidFill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Changes in Income</a:t>
            </a:r>
            <a:endParaRPr lang="en-US" sz="4500" b="1" dirty="0">
              <a:ln w="15875">
                <a:solidFill>
                  <a:schemeClr val="tx1"/>
                </a:solidFill>
              </a:ln>
              <a:solidFill>
                <a:srgbClr val="FF0000"/>
              </a:solidFill>
              <a:latin typeface="Calibri" panose="020F050202020403020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Normal Goods           Inferior Goods</a:t>
            </a:r>
            <a:endParaRPr kumimoji="0" lang="en-US" sz="3000" b="1" i="0" u="none" strike="noStrike" kern="1200" cap="none" spc="0" normalizeH="0" baseline="0" noProof="0" dirty="0">
              <a:ln w="15875">
                <a:solidFill>
                  <a:schemeClr val="tx1"/>
                </a:solidFill>
              </a:ln>
              <a:noFill/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5.Expectations</a:t>
            </a:r>
          </a:p>
        </p:txBody>
      </p:sp>
      <p:sp>
        <p:nvSpPr>
          <p:cNvPr id="2" name="Down Arrow 1"/>
          <p:cNvSpPr/>
          <p:nvPr/>
        </p:nvSpPr>
        <p:spPr>
          <a:xfrm rot="10800000">
            <a:off x="2342242" y="3962400"/>
            <a:ext cx="319315" cy="537028"/>
          </a:xfrm>
          <a:prstGeom prst="downArrow">
            <a:avLst/>
          </a:prstGeom>
          <a:solidFill>
            <a:srgbClr val="FF000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own Arrow 4"/>
          <p:cNvSpPr/>
          <p:nvPr/>
        </p:nvSpPr>
        <p:spPr>
          <a:xfrm rot="10800000">
            <a:off x="2738326" y="3962400"/>
            <a:ext cx="319315" cy="537028"/>
          </a:xfrm>
          <a:prstGeom prst="downArrow">
            <a:avLst/>
          </a:prstGeom>
          <a:solidFill>
            <a:srgbClr val="FF000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Down Arrow 6"/>
          <p:cNvSpPr/>
          <p:nvPr/>
        </p:nvSpPr>
        <p:spPr>
          <a:xfrm rot="10800000">
            <a:off x="5939861" y="4029075"/>
            <a:ext cx="319315" cy="537028"/>
          </a:xfrm>
          <a:prstGeom prst="downArrow">
            <a:avLst/>
          </a:prstGeom>
          <a:solidFill>
            <a:srgbClr val="FF000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6335945" y="4029075"/>
            <a:ext cx="319315" cy="537028"/>
          </a:xfrm>
          <a:prstGeom prst="downArrow">
            <a:avLst/>
          </a:prstGeom>
          <a:solidFill>
            <a:srgbClr val="FF000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Down Arrow 9"/>
          <p:cNvSpPr/>
          <p:nvPr/>
        </p:nvSpPr>
        <p:spPr>
          <a:xfrm rot="10800000">
            <a:off x="5939861" y="5081918"/>
            <a:ext cx="319315" cy="537028"/>
          </a:xfrm>
          <a:prstGeom prst="downArrow">
            <a:avLst/>
          </a:prstGeom>
          <a:solidFill>
            <a:srgbClr val="FF000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Down Arrow 11"/>
          <p:cNvSpPr/>
          <p:nvPr/>
        </p:nvSpPr>
        <p:spPr>
          <a:xfrm rot="10800000">
            <a:off x="2747966" y="5114121"/>
            <a:ext cx="319315" cy="537028"/>
          </a:xfrm>
          <a:prstGeom prst="downArrow">
            <a:avLst/>
          </a:prstGeom>
          <a:solidFill>
            <a:srgbClr val="FF000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Down Arrow 12"/>
          <p:cNvSpPr/>
          <p:nvPr/>
        </p:nvSpPr>
        <p:spPr>
          <a:xfrm rot="10800000">
            <a:off x="3144050" y="5114121"/>
            <a:ext cx="319315" cy="537028"/>
          </a:xfrm>
          <a:prstGeom prst="downArrow">
            <a:avLst/>
          </a:prstGeom>
          <a:solidFill>
            <a:srgbClr val="FF000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20EF99-0AE4-A901-461F-94CC08D77C37}"/>
              </a:ext>
            </a:extLst>
          </p:cNvPr>
          <p:cNvSpPr txBox="1"/>
          <p:nvPr/>
        </p:nvSpPr>
        <p:spPr>
          <a:xfrm>
            <a:off x="7038" y="0"/>
            <a:ext cx="1218496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Determinants of Demand</a:t>
            </a:r>
            <a:endParaRPr kumimoji="0" lang="en-US" sz="75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Down Arrow 10"/>
          <p:cNvSpPr/>
          <p:nvPr/>
        </p:nvSpPr>
        <p:spPr>
          <a:xfrm>
            <a:off x="6335945" y="5081918"/>
            <a:ext cx="319315" cy="537028"/>
          </a:xfrm>
          <a:prstGeom prst="downArrow">
            <a:avLst/>
          </a:prstGeom>
          <a:solidFill>
            <a:srgbClr val="FF000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E776EF-AD3F-12E5-901E-C2ED98A84363}"/>
              </a:ext>
            </a:extLst>
          </p:cNvPr>
          <p:cNvSpPr txBox="1"/>
          <p:nvPr/>
        </p:nvSpPr>
        <p:spPr>
          <a:xfrm>
            <a:off x="6748559" y="2096549"/>
            <a:ext cx="5443441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ln w="15875">
                  <a:solidFill>
                    <a:prstClr val="black"/>
                  </a:solidFill>
                </a:ln>
                <a:solidFill>
                  <a:srgbClr val="00B050"/>
                </a:solidFill>
                <a:latin typeface="Calibri" panose="020F0502020204030204"/>
              </a:rPr>
              <a:t>Normal Goods</a:t>
            </a:r>
            <a:endParaRPr kumimoji="0" lang="en-US" sz="4000" b="1" i="0" u="none" strike="noStrike" kern="1200" cap="none" spc="0" normalizeH="0" baseline="0" noProof="0" dirty="0">
              <a:ln w="15875">
                <a:solidFill>
                  <a:prstClr val="black"/>
                </a:solidFill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 w="15875">
                  <a:solidFill>
                    <a:prstClr val="black"/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Price of one increases, demand for other also increases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15875">
                  <a:solidFill>
                    <a:prstClr val="black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Inferior</a:t>
            </a:r>
            <a:r>
              <a:rPr kumimoji="0" lang="en-US" sz="4000" b="1" i="0" u="none" strike="noStrike" kern="1200" cap="none" spc="0" normalizeH="0" noProof="0" dirty="0">
                <a:ln w="15875">
                  <a:solidFill>
                    <a:prstClr val="black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Goods</a:t>
            </a:r>
            <a:endParaRPr kumimoji="0" lang="en-US" sz="4000" b="1" i="0" u="none" strike="noStrike" kern="1200" cap="none" spc="0" normalizeH="0" baseline="0" noProof="0" dirty="0">
              <a:ln w="15875">
                <a:solidFill>
                  <a:prstClr val="black"/>
                </a:solidFill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 w="15875">
                  <a:solidFill>
                    <a:prstClr val="black"/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Price of one increases, demand for other decreases</a:t>
            </a:r>
          </a:p>
        </p:txBody>
      </p:sp>
    </p:spTree>
    <p:extLst>
      <p:ext uri="{BB962C8B-B14F-4D97-AF65-F5344CB8AC3E}">
        <p14:creationId xmlns:p14="http://schemas.microsoft.com/office/powerpoint/2010/main" val="374249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fro woman thinking vector graphics">
            <a:extLst>
              <a:ext uri="{FF2B5EF4-FFF2-40B4-BE49-F238E27FC236}">
                <a16:creationId xmlns:a16="http://schemas.microsoft.com/office/drawing/2014/main" id="{9ED68E51-E7BD-8CB0-ED8F-475F5BDAD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6028" y="4619820"/>
            <a:ext cx="1864537" cy="2246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2DA1A2F4-C5DD-DD7E-44B5-A152AEE4EEE3}"/>
              </a:ext>
            </a:extLst>
          </p:cNvPr>
          <p:cNvGrpSpPr/>
          <p:nvPr/>
        </p:nvGrpSpPr>
        <p:grpSpPr>
          <a:xfrm>
            <a:off x="6743339" y="3118472"/>
            <a:ext cx="2471000" cy="2942074"/>
            <a:chOff x="8098733" y="889193"/>
            <a:chExt cx="2471000" cy="2942074"/>
          </a:xfrm>
        </p:grpSpPr>
        <p:pic>
          <p:nvPicPr>
            <p:cNvPr id="2052" name="Picture 4" descr="Speech bubble">
              <a:extLst>
                <a:ext uri="{FF2B5EF4-FFF2-40B4-BE49-F238E27FC236}">
                  <a16:creationId xmlns:a16="http://schemas.microsoft.com/office/drawing/2014/main" id="{7EAD5FA3-1D3B-1B6F-6BEA-43E1876D8F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281935">
              <a:off x="8098733" y="889193"/>
              <a:ext cx="2471000" cy="29420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6" name="Picture 8" descr="High definition TV set vector image">
              <a:extLst>
                <a:ext uri="{FF2B5EF4-FFF2-40B4-BE49-F238E27FC236}">
                  <a16:creationId xmlns:a16="http://schemas.microsoft.com/office/drawing/2014/main" id="{30D28567-964B-E6A6-8C69-27A17C5F51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34315" y="1371990"/>
              <a:ext cx="1479254" cy="11419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265678" y="1088572"/>
            <a:ext cx="6347345" cy="54838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876300" y="5706603"/>
            <a:ext cx="5105400" cy="0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2" name="Straight Connector 11"/>
          <p:cNvCxnSpPr/>
          <p:nvPr/>
        </p:nvCxnSpPr>
        <p:spPr>
          <a:xfrm flipH="1" flipV="1">
            <a:off x="989590" y="2577682"/>
            <a:ext cx="3722336" cy="2906389"/>
          </a:xfrm>
          <a:prstGeom prst="line">
            <a:avLst/>
          </a:prstGeom>
          <a:noFill/>
          <a:ln w="762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-95250" y="1618860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92097" y="5706603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Q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81227" y="5216361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876300" y="1668003"/>
            <a:ext cx="0" cy="4038600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7" name="Straight Connector 16"/>
          <p:cNvCxnSpPr/>
          <p:nvPr/>
        </p:nvCxnSpPr>
        <p:spPr>
          <a:xfrm flipH="1" flipV="1">
            <a:off x="1999746" y="2374033"/>
            <a:ext cx="3722336" cy="2906389"/>
          </a:xfrm>
          <a:prstGeom prst="line">
            <a:avLst/>
          </a:prstGeom>
          <a:noFill/>
          <a:ln w="762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5699475" y="5109816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D1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4060101" y="4820525"/>
            <a:ext cx="926953" cy="20573"/>
          </a:xfrm>
          <a:prstGeom prst="straightConnector1">
            <a:avLst/>
          </a:prstGeom>
          <a:noFill/>
          <a:ln w="38100" cap="flat" cmpd="sng" algn="ctr">
            <a:solidFill>
              <a:srgbClr val="00B050"/>
            </a:solidFill>
            <a:prstDash val="soli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>
          <a:xfrm flipV="1">
            <a:off x="1639234" y="2933732"/>
            <a:ext cx="926953" cy="20573"/>
          </a:xfrm>
          <a:prstGeom prst="straightConnector1">
            <a:avLst/>
          </a:prstGeom>
          <a:noFill/>
          <a:ln w="38100" cap="flat" cmpd="sng" algn="ctr">
            <a:solidFill>
              <a:srgbClr val="00B050"/>
            </a:solidFill>
            <a:prstDash val="solid"/>
            <a:tailEnd type="arrow"/>
          </a:ln>
          <a:effectLst/>
        </p:spPr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97" y="1526285"/>
            <a:ext cx="5730200" cy="500918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85DD371D-C546-22B0-1B64-8A682217F2A4}"/>
              </a:ext>
            </a:extLst>
          </p:cNvPr>
          <p:cNvGrpSpPr/>
          <p:nvPr/>
        </p:nvGrpSpPr>
        <p:grpSpPr>
          <a:xfrm>
            <a:off x="6446369" y="3180445"/>
            <a:ext cx="2574684" cy="2200498"/>
            <a:chOff x="6671226" y="5109816"/>
            <a:chExt cx="1732337" cy="1732337"/>
          </a:xfrm>
        </p:grpSpPr>
        <p:pic>
          <p:nvPicPr>
            <p:cNvPr id="5" name="Picture 6" descr="Vector image of sign for name label">
              <a:extLst>
                <a:ext uri="{FF2B5EF4-FFF2-40B4-BE49-F238E27FC236}">
                  <a16:creationId xmlns:a16="http://schemas.microsoft.com/office/drawing/2014/main" id="{5018B9F7-F9F2-CC76-F91B-150E8ED7ED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1226" y="5109816"/>
              <a:ext cx="1732337" cy="17323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E204BD9-D691-8D51-E0E8-75B2568829DC}"/>
                </a:ext>
              </a:extLst>
            </p:cNvPr>
            <p:cNvSpPr txBox="1"/>
            <p:nvPr/>
          </p:nvSpPr>
          <p:spPr>
            <a:xfrm>
              <a:off x="7062158" y="5875892"/>
              <a:ext cx="622265" cy="4119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$300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40B283D-04D2-F6B4-D6F0-8AE1AC82CF0F}"/>
                </a:ext>
              </a:extLst>
            </p:cNvPr>
            <p:cNvSpPr txBox="1"/>
            <p:nvPr/>
          </p:nvSpPr>
          <p:spPr>
            <a:xfrm>
              <a:off x="7305610" y="5542287"/>
              <a:ext cx="633736" cy="4119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$400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7943C05-8527-FC6A-5B19-FB8C76C3CC49}"/>
                </a:ext>
              </a:extLst>
            </p:cNvPr>
            <p:cNvCxnSpPr>
              <a:cxnSpLocks/>
            </p:cNvCxnSpPr>
            <p:nvPr/>
          </p:nvCxnSpPr>
          <p:spPr>
            <a:xfrm>
              <a:off x="7190745" y="5999892"/>
              <a:ext cx="387334" cy="144347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E34F755-EE46-5208-D6AC-D9B0EAD58180}"/>
              </a:ext>
            </a:extLst>
          </p:cNvPr>
          <p:cNvGrpSpPr/>
          <p:nvPr/>
        </p:nvGrpSpPr>
        <p:grpSpPr>
          <a:xfrm>
            <a:off x="6446369" y="3155654"/>
            <a:ext cx="2574684" cy="2200498"/>
            <a:chOff x="6671226" y="5109816"/>
            <a:chExt cx="1732337" cy="1732337"/>
          </a:xfrm>
        </p:grpSpPr>
        <p:pic>
          <p:nvPicPr>
            <p:cNvPr id="23" name="Picture 6" descr="Vector image of sign for name label">
              <a:extLst>
                <a:ext uri="{FF2B5EF4-FFF2-40B4-BE49-F238E27FC236}">
                  <a16:creationId xmlns:a16="http://schemas.microsoft.com/office/drawing/2014/main" id="{71837569-ACCE-B8E8-5C3F-2968816284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1226" y="5109816"/>
              <a:ext cx="1732337" cy="17323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6D32CBD-A0B9-39DF-98AA-5B121C88BC05}"/>
                </a:ext>
              </a:extLst>
            </p:cNvPr>
            <p:cNvSpPr txBox="1"/>
            <p:nvPr/>
          </p:nvSpPr>
          <p:spPr>
            <a:xfrm>
              <a:off x="7062158" y="5875892"/>
              <a:ext cx="622265" cy="4119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$300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B207EC4-9FFF-DA14-67E9-96CDE2283BA7}"/>
                </a:ext>
              </a:extLst>
            </p:cNvPr>
            <p:cNvSpPr txBox="1"/>
            <p:nvPr/>
          </p:nvSpPr>
          <p:spPr>
            <a:xfrm>
              <a:off x="7305610" y="5542287"/>
              <a:ext cx="633736" cy="4119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$400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91ABCE89-A92F-E229-0494-32BF437FE982}"/>
                </a:ext>
              </a:extLst>
            </p:cNvPr>
            <p:cNvCxnSpPr>
              <a:cxnSpLocks/>
            </p:cNvCxnSpPr>
            <p:nvPr/>
          </p:nvCxnSpPr>
          <p:spPr>
            <a:xfrm>
              <a:off x="7461648" y="5689429"/>
              <a:ext cx="387334" cy="144347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CF85143-DE2F-FE75-F757-3AF4B1278CDF}"/>
              </a:ext>
            </a:extLst>
          </p:cNvPr>
          <p:cNvSpPr txBox="1"/>
          <p:nvPr/>
        </p:nvSpPr>
        <p:spPr>
          <a:xfrm>
            <a:off x="7038" y="0"/>
            <a:ext cx="1218496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Determinants of Demand</a:t>
            </a:r>
            <a:endParaRPr kumimoji="0" lang="en-US" sz="75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E2F08B-3DD1-D610-DA42-9AAD3557F271}"/>
              </a:ext>
            </a:extLst>
          </p:cNvPr>
          <p:cNvSpPr txBox="1"/>
          <p:nvPr/>
        </p:nvSpPr>
        <p:spPr>
          <a:xfrm>
            <a:off x="6613024" y="1280220"/>
            <a:ext cx="557897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158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Expectations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b="1" dirty="0">
                <a:ln w="15875">
                  <a:solidFill>
                    <a:prstClr val="black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Consumer guesses about the future can impact purchases.</a:t>
            </a:r>
            <a:endParaRPr kumimoji="0" lang="en-US" sz="3500" b="1" i="0" u="none" strike="noStrike" kern="1200" cap="none" spc="0" normalizeH="0" baseline="0" noProof="0" dirty="0">
              <a:ln w="15875">
                <a:solidFill>
                  <a:prstClr val="black"/>
                </a:solidFill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790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82D11AF-C42D-42AE-BBE8-E363652DF787}"/>
              </a:ext>
            </a:extLst>
          </p:cNvPr>
          <p:cNvSpPr txBox="1"/>
          <p:nvPr/>
        </p:nvSpPr>
        <p:spPr>
          <a:xfrm>
            <a:off x="7038" y="0"/>
            <a:ext cx="1218496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Individual to Market Demand</a:t>
            </a:r>
            <a:endParaRPr kumimoji="0" lang="en-US" sz="75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A9BD4A8-57D3-9D33-808A-DDDA213314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9827625"/>
              </p:ext>
            </p:extLst>
          </p:nvPr>
        </p:nvGraphicFramePr>
        <p:xfrm>
          <a:off x="2049907" y="3281429"/>
          <a:ext cx="2494195" cy="3350326"/>
        </p:xfrm>
        <a:graphic>
          <a:graphicData uri="http://schemas.openxmlformats.org/drawingml/2006/table">
            <a:tbl>
              <a:tblPr firstRow="1" firstCol="1" bandRow="1"/>
              <a:tblGrid>
                <a:gridCol w="1246577">
                  <a:extLst>
                    <a:ext uri="{9D8B030D-6E8A-4147-A177-3AD203B41FA5}">
                      <a16:colId xmlns:a16="http://schemas.microsoft.com/office/drawing/2014/main" val="483625054"/>
                    </a:ext>
                  </a:extLst>
                </a:gridCol>
                <a:gridCol w="1247618">
                  <a:extLst>
                    <a:ext uri="{9D8B030D-6E8A-4147-A177-3AD203B41FA5}">
                      <a16:colId xmlns:a16="http://schemas.microsoft.com/office/drawing/2014/main" val="117304266"/>
                    </a:ext>
                  </a:extLst>
                </a:gridCol>
              </a:tblGrid>
              <a:tr h="5204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  <a:r>
                        <a:rPr lang="en-US" sz="4000" b="1" baseline="-25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4000" baseline="-25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684927"/>
                  </a:ext>
                </a:extLst>
              </a:tr>
              <a:tr h="4928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1447874"/>
                  </a:ext>
                </a:extLst>
              </a:tr>
              <a:tr h="5217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1865650"/>
                  </a:ext>
                </a:extLst>
              </a:tr>
              <a:tr h="4928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811445"/>
                  </a:ext>
                </a:extLst>
              </a:tr>
              <a:tr h="5217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3758196"/>
                  </a:ext>
                </a:extLst>
              </a:tr>
              <a:tr h="4928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1685815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8E4DE1B-300D-B446-A8EC-38F9B71B40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802635"/>
              </p:ext>
            </p:extLst>
          </p:nvPr>
        </p:nvGraphicFramePr>
        <p:xfrm>
          <a:off x="7647897" y="3281429"/>
          <a:ext cx="2494195" cy="3350326"/>
        </p:xfrm>
        <a:graphic>
          <a:graphicData uri="http://schemas.openxmlformats.org/drawingml/2006/table">
            <a:tbl>
              <a:tblPr firstRow="1" firstCol="1" bandRow="1"/>
              <a:tblGrid>
                <a:gridCol w="1246577">
                  <a:extLst>
                    <a:ext uri="{9D8B030D-6E8A-4147-A177-3AD203B41FA5}">
                      <a16:colId xmlns:a16="http://schemas.microsoft.com/office/drawing/2014/main" val="483625054"/>
                    </a:ext>
                  </a:extLst>
                </a:gridCol>
                <a:gridCol w="1247618">
                  <a:extLst>
                    <a:ext uri="{9D8B030D-6E8A-4147-A177-3AD203B41FA5}">
                      <a16:colId xmlns:a16="http://schemas.microsoft.com/office/drawing/2014/main" val="117304266"/>
                    </a:ext>
                  </a:extLst>
                </a:gridCol>
              </a:tblGrid>
              <a:tr h="5204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  <a:r>
                        <a:rPr lang="en-US" sz="4000" b="1" baseline="-25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4000" baseline="-25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684927"/>
                  </a:ext>
                </a:extLst>
              </a:tr>
              <a:tr h="4928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1447874"/>
                  </a:ext>
                </a:extLst>
              </a:tr>
              <a:tr h="5217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1865650"/>
                  </a:ext>
                </a:extLst>
              </a:tr>
              <a:tr h="4928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811445"/>
                  </a:ext>
                </a:extLst>
              </a:tr>
              <a:tr h="5217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3758196"/>
                  </a:ext>
                </a:extLst>
              </a:tr>
              <a:tr h="4928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1685815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5F881E8-E82B-EB4A-FE5F-74346600D4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733154"/>
              </p:ext>
            </p:extLst>
          </p:nvPr>
        </p:nvGraphicFramePr>
        <p:xfrm>
          <a:off x="4848902" y="3281429"/>
          <a:ext cx="2494195" cy="3350326"/>
        </p:xfrm>
        <a:graphic>
          <a:graphicData uri="http://schemas.openxmlformats.org/drawingml/2006/table">
            <a:tbl>
              <a:tblPr firstRow="1" firstCol="1" bandRow="1"/>
              <a:tblGrid>
                <a:gridCol w="1246577">
                  <a:extLst>
                    <a:ext uri="{9D8B030D-6E8A-4147-A177-3AD203B41FA5}">
                      <a16:colId xmlns:a16="http://schemas.microsoft.com/office/drawing/2014/main" val="483625054"/>
                    </a:ext>
                  </a:extLst>
                </a:gridCol>
                <a:gridCol w="1247618">
                  <a:extLst>
                    <a:ext uri="{9D8B030D-6E8A-4147-A177-3AD203B41FA5}">
                      <a16:colId xmlns:a16="http://schemas.microsoft.com/office/drawing/2014/main" val="117304266"/>
                    </a:ext>
                  </a:extLst>
                </a:gridCol>
              </a:tblGrid>
              <a:tr h="5204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  <a:r>
                        <a:rPr lang="en-US" sz="4000" b="1" baseline="-25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4000" baseline="-25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684927"/>
                  </a:ext>
                </a:extLst>
              </a:tr>
              <a:tr h="4928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1447874"/>
                  </a:ext>
                </a:extLst>
              </a:tr>
              <a:tr h="5217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1865650"/>
                  </a:ext>
                </a:extLst>
              </a:tr>
              <a:tr h="4928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811445"/>
                  </a:ext>
                </a:extLst>
              </a:tr>
              <a:tr h="5217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3758196"/>
                  </a:ext>
                </a:extLst>
              </a:tr>
              <a:tr h="4928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1685815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7C12392-A7FD-120C-CC16-B678350176FD}"/>
              </a:ext>
            </a:extLst>
          </p:cNvPr>
          <p:cNvSpPr txBox="1"/>
          <p:nvPr/>
        </p:nvSpPr>
        <p:spPr>
          <a:xfrm>
            <a:off x="7038" y="945562"/>
            <a:ext cx="1217792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Market Demand comes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from individual Demand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D0FBC3-0143-B43D-8153-6063C67562CF}"/>
              </a:ext>
            </a:extLst>
          </p:cNvPr>
          <p:cNvSpPr txBox="1"/>
          <p:nvPr/>
        </p:nvSpPr>
        <p:spPr>
          <a:xfrm>
            <a:off x="2336515" y="2665224"/>
            <a:ext cx="19209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3200" b="1" i="0" u="none" strike="noStrike" kern="1200" cap="none" spc="0" normalizeH="0" baseline="0" noProof="0" dirty="0" err="1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Pritpal</a:t>
            </a:r>
            <a:endParaRPr lang="en-US" dirty="0">
              <a:ln w="15875">
                <a:solidFill>
                  <a:schemeClr val="tx1"/>
                </a:solidFill>
              </a:ln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1154F5-071D-90DA-3B8F-9ADDFB5F8FF7}"/>
              </a:ext>
            </a:extLst>
          </p:cNvPr>
          <p:cNvSpPr txBox="1"/>
          <p:nvPr/>
        </p:nvSpPr>
        <p:spPr>
          <a:xfrm>
            <a:off x="5135510" y="2665223"/>
            <a:ext cx="19209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32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Linnea</a:t>
            </a:r>
            <a:endParaRPr lang="en-US" dirty="0">
              <a:ln w="15875">
                <a:solidFill>
                  <a:schemeClr val="tx1"/>
                </a:solidFill>
              </a:ln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00F83D6-2EBC-E08C-24F6-E025F8CAB607}"/>
              </a:ext>
            </a:extLst>
          </p:cNvPr>
          <p:cNvSpPr txBox="1"/>
          <p:nvPr/>
        </p:nvSpPr>
        <p:spPr>
          <a:xfrm>
            <a:off x="7934505" y="2678724"/>
            <a:ext cx="19209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32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Ryan</a:t>
            </a:r>
            <a:endParaRPr lang="en-US" dirty="0">
              <a:ln w="15875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71968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867ECA7-2D27-DDFC-CBA0-12547DA55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5279" y="3429000"/>
            <a:ext cx="4449013" cy="232645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7C12392-A7FD-120C-CC16-B678350176FD}"/>
              </a:ext>
            </a:extLst>
          </p:cNvPr>
          <p:cNvSpPr txBox="1"/>
          <p:nvPr/>
        </p:nvSpPr>
        <p:spPr>
          <a:xfrm>
            <a:off x="7038" y="945562"/>
            <a:ext cx="1218496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Market Demand comes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from individual Demand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B0B0043-E46B-C729-F5AD-0252EF9066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2648025"/>
              </p:ext>
            </p:extLst>
          </p:nvPr>
        </p:nvGraphicFramePr>
        <p:xfrm>
          <a:off x="7157046" y="3090651"/>
          <a:ext cx="2494195" cy="3350326"/>
        </p:xfrm>
        <a:graphic>
          <a:graphicData uri="http://schemas.openxmlformats.org/drawingml/2006/table">
            <a:tbl>
              <a:tblPr firstRow="1" firstCol="1" bandRow="1"/>
              <a:tblGrid>
                <a:gridCol w="1246577">
                  <a:extLst>
                    <a:ext uri="{9D8B030D-6E8A-4147-A177-3AD203B41FA5}">
                      <a16:colId xmlns:a16="http://schemas.microsoft.com/office/drawing/2014/main" val="483625054"/>
                    </a:ext>
                  </a:extLst>
                </a:gridCol>
                <a:gridCol w="1247618">
                  <a:extLst>
                    <a:ext uri="{9D8B030D-6E8A-4147-A177-3AD203B41FA5}">
                      <a16:colId xmlns:a16="http://schemas.microsoft.com/office/drawing/2014/main" val="117304266"/>
                    </a:ext>
                  </a:extLst>
                </a:gridCol>
              </a:tblGrid>
              <a:tr h="5204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  <a:r>
                        <a:rPr lang="en-US" sz="4000" b="1" baseline="-25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4000" baseline="-25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684927"/>
                  </a:ext>
                </a:extLst>
              </a:tr>
              <a:tr h="4928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1447874"/>
                  </a:ext>
                </a:extLst>
              </a:tr>
              <a:tr h="5217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1865650"/>
                  </a:ext>
                </a:extLst>
              </a:tr>
              <a:tr h="4928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811445"/>
                  </a:ext>
                </a:extLst>
              </a:tr>
              <a:tr h="5217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3758196"/>
                  </a:ext>
                </a:extLst>
              </a:tr>
              <a:tr h="4928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168581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F85640E-FFBA-FDBC-1A12-D2C5CB2E74EC}"/>
              </a:ext>
            </a:extLst>
          </p:cNvPr>
          <p:cNvSpPr txBox="1"/>
          <p:nvPr/>
        </p:nvSpPr>
        <p:spPr>
          <a:xfrm>
            <a:off x="7443654" y="2487946"/>
            <a:ext cx="19209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Market</a:t>
            </a:r>
            <a:endParaRPr lang="en-US" dirty="0">
              <a:ln w="15875">
                <a:solidFill>
                  <a:schemeClr val="tx1"/>
                </a:solidFill>
              </a:ln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B635F9C-A178-8AE2-12E4-31B43351D6D1}"/>
              </a:ext>
            </a:extLst>
          </p:cNvPr>
          <p:cNvSpPr/>
          <p:nvPr/>
        </p:nvSpPr>
        <p:spPr>
          <a:xfrm>
            <a:off x="2295278" y="4713513"/>
            <a:ext cx="4449012" cy="28847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672963-79C7-CAD4-963B-234FAAB093F0}"/>
              </a:ext>
            </a:extLst>
          </p:cNvPr>
          <p:cNvSpPr/>
          <p:nvPr/>
        </p:nvSpPr>
        <p:spPr>
          <a:xfrm>
            <a:off x="7157046" y="4819499"/>
            <a:ext cx="2494195" cy="54653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04C1EB-20CF-FC06-02F2-9766C705ABEC}"/>
              </a:ext>
            </a:extLst>
          </p:cNvPr>
          <p:cNvSpPr txBox="1"/>
          <p:nvPr/>
        </p:nvSpPr>
        <p:spPr>
          <a:xfrm>
            <a:off x="7038" y="0"/>
            <a:ext cx="1218496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Individual to Market Demand</a:t>
            </a:r>
            <a:endParaRPr kumimoji="0" lang="en-US" sz="75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777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4C0AAE81-146B-DA1E-8772-F32C7D1547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9242" y="3522340"/>
            <a:ext cx="3356478" cy="275211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7D345A6B-F309-449E-E0E5-1ADCEBD618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8064" y="3522340"/>
            <a:ext cx="3356477" cy="2752116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E562A31-D08C-FE20-D341-0D7674939D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6886" y="3522339"/>
            <a:ext cx="3356477" cy="275211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A45CCC2-B842-6E5C-4FCD-CD0A26D9467D}"/>
              </a:ext>
            </a:extLst>
          </p:cNvPr>
          <p:cNvSpPr txBox="1"/>
          <p:nvPr/>
        </p:nvSpPr>
        <p:spPr>
          <a:xfrm>
            <a:off x="1946992" y="2989979"/>
            <a:ext cx="19209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3200" b="1" i="0" u="none" strike="noStrike" kern="1200" cap="none" spc="0" normalizeH="0" baseline="0" noProof="0" dirty="0" err="1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Pritpal</a:t>
            </a:r>
            <a:endParaRPr lang="en-US" dirty="0">
              <a:ln w="15875">
                <a:solidFill>
                  <a:schemeClr val="tx1"/>
                </a:solidFill>
              </a:ln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A509D76-EAC0-93F7-3871-58FAEA505DC7}"/>
              </a:ext>
            </a:extLst>
          </p:cNvPr>
          <p:cNvSpPr txBox="1"/>
          <p:nvPr/>
        </p:nvSpPr>
        <p:spPr>
          <a:xfrm>
            <a:off x="5145814" y="2989979"/>
            <a:ext cx="19209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32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Linnea</a:t>
            </a:r>
            <a:endParaRPr lang="en-US" dirty="0">
              <a:ln w="15875">
                <a:solidFill>
                  <a:schemeClr val="tx1"/>
                </a:solidFill>
              </a:ln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040F7CA-88D9-C619-7563-B1721139AA37}"/>
              </a:ext>
            </a:extLst>
          </p:cNvPr>
          <p:cNvSpPr txBox="1"/>
          <p:nvPr/>
        </p:nvSpPr>
        <p:spPr>
          <a:xfrm>
            <a:off x="8344635" y="2929680"/>
            <a:ext cx="19209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32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Ryan</a:t>
            </a:r>
            <a:endParaRPr lang="en-US" dirty="0">
              <a:ln w="15875">
                <a:solidFill>
                  <a:schemeClr val="tx1"/>
                </a:solidFill>
              </a:ln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DF6E44-9352-ACA5-3474-CC4E48C3979B}"/>
              </a:ext>
            </a:extLst>
          </p:cNvPr>
          <p:cNvSpPr txBox="1"/>
          <p:nvPr/>
        </p:nvSpPr>
        <p:spPr>
          <a:xfrm>
            <a:off x="7038" y="945562"/>
            <a:ext cx="1218496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Market Demand comes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from individual Demand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8E9B52-FF38-FE3C-CE75-589D3C7E1A0D}"/>
              </a:ext>
            </a:extLst>
          </p:cNvPr>
          <p:cNvSpPr txBox="1"/>
          <p:nvPr/>
        </p:nvSpPr>
        <p:spPr>
          <a:xfrm>
            <a:off x="7038" y="0"/>
            <a:ext cx="1218496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Individual to Market Demand</a:t>
            </a:r>
            <a:endParaRPr kumimoji="0" lang="en-US" sz="75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A7E592-0121-0DAF-80CB-AEDE343AB7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0391" y="2308498"/>
            <a:ext cx="5022405" cy="454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51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6" grpId="0"/>
      <p:bldP spid="16" grpId="1"/>
      <p:bldP spid="17" grpId="0"/>
      <p:bldP spid="17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82D11AF-C42D-42AE-BBE8-E363652DF787}"/>
              </a:ext>
            </a:extLst>
          </p:cNvPr>
          <p:cNvSpPr txBox="1"/>
          <p:nvPr/>
        </p:nvSpPr>
        <p:spPr>
          <a:xfrm>
            <a:off x="7038" y="0"/>
            <a:ext cx="1218496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Demand vs Quantity Demanded</a:t>
            </a:r>
            <a:endParaRPr kumimoji="0" lang="en-US" sz="70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932997" y="2045388"/>
            <a:ext cx="498018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Entire Curve</a:t>
            </a:r>
            <a:r>
              <a:rPr kumimoji="0" lang="en-US" sz="5500" b="1" i="0" u="none" strike="noStrike" kern="1200" cap="none" spc="0" normalizeH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is Demand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0ADBCDE-5833-4AC5-1EFC-B3DE94A14D50}"/>
              </a:ext>
            </a:extLst>
          </p:cNvPr>
          <p:cNvSpPr/>
          <p:nvPr/>
        </p:nvSpPr>
        <p:spPr>
          <a:xfrm>
            <a:off x="152400" y="1088572"/>
            <a:ext cx="6460623" cy="54838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78820A9-622D-DC1B-BA37-2D88B91E6729}"/>
              </a:ext>
            </a:extLst>
          </p:cNvPr>
          <p:cNvCxnSpPr/>
          <p:nvPr/>
        </p:nvCxnSpPr>
        <p:spPr>
          <a:xfrm flipH="1">
            <a:off x="992893" y="5631902"/>
            <a:ext cx="5105400" cy="0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D0B481-308D-17DD-00D6-65C8D838F0A5}"/>
              </a:ext>
            </a:extLst>
          </p:cNvPr>
          <p:cNvCxnSpPr/>
          <p:nvPr/>
        </p:nvCxnSpPr>
        <p:spPr>
          <a:xfrm flipH="1" flipV="1">
            <a:off x="992893" y="1669502"/>
            <a:ext cx="4387553" cy="3276600"/>
          </a:xfrm>
          <a:prstGeom prst="line">
            <a:avLst/>
          </a:prstGeom>
          <a:noFill/>
          <a:ln w="762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0F74710-3A7F-765B-0BBC-9E7920402C4D}"/>
              </a:ext>
            </a:extLst>
          </p:cNvPr>
          <p:cNvSpPr txBox="1"/>
          <p:nvPr/>
        </p:nvSpPr>
        <p:spPr>
          <a:xfrm>
            <a:off x="21343" y="1544159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EF6334-5A08-384B-1E19-193415437B2B}"/>
              </a:ext>
            </a:extLst>
          </p:cNvPr>
          <p:cNvSpPr txBox="1"/>
          <p:nvPr/>
        </p:nvSpPr>
        <p:spPr>
          <a:xfrm>
            <a:off x="5380446" y="4793702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2A30F14-0DBD-773D-B178-22256F1EF554}"/>
              </a:ext>
            </a:extLst>
          </p:cNvPr>
          <p:cNvCxnSpPr/>
          <p:nvPr/>
        </p:nvCxnSpPr>
        <p:spPr>
          <a:xfrm flipH="1" flipV="1">
            <a:off x="992893" y="1669502"/>
            <a:ext cx="4387553" cy="327660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E956C87-4939-2499-8378-F24278FAE709}"/>
              </a:ext>
            </a:extLst>
          </p:cNvPr>
          <p:cNvCxnSpPr/>
          <p:nvPr/>
        </p:nvCxnSpPr>
        <p:spPr>
          <a:xfrm>
            <a:off x="992893" y="1593302"/>
            <a:ext cx="0" cy="4038600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557BBC86-B118-EEDD-4F55-94A5D1034C64}"/>
              </a:ext>
            </a:extLst>
          </p:cNvPr>
          <p:cNvSpPr txBox="1"/>
          <p:nvPr/>
        </p:nvSpPr>
        <p:spPr>
          <a:xfrm>
            <a:off x="5492097" y="5706603"/>
            <a:ext cx="10313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Q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8480D1-180D-4442-EFB3-0E001C4DA45F}"/>
              </a:ext>
            </a:extLst>
          </p:cNvPr>
          <p:cNvSpPr/>
          <p:nvPr/>
        </p:nvSpPr>
        <p:spPr>
          <a:xfrm>
            <a:off x="6949642" y="4293662"/>
            <a:ext cx="46898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Demand is </a:t>
            </a:r>
            <a:r>
              <a:rPr kumimoji="0" lang="en-US" sz="4000" b="1" i="0" u="sng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</a:t>
            </a:r>
            <a:r>
              <a:rPr kumimoji="0" lang="en-US" sz="4000" b="1" i="0" u="none" strike="noStrike" kern="1200" cap="none" spc="0" normalizeH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prices and </a:t>
            </a:r>
            <a:r>
              <a:rPr kumimoji="0" lang="en-US" sz="4000" b="1" i="0" u="sng" strike="noStrike" kern="1200" cap="none" spc="0" normalizeH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</a:t>
            </a:r>
            <a:r>
              <a:rPr kumimoji="0" lang="en-US" sz="4000" b="1" i="0" u="none" strike="noStrike" kern="1200" cap="none" spc="0" normalizeH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quantities</a:t>
            </a:r>
            <a:endParaRPr kumimoji="0" lang="en-US" sz="4000" b="0" i="0" u="none" strike="noStrike" kern="1200" cap="none" spc="0" normalizeH="0" baseline="0" noProof="0" dirty="0">
              <a:ln w="15875"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667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  <p:bldP spid="9" grpId="0"/>
      <p:bldP spid="11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328050" y="1304151"/>
            <a:ext cx="498018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Entire </a:t>
            </a:r>
            <a:r>
              <a:rPr lang="en-US" sz="5500" b="1" dirty="0">
                <a:ln w="15875">
                  <a:solidFill>
                    <a:schemeClr val="bg1"/>
                  </a:solidFill>
                </a:ln>
                <a:latin typeface="Calibri" panose="020F0502020204030204"/>
              </a:rPr>
              <a:t>Table</a:t>
            </a:r>
            <a:r>
              <a:rPr kumimoji="0" lang="en-US" sz="5500" b="1" i="0" u="none" strike="noStrike" kern="1200" cap="none" spc="0" normalizeH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is Demand</a:t>
            </a:r>
            <a:endParaRPr kumimoji="0" lang="en-US" sz="5500" b="0" i="0" u="none" strike="noStrike" kern="1200" cap="none" spc="0" normalizeH="0" baseline="0" noProof="0" dirty="0">
              <a:ln w="15875">
                <a:solidFill>
                  <a:schemeClr val="bg1"/>
                </a:solidFill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9364E73-E096-0453-1880-F9D0B15559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3201038"/>
              </p:ext>
            </p:extLst>
          </p:nvPr>
        </p:nvGraphicFramePr>
        <p:xfrm>
          <a:off x="2164669" y="2214633"/>
          <a:ext cx="2494195" cy="3350326"/>
        </p:xfrm>
        <a:graphic>
          <a:graphicData uri="http://schemas.openxmlformats.org/drawingml/2006/table">
            <a:tbl>
              <a:tblPr firstRow="1" firstCol="1" bandRow="1"/>
              <a:tblGrid>
                <a:gridCol w="1246577">
                  <a:extLst>
                    <a:ext uri="{9D8B030D-6E8A-4147-A177-3AD203B41FA5}">
                      <a16:colId xmlns:a16="http://schemas.microsoft.com/office/drawing/2014/main" val="483625054"/>
                    </a:ext>
                  </a:extLst>
                </a:gridCol>
                <a:gridCol w="1247618">
                  <a:extLst>
                    <a:ext uri="{9D8B030D-6E8A-4147-A177-3AD203B41FA5}">
                      <a16:colId xmlns:a16="http://schemas.microsoft.com/office/drawing/2014/main" val="117304266"/>
                    </a:ext>
                  </a:extLst>
                </a:gridCol>
              </a:tblGrid>
              <a:tr h="5204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  <a:r>
                        <a:rPr lang="en-US" sz="4000" b="1" baseline="-25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4000" baseline="-25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684927"/>
                  </a:ext>
                </a:extLst>
              </a:tr>
              <a:tr h="4928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1447874"/>
                  </a:ext>
                </a:extLst>
              </a:tr>
              <a:tr h="5217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1865650"/>
                  </a:ext>
                </a:extLst>
              </a:tr>
              <a:tr h="4928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811445"/>
                  </a:ext>
                </a:extLst>
              </a:tr>
              <a:tr h="5217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3758196"/>
                  </a:ext>
                </a:extLst>
              </a:tr>
              <a:tr h="4928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168581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D7FAA0B-2818-BB58-7CA9-82F3E99C2EAD}"/>
              </a:ext>
            </a:extLst>
          </p:cNvPr>
          <p:cNvSpPr txBox="1"/>
          <p:nvPr/>
        </p:nvSpPr>
        <p:spPr>
          <a:xfrm>
            <a:off x="2451277" y="1611928"/>
            <a:ext cx="19209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Market</a:t>
            </a:r>
            <a:endParaRPr lang="en-US" dirty="0">
              <a:ln w="15875">
                <a:solidFill>
                  <a:schemeClr val="tx1"/>
                </a:solidFill>
              </a:ln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ED5163-4113-C8CF-795C-CA04DAF2D1B0}"/>
              </a:ext>
            </a:extLst>
          </p:cNvPr>
          <p:cNvSpPr/>
          <p:nvPr/>
        </p:nvSpPr>
        <p:spPr>
          <a:xfrm>
            <a:off x="2164669" y="2214633"/>
            <a:ext cx="2494195" cy="335032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251192-AAAD-628E-4120-6624C25ADF2A}"/>
              </a:ext>
            </a:extLst>
          </p:cNvPr>
          <p:cNvSpPr txBox="1"/>
          <p:nvPr/>
        </p:nvSpPr>
        <p:spPr>
          <a:xfrm>
            <a:off x="7038" y="0"/>
            <a:ext cx="1218496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Demand vs Quantity Demanded</a:t>
            </a:r>
            <a:endParaRPr kumimoji="0" lang="en-US" sz="70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2D8BD8-8B95-F0BF-9BE2-07DA8DEC6E20}"/>
              </a:ext>
            </a:extLst>
          </p:cNvPr>
          <p:cNvSpPr/>
          <p:nvPr/>
        </p:nvSpPr>
        <p:spPr>
          <a:xfrm>
            <a:off x="6473194" y="4241520"/>
            <a:ext cx="46898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Demand is </a:t>
            </a:r>
            <a:r>
              <a:rPr kumimoji="0" lang="en-US" sz="4000" b="1" i="0" u="sng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</a:t>
            </a:r>
            <a:r>
              <a:rPr kumimoji="0" lang="en-US" sz="4000" b="1" i="0" u="none" strike="noStrike" kern="1200" cap="none" spc="0" normalizeH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prices and </a:t>
            </a:r>
            <a:r>
              <a:rPr kumimoji="0" lang="en-US" sz="4000" b="1" i="0" u="sng" strike="noStrike" kern="1200" cap="none" spc="0" normalizeH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</a:t>
            </a:r>
            <a:r>
              <a:rPr kumimoji="0" lang="en-US" sz="4000" b="1" i="0" u="none" strike="noStrike" kern="1200" cap="none" spc="0" normalizeH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quantities</a:t>
            </a:r>
            <a:endParaRPr kumimoji="0" lang="en-US" sz="4000" b="0" i="0" u="none" strike="noStrike" kern="1200" cap="none" spc="0" normalizeH="0" baseline="0" noProof="0" dirty="0">
              <a:ln w="15875"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0252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6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613023" y="1134967"/>
            <a:ext cx="5532646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1" i="0" u="none" strike="noStrike" kern="1200" cap="none" spc="0" normalizeH="0" baseline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Quantity Demanded</a:t>
            </a:r>
            <a:r>
              <a:rPr kumimoji="0" lang="en-US" sz="3700" b="1" i="0" u="none" strike="noStrike" kern="1200" cap="none" spc="0" normalizeH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is One Quantity for One Price</a:t>
            </a:r>
            <a:endParaRPr kumimoji="0" lang="en-US" sz="3700" b="0" i="0" u="none" strike="noStrike" kern="1200" cap="none" spc="0" normalizeH="0" baseline="0" noProof="0" dirty="0">
              <a:ln w="15875">
                <a:solidFill>
                  <a:schemeClr val="bg1"/>
                </a:solidFill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0ADBCDE-5833-4AC5-1EFC-B3DE94A14D50}"/>
              </a:ext>
            </a:extLst>
          </p:cNvPr>
          <p:cNvSpPr/>
          <p:nvPr/>
        </p:nvSpPr>
        <p:spPr>
          <a:xfrm>
            <a:off x="152400" y="1088572"/>
            <a:ext cx="6460623" cy="54838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78820A9-622D-DC1B-BA37-2D88B91E6729}"/>
              </a:ext>
            </a:extLst>
          </p:cNvPr>
          <p:cNvCxnSpPr/>
          <p:nvPr/>
        </p:nvCxnSpPr>
        <p:spPr>
          <a:xfrm flipH="1">
            <a:off x="992893" y="5631902"/>
            <a:ext cx="5105400" cy="0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D0B481-308D-17DD-00D6-65C8D838F0A5}"/>
              </a:ext>
            </a:extLst>
          </p:cNvPr>
          <p:cNvCxnSpPr/>
          <p:nvPr/>
        </p:nvCxnSpPr>
        <p:spPr>
          <a:xfrm flipH="1" flipV="1">
            <a:off x="992893" y="1669502"/>
            <a:ext cx="4387553" cy="3276600"/>
          </a:xfrm>
          <a:prstGeom prst="line">
            <a:avLst/>
          </a:prstGeom>
          <a:noFill/>
          <a:ln w="762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0F74710-3A7F-765B-0BBC-9E7920402C4D}"/>
              </a:ext>
            </a:extLst>
          </p:cNvPr>
          <p:cNvSpPr txBox="1"/>
          <p:nvPr/>
        </p:nvSpPr>
        <p:spPr>
          <a:xfrm>
            <a:off x="21343" y="1544159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EF6334-5A08-384B-1E19-193415437B2B}"/>
              </a:ext>
            </a:extLst>
          </p:cNvPr>
          <p:cNvSpPr txBox="1"/>
          <p:nvPr/>
        </p:nvSpPr>
        <p:spPr>
          <a:xfrm>
            <a:off x="5380446" y="4793702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E956C87-4939-2499-8378-F24278FAE709}"/>
              </a:ext>
            </a:extLst>
          </p:cNvPr>
          <p:cNvCxnSpPr/>
          <p:nvPr/>
        </p:nvCxnSpPr>
        <p:spPr>
          <a:xfrm>
            <a:off x="992893" y="1593302"/>
            <a:ext cx="0" cy="4038600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9DD5AF3-55B3-91E9-05FA-BDDD4BA7AC41}"/>
              </a:ext>
            </a:extLst>
          </p:cNvPr>
          <p:cNvCxnSpPr/>
          <p:nvPr/>
        </p:nvCxnSpPr>
        <p:spPr>
          <a:xfrm flipH="1" flipV="1">
            <a:off x="1000985" y="3831424"/>
            <a:ext cx="2863535" cy="6820"/>
          </a:xfrm>
          <a:prstGeom prst="line">
            <a:avLst/>
          </a:prstGeom>
          <a:noFill/>
          <a:ln w="76200" cap="flat" cmpd="sng" algn="ctr">
            <a:solidFill>
              <a:srgbClr val="C0504D"/>
            </a:solidFill>
            <a:prstDash val="sysDot"/>
          </a:ln>
          <a:effectLst/>
        </p:spPr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7B1BCDD-7DCF-8317-CB30-44D854528BE2}"/>
              </a:ext>
            </a:extLst>
          </p:cNvPr>
          <p:cNvCxnSpPr/>
          <p:nvPr/>
        </p:nvCxnSpPr>
        <p:spPr>
          <a:xfrm>
            <a:off x="3896416" y="3812543"/>
            <a:ext cx="1518" cy="1807221"/>
          </a:xfrm>
          <a:prstGeom prst="line">
            <a:avLst/>
          </a:prstGeom>
          <a:noFill/>
          <a:ln w="76200" cap="flat" cmpd="sng" algn="ctr">
            <a:solidFill>
              <a:srgbClr val="C0504D"/>
            </a:solidFill>
            <a:prstDash val="sysDot"/>
          </a:ln>
          <a:effectLst/>
        </p:spPr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5681AABF-9E35-6028-11F5-C0FB85930D0A}"/>
              </a:ext>
            </a:extLst>
          </p:cNvPr>
          <p:cNvSpPr txBox="1"/>
          <p:nvPr/>
        </p:nvSpPr>
        <p:spPr>
          <a:xfrm>
            <a:off x="566351" y="3639011"/>
            <a:ext cx="571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87CF9AE-BBEC-83E1-CAEF-D830742DD780}"/>
              </a:ext>
            </a:extLst>
          </p:cNvPr>
          <p:cNvSpPr txBox="1"/>
          <p:nvPr/>
        </p:nvSpPr>
        <p:spPr>
          <a:xfrm>
            <a:off x="3634942" y="5693496"/>
            <a:ext cx="5715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Q</a:t>
            </a:r>
            <a:r>
              <a:rPr kumimoji="0" lang="en-US" sz="1800" b="1" i="0" u="none" strike="noStrike" kern="1200" cap="none" spc="0" normalizeH="0" baseline="-25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</a:t>
            </a:r>
            <a:endParaRPr kumimoji="0" lang="en-US" sz="1800" b="1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0F266FD2-1FD1-C5C7-0080-B84EFFDA262D}"/>
              </a:ext>
            </a:extLst>
          </p:cNvPr>
          <p:cNvSpPr/>
          <p:nvPr/>
        </p:nvSpPr>
        <p:spPr>
          <a:xfrm>
            <a:off x="3774495" y="3714782"/>
            <a:ext cx="228600" cy="228600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ABD5277-C4F1-3566-969E-33499CDE639F}"/>
              </a:ext>
            </a:extLst>
          </p:cNvPr>
          <p:cNvSpPr txBox="1"/>
          <p:nvPr/>
        </p:nvSpPr>
        <p:spPr>
          <a:xfrm>
            <a:off x="5492097" y="5706603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Q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02F4E6-24C9-06CC-AA96-97C6AB3384ED}"/>
              </a:ext>
            </a:extLst>
          </p:cNvPr>
          <p:cNvSpPr txBox="1"/>
          <p:nvPr/>
        </p:nvSpPr>
        <p:spPr>
          <a:xfrm>
            <a:off x="7038" y="0"/>
            <a:ext cx="1218496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Demand vs Quantity Demanded</a:t>
            </a:r>
            <a:endParaRPr kumimoji="0" lang="en-US" sz="70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74A49D-0B6A-776A-AC77-8AD48D0B6952}"/>
              </a:ext>
            </a:extLst>
          </p:cNvPr>
          <p:cNvSpPr/>
          <p:nvPr/>
        </p:nvSpPr>
        <p:spPr>
          <a:xfrm>
            <a:off x="6613022" y="4008343"/>
            <a:ext cx="5578977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Quantity demanded</a:t>
            </a:r>
            <a:r>
              <a:rPr kumimoji="0" lang="en-US" sz="3500" b="1" i="0" u="none" strike="noStrike" kern="1200" cap="none" spc="0" normalizeH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lang="en-US" sz="35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comes from</a:t>
            </a:r>
            <a:r>
              <a:rPr kumimoji="0" lang="en-US" sz="3500" b="1" i="0" u="none" strike="noStrike" kern="1200" cap="none" spc="0" normalizeH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a single point on the demand curve</a:t>
            </a:r>
            <a:endParaRPr kumimoji="0" lang="en-US" sz="3500" b="0" i="0" u="none" strike="noStrike" kern="1200" cap="none" spc="0" normalizeH="0" baseline="0" noProof="0" dirty="0">
              <a:ln w="15875"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4944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  <p:bldP spid="9" grpId="0"/>
      <p:bldP spid="11" grpId="0"/>
      <p:bldP spid="30" grpId="0"/>
      <p:bldP spid="31" grpId="0"/>
      <p:bldP spid="32" grpId="0" animBg="1"/>
      <p:bldP spid="3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9364E73-E096-0453-1880-F9D0B15559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9138803"/>
              </p:ext>
            </p:extLst>
          </p:nvPr>
        </p:nvGraphicFramePr>
        <p:xfrm>
          <a:off x="2164669" y="2214632"/>
          <a:ext cx="2494195" cy="3350326"/>
        </p:xfrm>
        <a:graphic>
          <a:graphicData uri="http://schemas.openxmlformats.org/drawingml/2006/table">
            <a:tbl>
              <a:tblPr firstRow="1" firstCol="1" bandRow="1"/>
              <a:tblGrid>
                <a:gridCol w="1246577">
                  <a:extLst>
                    <a:ext uri="{9D8B030D-6E8A-4147-A177-3AD203B41FA5}">
                      <a16:colId xmlns:a16="http://schemas.microsoft.com/office/drawing/2014/main" val="483625054"/>
                    </a:ext>
                  </a:extLst>
                </a:gridCol>
                <a:gridCol w="1247618">
                  <a:extLst>
                    <a:ext uri="{9D8B030D-6E8A-4147-A177-3AD203B41FA5}">
                      <a16:colId xmlns:a16="http://schemas.microsoft.com/office/drawing/2014/main" val="117304266"/>
                    </a:ext>
                  </a:extLst>
                </a:gridCol>
              </a:tblGrid>
              <a:tr h="3771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  <a:r>
                        <a:rPr lang="en-US" sz="4000" b="1" baseline="-25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4000" baseline="-25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684927"/>
                  </a:ext>
                </a:extLst>
              </a:tr>
              <a:tr h="3300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1447874"/>
                  </a:ext>
                </a:extLst>
              </a:tr>
              <a:tr h="3300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1865650"/>
                  </a:ext>
                </a:extLst>
              </a:tr>
              <a:tr h="3300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811445"/>
                  </a:ext>
                </a:extLst>
              </a:tr>
              <a:tr h="3300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3758196"/>
                  </a:ext>
                </a:extLst>
              </a:tr>
              <a:tr h="3300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168581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D7FAA0B-2818-BB58-7CA9-82F3E99C2EAD}"/>
              </a:ext>
            </a:extLst>
          </p:cNvPr>
          <p:cNvSpPr txBox="1"/>
          <p:nvPr/>
        </p:nvSpPr>
        <p:spPr>
          <a:xfrm>
            <a:off x="2451277" y="1611928"/>
            <a:ext cx="19209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Market</a:t>
            </a:r>
            <a:endParaRPr lang="en-US" dirty="0">
              <a:ln w="15875">
                <a:solidFill>
                  <a:schemeClr val="tx1"/>
                </a:solidFill>
              </a:ln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ED5163-4113-C8CF-795C-CA04DAF2D1B0}"/>
              </a:ext>
            </a:extLst>
          </p:cNvPr>
          <p:cNvSpPr/>
          <p:nvPr/>
        </p:nvSpPr>
        <p:spPr>
          <a:xfrm>
            <a:off x="3726968" y="3373821"/>
            <a:ext cx="592784" cy="54233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1446431-9506-A9ED-B025-11F76B41AA18}"/>
              </a:ext>
            </a:extLst>
          </p:cNvPr>
          <p:cNvSpPr/>
          <p:nvPr/>
        </p:nvSpPr>
        <p:spPr>
          <a:xfrm>
            <a:off x="6453308" y="1985566"/>
            <a:ext cx="5532646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1" i="0" u="none" strike="noStrike" kern="1200" cap="none" spc="0" normalizeH="0" baseline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Quantity Demanded</a:t>
            </a:r>
            <a:r>
              <a:rPr kumimoji="0" lang="en-US" sz="3700" b="1" i="0" u="none" strike="noStrike" kern="1200" cap="none" spc="0" normalizeH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is One Quantity for One Price</a:t>
            </a:r>
            <a:endParaRPr kumimoji="0" lang="en-US" sz="3700" b="0" i="0" u="none" strike="noStrike" kern="1200" cap="none" spc="0" normalizeH="0" baseline="0" noProof="0" dirty="0">
              <a:ln w="15875">
                <a:solidFill>
                  <a:schemeClr val="bg1"/>
                </a:solidFill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5A9E4520-B5A7-06BC-2BE8-D1B322AA663F}"/>
              </a:ext>
            </a:extLst>
          </p:cNvPr>
          <p:cNvSpPr/>
          <p:nvPr/>
        </p:nvSpPr>
        <p:spPr>
          <a:xfrm>
            <a:off x="3045898" y="3563006"/>
            <a:ext cx="592784" cy="16396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7E156B4-E45C-A963-0E2A-273B5C08D035}"/>
              </a:ext>
            </a:extLst>
          </p:cNvPr>
          <p:cNvSpPr/>
          <p:nvPr/>
        </p:nvSpPr>
        <p:spPr>
          <a:xfrm>
            <a:off x="3720662" y="4469389"/>
            <a:ext cx="592784" cy="54233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806350B0-8710-B30C-B566-6C56B59E3F90}"/>
              </a:ext>
            </a:extLst>
          </p:cNvPr>
          <p:cNvSpPr/>
          <p:nvPr/>
        </p:nvSpPr>
        <p:spPr>
          <a:xfrm>
            <a:off x="3039592" y="4658574"/>
            <a:ext cx="592784" cy="16396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04CCB2-FDFC-3276-7C5E-036DAA91C26C}"/>
              </a:ext>
            </a:extLst>
          </p:cNvPr>
          <p:cNvSpPr txBox="1"/>
          <p:nvPr/>
        </p:nvSpPr>
        <p:spPr>
          <a:xfrm>
            <a:off x="7038" y="0"/>
            <a:ext cx="1218496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Demand vs Quantity Demanded</a:t>
            </a:r>
            <a:endParaRPr kumimoji="0" lang="en-US" sz="70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A34EACA-2D80-98D2-BD91-AD5EA244562E}"/>
              </a:ext>
            </a:extLst>
          </p:cNvPr>
          <p:cNvSpPr/>
          <p:nvPr/>
        </p:nvSpPr>
        <p:spPr>
          <a:xfrm>
            <a:off x="6613022" y="4008343"/>
            <a:ext cx="5578977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Quantity demanded</a:t>
            </a:r>
            <a:r>
              <a:rPr kumimoji="0" lang="en-US" sz="3500" b="1" i="0" u="none" strike="noStrike" kern="1200" cap="none" spc="0" normalizeH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lang="en-US" sz="35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comes from</a:t>
            </a:r>
            <a:r>
              <a:rPr kumimoji="0" lang="en-US" sz="3500" b="1" i="0" u="none" strike="noStrike" kern="1200" cap="none" spc="0" normalizeH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a single row on the demand schedule</a:t>
            </a:r>
            <a:endParaRPr kumimoji="0" lang="en-US" sz="3500" b="0" i="0" u="none" strike="noStrike" kern="1200" cap="none" spc="0" normalizeH="0" baseline="0" noProof="0" dirty="0">
              <a:ln w="15875"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07881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  <p:bldP spid="8" grpId="0" animBg="1"/>
      <p:bldP spid="9" grpId="0" animBg="1"/>
      <p:bldP spid="10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38976</TotalTime>
  <Words>9378</Words>
  <Application>Microsoft Office PowerPoint</Application>
  <PresentationFormat>Widescreen</PresentationFormat>
  <Paragraphs>916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Aptos</vt:lpstr>
      <vt:lpstr>Arial</vt:lpstr>
      <vt:lpstr>Arial Black</vt:lpstr>
      <vt:lpstr>Calibri</vt:lpstr>
      <vt:lpstr>Calibri Light</vt:lpstr>
      <vt:lpstr>Comic Sans MS</vt:lpstr>
      <vt:lpstr>1_Office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Jacob Reed at Sheldon HS</dc:creator>
  <cp:lastModifiedBy>Jacob Reed at Sheldon HS</cp:lastModifiedBy>
  <cp:revision>32</cp:revision>
  <dcterms:created xsi:type="dcterms:W3CDTF">2022-12-15T17:57:35Z</dcterms:created>
  <dcterms:modified xsi:type="dcterms:W3CDTF">2026-07-11T18:48:36Z</dcterms:modified>
</cp:coreProperties>
</file>