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Lst>
  <p:notesMasterIdLst>
    <p:notesMasterId r:id="rId26"/>
  </p:notesMasterIdLst>
  <p:sldIdLst>
    <p:sldId id="360" r:id="rId3"/>
    <p:sldId id="277" r:id="rId4"/>
    <p:sldId id="315" r:id="rId5"/>
    <p:sldId id="316" r:id="rId6"/>
    <p:sldId id="320" r:id="rId7"/>
    <p:sldId id="318" r:id="rId8"/>
    <p:sldId id="317" r:id="rId9"/>
    <p:sldId id="319" r:id="rId10"/>
    <p:sldId id="333" r:id="rId11"/>
    <p:sldId id="322" r:id="rId12"/>
    <p:sldId id="278" r:id="rId13"/>
    <p:sldId id="334" r:id="rId14"/>
    <p:sldId id="280" r:id="rId15"/>
    <p:sldId id="279" r:id="rId16"/>
    <p:sldId id="324" r:id="rId17"/>
    <p:sldId id="325" r:id="rId18"/>
    <p:sldId id="326" r:id="rId19"/>
    <p:sldId id="327" r:id="rId20"/>
    <p:sldId id="328" r:id="rId21"/>
    <p:sldId id="329" r:id="rId22"/>
    <p:sldId id="330" r:id="rId23"/>
    <p:sldId id="331" r:id="rId24"/>
    <p:sldId id="332"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030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06" autoAdjust="0"/>
    <p:restoredTop sz="59476" autoAdjust="0"/>
  </p:normalViewPr>
  <p:slideViewPr>
    <p:cSldViewPr snapToGrid="0">
      <p:cViewPr varScale="1">
        <p:scale>
          <a:sx n="52" d="100"/>
          <a:sy n="52" d="100"/>
        </p:scale>
        <p:origin x="897" y="18"/>
      </p:cViewPr>
      <p:guideLst/>
    </p:cSldViewPr>
  </p:slideViewPr>
  <p:notesTextViewPr>
    <p:cViewPr>
      <p:scale>
        <a:sx n="75" d="100"/>
        <a:sy n="7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662E0B-D15A-4747-9502-064A7D6269AE}" type="datetimeFigureOut">
              <a:rPr lang="en-US" smtClean="0"/>
              <a:t>7/11/2026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31F7E2-57C5-4F1B-8C9E-2B3C37EA420E}" type="slidenum">
              <a:rPr lang="en-US" smtClean="0"/>
              <a:t>‹#›</a:t>
            </a:fld>
            <a:endParaRPr lang="en-US"/>
          </a:p>
        </p:txBody>
      </p:sp>
    </p:spTree>
    <p:extLst>
      <p:ext uri="{BB962C8B-B14F-4D97-AF65-F5344CB8AC3E}">
        <p14:creationId xmlns:p14="http://schemas.microsoft.com/office/powerpoint/2010/main" val="3352408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After completing this lesson, students should be able to:</a:t>
            </a:r>
          </a:p>
          <a:p>
            <a:r>
              <a:rPr lang="en-US" dirty="0"/>
              <a:t>Define </a:t>
            </a:r>
            <a:r>
              <a:rPr lang="en-US" b="1" dirty="0"/>
              <a:t>supply</a:t>
            </a:r>
            <a:r>
              <a:rPr lang="en-US" dirty="0"/>
              <a:t> as the relationship between price and the quantity producers are willing and able to offer for sale.</a:t>
            </a:r>
          </a:p>
          <a:p>
            <a:r>
              <a:rPr lang="en-US" dirty="0"/>
              <a:t>Differentiate between </a:t>
            </a:r>
            <a:r>
              <a:rPr lang="en-US" b="1" dirty="0"/>
              <a:t>supply</a:t>
            </a:r>
            <a:r>
              <a:rPr lang="en-US" dirty="0"/>
              <a:t> (the entire curve) and </a:t>
            </a:r>
            <a:r>
              <a:rPr lang="en-US" b="1" dirty="0"/>
              <a:t>quantity supplied</a:t>
            </a:r>
            <a:r>
              <a:rPr lang="en-US" dirty="0"/>
              <a:t> (a single point on the curve).</a:t>
            </a:r>
          </a:p>
          <a:p>
            <a:r>
              <a:rPr lang="en-US" dirty="0"/>
              <a:t>Explain how </a:t>
            </a:r>
            <a:r>
              <a:rPr lang="en-US" b="1" dirty="0"/>
              <a:t>changes in price</a:t>
            </a:r>
            <a:r>
              <a:rPr lang="en-US" dirty="0"/>
              <a:t> cause </a:t>
            </a:r>
            <a:r>
              <a:rPr lang="en-US" b="1" dirty="0"/>
              <a:t>movements along the supply curve</a:t>
            </a:r>
            <a:r>
              <a:rPr lang="en-US" dirty="0"/>
              <a:t>, while </a:t>
            </a:r>
            <a:r>
              <a:rPr lang="en-US" b="1" dirty="0"/>
              <a:t>non-price determinants</a:t>
            </a:r>
            <a:r>
              <a:rPr lang="en-US" dirty="0"/>
              <a:t> cause the supply curve to </a:t>
            </a:r>
            <a:r>
              <a:rPr lang="en-US" b="1" dirty="0"/>
              <a:t>shift</a:t>
            </a:r>
            <a:r>
              <a:rPr lang="en-US" dirty="0"/>
              <a:t>.</a:t>
            </a:r>
          </a:p>
          <a:p>
            <a:r>
              <a:rPr lang="en-US" dirty="0"/>
              <a:t>Identify and describe the major </a:t>
            </a:r>
            <a:r>
              <a:rPr lang="en-US" b="1" dirty="0"/>
              <a:t>determinants (shifters) of supply</a:t>
            </a:r>
            <a:endParaRPr lang="en-US" dirty="0"/>
          </a:p>
          <a:p>
            <a:r>
              <a:rPr lang="en-US" dirty="0"/>
              <a:t>Illustrate </a:t>
            </a:r>
            <a:r>
              <a:rPr lang="en-US" b="1" dirty="0"/>
              <a:t>increases</a:t>
            </a:r>
            <a:r>
              <a:rPr lang="en-US" dirty="0"/>
              <a:t> and </a:t>
            </a:r>
            <a:r>
              <a:rPr lang="en-US" b="1" dirty="0"/>
              <a:t>decreases</a:t>
            </a:r>
            <a:r>
              <a:rPr lang="en-US" dirty="0"/>
              <a:t> in supply on a graph and a supply schedule.</a:t>
            </a:r>
          </a:p>
          <a:p>
            <a:r>
              <a:rPr lang="en-US" dirty="0"/>
              <a:t>Analyze </a:t>
            </a:r>
            <a:r>
              <a:rPr lang="en-US" b="1" dirty="0"/>
              <a:t>how producer decisions</a:t>
            </a:r>
            <a:r>
              <a:rPr lang="en-US" dirty="0"/>
              <a:t> respond to changes in production costs, technology, or profit opportunities.</a:t>
            </a:r>
          </a:p>
          <a:p>
            <a:r>
              <a:rPr lang="en-US" dirty="0"/>
              <a:t>Apply the concept of supply to </a:t>
            </a:r>
            <a:r>
              <a:rPr lang="en-US" b="1" dirty="0"/>
              <a:t>real-world examples</a:t>
            </a:r>
            <a:r>
              <a:rPr lang="en-US" dirty="0"/>
              <a:t> in individual, business, and market contexts (e.g., wheat farmers, tech firms, or manufacturing industries).</a:t>
            </a:r>
          </a:p>
          <a:p>
            <a:endParaRPr lang="en-US" dirty="0"/>
          </a:p>
          <a:p>
            <a:r>
              <a:rPr lang="en-US" b="1" dirty="0"/>
              <a:t>Teacher Note:</a:t>
            </a:r>
          </a:p>
          <a:p>
            <a:r>
              <a:rPr lang="en-US" dirty="0"/>
              <a:t>This lesson extends students’ understanding of markets by shifting focus from buyers to </a:t>
            </a:r>
            <a:r>
              <a:rPr lang="en-US" b="1" dirty="0"/>
              <a:t>producers</a:t>
            </a:r>
            <a:r>
              <a:rPr lang="en-US" dirty="0"/>
              <a:t>. Emphasize that supply represents producers’ behavior-the relationship between price and the quantity firms are willing to sell. Reinforce the distinction between </a:t>
            </a:r>
            <a:r>
              <a:rPr lang="en-US" b="1" dirty="0"/>
              <a:t>movements along the curve</a:t>
            </a:r>
            <a:r>
              <a:rPr lang="en-US" dirty="0"/>
              <a:t> (price changes) and </a:t>
            </a:r>
            <a:r>
              <a:rPr lang="en-US" b="1" dirty="0"/>
              <a:t>shifts of the curve</a:t>
            </a:r>
            <a:r>
              <a:rPr lang="en-US" dirty="0"/>
              <a:t> (non-price factors).</a:t>
            </a:r>
          </a:p>
          <a:p>
            <a:r>
              <a:rPr lang="en-US" dirty="0"/>
              <a:t>Encourage students to connect supply determinants to real-world events-such as rising input costs, government regulations, or new technologies-that affect businesses’ production decisions. Use examples like fertilizer prices for farmers, government subsidies for renewable energy, or changes in the number of competitors in an industry.</a:t>
            </a:r>
          </a:p>
          <a:p>
            <a:r>
              <a:rPr lang="en-US" dirty="0"/>
              <a:t>Remind students that, just like with demand, </a:t>
            </a:r>
            <a:r>
              <a:rPr lang="en-US" b="1" dirty="0"/>
              <a:t>the supply curve reflects incentives</a:t>
            </a:r>
            <a:r>
              <a:rPr lang="en-US" dirty="0"/>
              <a:t>: as profit potential rises, producers are motivated to supply more.</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17AB43-5F34-4619-AB59-2882F5CDE55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8534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p>
          <a:p>
            <a:r>
              <a:rPr lang="en-US" dirty="0"/>
              <a:t>Students will be able to </a:t>
            </a:r>
            <a:r>
              <a:rPr lang="en-US" b="1" dirty="0"/>
              <a:t>identify quantity supplied on a supply schedule</a:t>
            </a:r>
            <a:r>
              <a:rPr lang="en-US" dirty="0"/>
              <a:t> as a single row showing the specific quantity producers are willing and able to sell at one particular price.</a:t>
            </a:r>
          </a:p>
          <a:p>
            <a:br>
              <a:rPr lang="en-US" dirty="0"/>
            </a:br>
            <a:r>
              <a:rPr lang="en-US" b="1" dirty="0"/>
              <a:t>Key Concept:</a:t>
            </a:r>
          </a:p>
          <a:p>
            <a:r>
              <a:rPr lang="en-US" b="1" dirty="0"/>
              <a:t>Quantity supplied</a:t>
            </a:r>
            <a:r>
              <a:rPr lang="en-US" dirty="0"/>
              <a:t> refers to one price and one quantity combination - a single point from the supply schedule.</a:t>
            </a:r>
          </a:p>
          <a:p>
            <a:r>
              <a:rPr lang="en-US" dirty="0"/>
              <a:t>Each </a:t>
            </a:r>
            <a:r>
              <a:rPr lang="en-US" b="1" dirty="0"/>
              <a:t>row</a:t>
            </a:r>
            <a:r>
              <a:rPr lang="en-US" dirty="0"/>
              <a:t> of the table represents a specific </a:t>
            </a:r>
            <a:r>
              <a:rPr lang="en-US" b="1" dirty="0"/>
              <a:t>quantity supplied</a:t>
            </a:r>
            <a:r>
              <a:rPr lang="en-US" dirty="0"/>
              <a:t> at a specific </a:t>
            </a:r>
            <a:r>
              <a:rPr lang="en-US" b="1" dirty="0"/>
              <a:t>price</a:t>
            </a:r>
            <a:r>
              <a:rPr lang="en-US" dirty="0"/>
              <a:t>.</a:t>
            </a:r>
          </a:p>
          <a:p>
            <a:r>
              <a:rPr lang="en-US" dirty="0"/>
              <a:t>The entire table is </a:t>
            </a:r>
            <a:r>
              <a:rPr lang="en-US" b="1" dirty="0"/>
              <a:t>supply</a:t>
            </a:r>
            <a:r>
              <a:rPr lang="en-US" dirty="0"/>
              <a:t>, but any </a:t>
            </a:r>
            <a:r>
              <a:rPr lang="en-US" b="1" dirty="0"/>
              <a:t>single row</a:t>
            </a:r>
            <a:r>
              <a:rPr lang="en-US" dirty="0"/>
              <a:t> is </a:t>
            </a:r>
            <a:r>
              <a:rPr lang="en-US" b="1" dirty="0"/>
              <a:t>quantity supplied</a:t>
            </a:r>
            <a:r>
              <a:rPr lang="en-US" dirty="0"/>
              <a:t>.</a:t>
            </a:r>
          </a:p>
          <a:p>
            <a:r>
              <a:rPr lang="en-US" dirty="0"/>
              <a:t>This mirrors what students learned earlier with </a:t>
            </a:r>
            <a:r>
              <a:rPr lang="en-US" b="1" dirty="0"/>
              <a:t>demand schedules</a:t>
            </a:r>
            <a:r>
              <a:rPr lang="en-US" dirty="0"/>
              <a:t> - where one row represented </a:t>
            </a:r>
            <a:r>
              <a:rPr lang="en-US" b="1" dirty="0"/>
              <a:t>quantity demanded</a:t>
            </a:r>
            <a:r>
              <a:rPr lang="en-US" dirty="0"/>
              <a:t>.</a:t>
            </a:r>
          </a:p>
          <a:p>
            <a:endParaRPr lang="en-US" dirty="0"/>
          </a:p>
          <a:p>
            <a:r>
              <a:rPr lang="en-US" b="1" dirty="0"/>
              <a:t>How to Present the Slide:</a:t>
            </a:r>
          </a:p>
          <a:p>
            <a:r>
              <a:rPr lang="en-US" dirty="0"/>
              <a:t>Begin by referencing the previous slide:</a:t>
            </a:r>
          </a:p>
          <a:p>
            <a:r>
              <a:rPr lang="en-US" dirty="0"/>
              <a:t>“We just saw that quantity supplied is one point on the graph. Now we’re seeing that same concept in table form.”</a:t>
            </a:r>
          </a:p>
          <a:p>
            <a:r>
              <a:rPr lang="en-US" dirty="0"/>
              <a:t>Point to the table and highlight the rows using the arrows and red boxes:</a:t>
            </a:r>
          </a:p>
          <a:p>
            <a:r>
              <a:rPr lang="en-US" dirty="0"/>
              <a:t>“If the price is $6, producers are willing to supply 30,000 units. That’s one price, one quantity - one quantity supplied.”</a:t>
            </a:r>
            <a:br>
              <a:rPr lang="en-US" dirty="0"/>
            </a:br>
            <a:r>
              <a:rPr lang="en-US" dirty="0"/>
              <a:t>“If the price increases to $8, quantity supplied increases to 90,000 units.”</a:t>
            </a:r>
          </a:p>
          <a:p>
            <a:r>
              <a:rPr lang="en-US" dirty="0"/>
              <a:t>Clarify the distinction:</a:t>
            </a:r>
          </a:p>
          <a:p>
            <a:r>
              <a:rPr lang="en-US" dirty="0"/>
              <a:t>“Each of these rows is a single price-quantity pair. So when we talk about </a:t>
            </a:r>
            <a:r>
              <a:rPr lang="en-US" i="1" dirty="0"/>
              <a:t>quantity supplied</a:t>
            </a:r>
            <a:r>
              <a:rPr lang="en-US" dirty="0"/>
              <a:t>, we’re talking about </a:t>
            </a:r>
            <a:r>
              <a:rPr lang="en-US" i="1" dirty="0"/>
              <a:t>just one row</a:t>
            </a:r>
            <a:r>
              <a:rPr lang="en-US" dirty="0"/>
              <a:t> on this schedule.”</a:t>
            </a:r>
          </a:p>
          <a:p>
            <a:r>
              <a:rPr lang="en-US" dirty="0"/>
              <a:t>Connect to the idea of movement along the curve:</a:t>
            </a:r>
          </a:p>
          <a:p>
            <a:br>
              <a:rPr lang="en-US" dirty="0"/>
            </a:br>
            <a:r>
              <a:rPr lang="en-US" b="1" dirty="0"/>
              <a:t>Engagement Prompts:</a:t>
            </a:r>
          </a:p>
          <a:p>
            <a:r>
              <a:rPr lang="en-US" dirty="0"/>
              <a:t>“If the price is $9, what’s the quantity supplied?”</a:t>
            </a:r>
          </a:p>
          <a:p>
            <a:r>
              <a:rPr lang="en-US" dirty="0"/>
              <a:t>“If price drops to $6, do we move to a new curve or just to a new row?”</a:t>
            </a:r>
          </a:p>
          <a:p>
            <a:r>
              <a:rPr lang="en-US" dirty="0"/>
              <a:t>“How does this change compare to the demand side we studied earlier?”</a:t>
            </a:r>
          </a:p>
          <a:p>
            <a:endParaRPr lang="en-US" dirty="0"/>
          </a:p>
          <a:p>
            <a:r>
              <a:rPr lang="en-US" b="1" dirty="0"/>
              <a:t>Next Slide: Change in Quantity Supplied on a Graph</a:t>
            </a:r>
          </a:p>
          <a:p>
            <a:r>
              <a:rPr lang="en-US" dirty="0"/>
              <a:t>“Now let’s take that same idea back to the graph and see how a </a:t>
            </a:r>
            <a:r>
              <a:rPr lang="en-US" b="1" dirty="0"/>
              <a:t>change in price</a:t>
            </a:r>
            <a:r>
              <a:rPr lang="en-US" dirty="0"/>
              <a:t> moves us </a:t>
            </a:r>
            <a:r>
              <a:rPr lang="en-US" b="1" dirty="0"/>
              <a:t>along the supply curve</a:t>
            </a:r>
            <a:r>
              <a:rPr lang="en-US" dirty="0"/>
              <a:t>, creating a </a:t>
            </a:r>
            <a:r>
              <a:rPr lang="en-US" b="1" dirty="0"/>
              <a:t>change in quantity supplied</a:t>
            </a:r>
            <a:r>
              <a:rPr lang="en-US" dirty="0"/>
              <a:t>, not a change in supply.”</a:t>
            </a:r>
          </a:p>
        </p:txBody>
      </p:sp>
      <p:sp>
        <p:nvSpPr>
          <p:cNvPr id="4" name="Slide Number Placeholder 3"/>
          <p:cNvSpPr>
            <a:spLocks noGrp="1"/>
          </p:cNvSpPr>
          <p:nvPr>
            <p:ph type="sldNum" sz="quarter" idx="5"/>
          </p:nvPr>
        </p:nvSpPr>
        <p:spPr/>
        <p:txBody>
          <a:bodyPr/>
          <a:lstStyle/>
          <a:p>
            <a:fld id="{9A31F7E2-57C5-4F1B-8C9E-2B3C37EA420E}" type="slidenum">
              <a:rPr lang="en-US" smtClean="0"/>
              <a:t>10</a:t>
            </a:fld>
            <a:endParaRPr lang="en-US"/>
          </a:p>
        </p:txBody>
      </p:sp>
    </p:spTree>
    <p:extLst>
      <p:ext uri="{BB962C8B-B14F-4D97-AF65-F5344CB8AC3E}">
        <p14:creationId xmlns:p14="http://schemas.microsoft.com/office/powerpoint/2010/main" val="10225757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p>
          <a:p>
            <a:r>
              <a:rPr lang="en-US" dirty="0"/>
              <a:t>Students will be able to </a:t>
            </a:r>
            <a:r>
              <a:rPr lang="en-US" b="1" dirty="0"/>
              <a:t>differentiate between a change in supply and a change in quantity supplied</a:t>
            </a:r>
            <a:r>
              <a:rPr lang="en-US" dirty="0"/>
              <a:t>, recognizing that </a:t>
            </a:r>
            <a:r>
              <a:rPr lang="en-US" b="1" dirty="0"/>
              <a:t>a change in price causes movement along the supply curve</a:t>
            </a:r>
            <a:r>
              <a:rPr lang="en-US" dirty="0"/>
              <a:t> - not a shift of the curve.</a:t>
            </a:r>
          </a:p>
          <a:p>
            <a:endParaRPr lang="en-US" dirty="0"/>
          </a:p>
          <a:p>
            <a:r>
              <a:rPr lang="en-US" b="1" dirty="0"/>
              <a:t>Key Concept:</a:t>
            </a:r>
          </a:p>
          <a:p>
            <a:r>
              <a:rPr lang="en-US" b="1" dirty="0"/>
              <a:t>Price changes do not shift the supply curve.</a:t>
            </a:r>
            <a:endParaRPr lang="en-US" dirty="0"/>
          </a:p>
          <a:p>
            <a:r>
              <a:rPr lang="en-US" dirty="0"/>
              <a:t>Instead, price changes cause </a:t>
            </a:r>
            <a:r>
              <a:rPr lang="en-US" b="1" dirty="0"/>
              <a:t>movement along</a:t>
            </a:r>
            <a:r>
              <a:rPr lang="en-US" dirty="0"/>
              <a:t> the existing curve - this is a </a:t>
            </a:r>
            <a:r>
              <a:rPr lang="en-US" b="1" dirty="0"/>
              <a:t>change in quantity supplied</a:t>
            </a:r>
            <a:r>
              <a:rPr lang="en-US" dirty="0"/>
              <a:t>.</a:t>
            </a:r>
          </a:p>
          <a:p>
            <a:r>
              <a:rPr lang="en-US" dirty="0"/>
              <a:t>A </a:t>
            </a:r>
            <a:r>
              <a:rPr lang="en-US" b="1" dirty="0"/>
              <a:t>higher price</a:t>
            </a:r>
            <a:r>
              <a:rPr lang="en-US" dirty="0"/>
              <a:t> increases the quantity supplied (producers sell more).</a:t>
            </a:r>
          </a:p>
          <a:p>
            <a:r>
              <a:rPr lang="en-US" dirty="0"/>
              <a:t>A </a:t>
            </a:r>
            <a:r>
              <a:rPr lang="en-US" b="1" dirty="0"/>
              <a:t>lower price</a:t>
            </a:r>
            <a:r>
              <a:rPr lang="en-US" dirty="0"/>
              <a:t> decreases the quantity supplied (producers sell less).</a:t>
            </a:r>
          </a:p>
          <a:p>
            <a:r>
              <a:rPr lang="en-US" dirty="0"/>
              <a:t>The </a:t>
            </a:r>
            <a:r>
              <a:rPr lang="en-US" b="1" dirty="0"/>
              <a:t>supply curve itself stays in place</a:t>
            </a:r>
            <a:r>
              <a:rPr lang="en-US" dirty="0"/>
              <a:t> because producers’ overall willingness to produce hasn’t changed - only their behavior at different prices.</a:t>
            </a:r>
          </a:p>
          <a:p>
            <a:br>
              <a:rPr lang="en-US" dirty="0"/>
            </a:br>
            <a:r>
              <a:rPr lang="en-US" b="1" dirty="0"/>
              <a:t>How to Present the Slide:</a:t>
            </a:r>
          </a:p>
          <a:p>
            <a:r>
              <a:rPr lang="en-US" dirty="0"/>
              <a:t>Start by emphasizing the headline:</a:t>
            </a:r>
          </a:p>
          <a:p>
            <a:r>
              <a:rPr lang="en-US" dirty="0"/>
              <a:t>“Price does </a:t>
            </a:r>
            <a:r>
              <a:rPr lang="en-US" i="1" dirty="0"/>
              <a:t>not</a:t>
            </a:r>
            <a:r>
              <a:rPr lang="en-US" dirty="0"/>
              <a:t> change supply - it only changes </a:t>
            </a:r>
            <a:r>
              <a:rPr lang="en-US" i="1" dirty="0"/>
              <a:t>quantity supplied.</a:t>
            </a:r>
            <a:r>
              <a:rPr lang="en-US" dirty="0"/>
              <a:t>”</a:t>
            </a:r>
          </a:p>
          <a:p>
            <a:r>
              <a:rPr lang="en-US" dirty="0"/>
              <a:t>Walk through the graph step by step:</a:t>
            </a:r>
          </a:p>
          <a:p>
            <a:r>
              <a:rPr lang="en-US" dirty="0"/>
              <a:t>Point to the upper point (P₁, Q₁).</a:t>
            </a:r>
          </a:p>
          <a:p>
            <a:r>
              <a:rPr lang="en-US" dirty="0"/>
              <a:t>“At price P₁, producers supply Q₁ units.”</a:t>
            </a:r>
          </a:p>
          <a:p>
            <a:r>
              <a:rPr lang="en-US" dirty="0"/>
              <a:t>Move your pointer or cursor down to the lower point (P₂, Q₂).</a:t>
            </a:r>
          </a:p>
          <a:p>
            <a:r>
              <a:rPr lang="en-US" dirty="0"/>
              <a:t>“When price falls to P₂, producers decrease the quantity supplied to Q₂.”</a:t>
            </a:r>
          </a:p>
          <a:p>
            <a:r>
              <a:rPr lang="en-US" dirty="0"/>
              <a:t>Emphasize the type of movement:</a:t>
            </a:r>
          </a:p>
          <a:p>
            <a:r>
              <a:rPr lang="en-US" dirty="0"/>
              <a:t>“This is not a new curve - we’re just moving </a:t>
            </a:r>
            <a:r>
              <a:rPr lang="en-US" i="1" dirty="0"/>
              <a:t>down</a:t>
            </a:r>
            <a:r>
              <a:rPr lang="en-US" dirty="0"/>
              <a:t> along the same supply curve.”</a:t>
            </a:r>
          </a:p>
          <a:p>
            <a:r>
              <a:rPr lang="en-US" dirty="0"/>
              <a:t>Clarify the difference:</a:t>
            </a:r>
          </a:p>
          <a:p>
            <a:r>
              <a:rPr lang="en-US" dirty="0"/>
              <a:t>“If something besides price - like production costs or technology - changed, </a:t>
            </a:r>
            <a:r>
              <a:rPr lang="en-US" i="1" dirty="0"/>
              <a:t>that</a:t>
            </a:r>
            <a:r>
              <a:rPr lang="en-US" dirty="0"/>
              <a:t> would shift the entire supply curve. But here, only the price changed, so it’s just a movement along.”</a:t>
            </a:r>
          </a:p>
          <a:p>
            <a:r>
              <a:rPr lang="en-US" dirty="0"/>
              <a:t>Make the connection to </a:t>
            </a:r>
            <a:r>
              <a:rPr lang="en-US" b="1" dirty="0"/>
              <a:t>demand</a:t>
            </a:r>
            <a:r>
              <a:rPr lang="en-US" dirty="0"/>
              <a:t> for reinforcement:</a:t>
            </a:r>
          </a:p>
          <a:p>
            <a:r>
              <a:rPr lang="en-US" dirty="0"/>
              <a:t>“This is just like with demand - when the price changes, consumers move along the demand curve. But if something else changes, the whole curve shifts. Same logic applies here for producers.”</a:t>
            </a:r>
          </a:p>
          <a:p>
            <a:endParaRPr lang="en-US" dirty="0"/>
          </a:p>
          <a:p>
            <a:r>
              <a:rPr lang="en-US" b="1" dirty="0"/>
              <a:t>Engagement Prompts:</a:t>
            </a:r>
          </a:p>
          <a:p>
            <a:r>
              <a:rPr lang="en-US" dirty="0"/>
              <a:t>“If the price of wheat doubles, what will happen to the quantity supplied?”</a:t>
            </a:r>
          </a:p>
          <a:p>
            <a:r>
              <a:rPr lang="en-US" dirty="0"/>
              <a:t>“If the price of wheat falls, what will producers likely do?”</a:t>
            </a:r>
          </a:p>
          <a:p>
            <a:r>
              <a:rPr lang="en-US" dirty="0"/>
              <a:t>“Would this be called a change in supply or a change in quantity supplied?”</a:t>
            </a:r>
          </a:p>
          <a:p>
            <a:br>
              <a:rPr lang="en-US" dirty="0"/>
            </a:br>
            <a:r>
              <a:rPr lang="en-US" b="1" dirty="0"/>
              <a:t>Next Slide: Change in Quantity Supplied on a Supply Schedule</a:t>
            </a:r>
          </a:p>
          <a:p>
            <a:r>
              <a:rPr lang="en-US" dirty="0"/>
              <a:t>“Now let’s show this exact same idea in table form and see how a </a:t>
            </a:r>
            <a:r>
              <a:rPr lang="en-US" b="1" dirty="0"/>
              <a:t>change in price moves us from one row to another</a:t>
            </a:r>
            <a:r>
              <a:rPr lang="en-US" dirty="0"/>
              <a:t>, creating a </a:t>
            </a:r>
            <a:r>
              <a:rPr lang="en-US" b="1" dirty="0"/>
              <a:t>change in quantity supplied</a:t>
            </a:r>
            <a:r>
              <a:rPr lang="en-US" dirty="0"/>
              <a:t>, not a change in supply.”</a:t>
            </a:r>
          </a:p>
        </p:txBody>
      </p:sp>
      <p:sp>
        <p:nvSpPr>
          <p:cNvPr id="4" name="Slide Number Placeholder 3"/>
          <p:cNvSpPr>
            <a:spLocks noGrp="1"/>
          </p:cNvSpPr>
          <p:nvPr>
            <p:ph type="sldNum" sz="quarter" idx="5"/>
          </p:nvPr>
        </p:nvSpPr>
        <p:spPr/>
        <p:txBody>
          <a:bodyPr/>
          <a:lstStyle/>
          <a:p>
            <a:fld id="{9A31F7E2-57C5-4F1B-8C9E-2B3C37EA420E}" type="slidenum">
              <a:rPr lang="en-US" smtClean="0"/>
              <a:t>11</a:t>
            </a:fld>
            <a:endParaRPr lang="en-US"/>
          </a:p>
        </p:txBody>
      </p:sp>
    </p:spTree>
    <p:extLst>
      <p:ext uri="{BB962C8B-B14F-4D97-AF65-F5344CB8AC3E}">
        <p14:creationId xmlns:p14="http://schemas.microsoft.com/office/powerpoint/2010/main" val="12148755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p>
          <a:p>
            <a:r>
              <a:rPr lang="en-US" dirty="0"/>
              <a:t>Students will be able to </a:t>
            </a:r>
            <a:r>
              <a:rPr lang="en-US" b="1" dirty="0"/>
              <a:t>identify how a change in price affects quantity supplied</a:t>
            </a:r>
            <a:r>
              <a:rPr lang="en-US" dirty="0"/>
              <a:t> using a supply schedule - understanding that </a:t>
            </a:r>
            <a:r>
              <a:rPr lang="en-US" b="1" dirty="0"/>
              <a:t>price changes cause movement along the supply curve (or between rows on the schedule)</a:t>
            </a:r>
            <a:r>
              <a:rPr lang="en-US" dirty="0"/>
              <a:t>, not a shift of the entire supply.</a:t>
            </a:r>
          </a:p>
          <a:p>
            <a:br>
              <a:rPr lang="en-US" dirty="0"/>
            </a:br>
            <a:r>
              <a:rPr lang="en-US" b="1" dirty="0"/>
              <a:t>Key Concept:</a:t>
            </a:r>
          </a:p>
          <a:p>
            <a:r>
              <a:rPr lang="en-US" b="1" dirty="0"/>
              <a:t>Price changes do not change supply</a:t>
            </a:r>
            <a:r>
              <a:rPr lang="en-US" dirty="0"/>
              <a:t> - supply refers to the entire table or curve.</a:t>
            </a:r>
          </a:p>
          <a:p>
            <a:r>
              <a:rPr lang="en-US" b="1" dirty="0"/>
              <a:t>Price changes quantity supplied</a:t>
            </a:r>
            <a:r>
              <a:rPr lang="en-US" dirty="0"/>
              <a:t> - this means moving from one row of the table to another.</a:t>
            </a:r>
          </a:p>
          <a:p>
            <a:r>
              <a:rPr lang="en-US" dirty="0"/>
              <a:t>A </a:t>
            </a:r>
            <a:r>
              <a:rPr lang="en-US" b="1" dirty="0"/>
              <a:t>higher price</a:t>
            </a:r>
            <a:r>
              <a:rPr lang="en-US" dirty="0"/>
              <a:t> → higher quantity supplied (producers sell more).</a:t>
            </a:r>
          </a:p>
          <a:p>
            <a:r>
              <a:rPr lang="en-US" dirty="0"/>
              <a:t>A </a:t>
            </a:r>
            <a:r>
              <a:rPr lang="en-US" b="1" dirty="0"/>
              <a:t>lower price</a:t>
            </a:r>
            <a:r>
              <a:rPr lang="en-US" dirty="0"/>
              <a:t> → lower quantity supplied (producers sell less).</a:t>
            </a:r>
          </a:p>
          <a:p>
            <a:r>
              <a:rPr lang="en-US" dirty="0"/>
              <a:t>The overall </a:t>
            </a:r>
            <a:r>
              <a:rPr lang="en-US" b="1" dirty="0"/>
              <a:t>supply schedule stays the same</a:t>
            </a:r>
            <a:r>
              <a:rPr lang="en-US" dirty="0"/>
              <a:t> because the producers’ conditions haven’t changed - only the market price has.</a:t>
            </a:r>
          </a:p>
          <a:p>
            <a:endParaRPr lang="en-US" dirty="0"/>
          </a:p>
          <a:p>
            <a:r>
              <a:rPr lang="en-US" b="1" dirty="0"/>
              <a:t>How to Present the Slide:</a:t>
            </a:r>
          </a:p>
          <a:p>
            <a:r>
              <a:rPr lang="en-US" dirty="0"/>
              <a:t>Start by connecting to the previous slide:</a:t>
            </a:r>
          </a:p>
          <a:p>
            <a:r>
              <a:rPr lang="en-US" dirty="0"/>
              <a:t>“We just saw this concept on a graph. Now let’s look at it in table form.”</a:t>
            </a:r>
          </a:p>
          <a:p>
            <a:r>
              <a:rPr lang="en-US" dirty="0"/>
              <a:t>Point to the two red-highlighted rows:</a:t>
            </a:r>
          </a:p>
          <a:p>
            <a:r>
              <a:rPr lang="en-US" dirty="0"/>
              <a:t>“When price falls from $8 to $6, producers decrease the quantity supplied from 90,000 units to 30,000 units.”</a:t>
            </a:r>
            <a:br>
              <a:rPr lang="en-US" dirty="0"/>
            </a:br>
            <a:r>
              <a:rPr lang="en-US" dirty="0"/>
              <a:t>“Notice - the table didn’t change; we’re just moving from one row to another.”</a:t>
            </a:r>
          </a:p>
          <a:p>
            <a:r>
              <a:rPr lang="en-US" dirty="0"/>
              <a:t>Emphasize the difference between supply and quantity supplied:</a:t>
            </a:r>
          </a:p>
          <a:p>
            <a:r>
              <a:rPr lang="en-US" dirty="0"/>
              <a:t>“Each of these rows represents a </a:t>
            </a:r>
            <a:r>
              <a:rPr lang="en-US" i="1" dirty="0"/>
              <a:t>different quantity supplied</a:t>
            </a:r>
            <a:r>
              <a:rPr lang="en-US" dirty="0"/>
              <a:t> at a specific price. But all together, the table still represents </a:t>
            </a:r>
            <a:r>
              <a:rPr lang="en-US" i="1" dirty="0"/>
              <a:t>supply.</a:t>
            </a:r>
            <a:r>
              <a:rPr lang="en-US" dirty="0"/>
              <a:t>”</a:t>
            </a:r>
          </a:p>
          <a:p>
            <a:r>
              <a:rPr lang="en-US" dirty="0"/>
              <a:t>Reinforce the concept from the demand lesson:</a:t>
            </a:r>
          </a:p>
          <a:p>
            <a:r>
              <a:rPr lang="en-US" dirty="0"/>
              <a:t>“Just like when we studied demand - price doesn’t shift the curve or change the whole table. It just changes where we are </a:t>
            </a:r>
            <a:r>
              <a:rPr lang="en-US" i="1" dirty="0"/>
              <a:t>on</a:t>
            </a:r>
            <a:r>
              <a:rPr lang="en-US" dirty="0"/>
              <a:t> it.”</a:t>
            </a:r>
          </a:p>
          <a:p>
            <a:endParaRPr lang="en-US" dirty="0"/>
          </a:p>
          <a:p>
            <a:r>
              <a:rPr lang="en-US" b="1" dirty="0"/>
              <a:t>Engagement Prompts:</a:t>
            </a:r>
          </a:p>
          <a:p>
            <a:r>
              <a:rPr lang="en-US" dirty="0"/>
              <a:t>“If the price rose to $10, what would happen to the quantity supplied?”</a:t>
            </a:r>
          </a:p>
          <a:p>
            <a:r>
              <a:rPr lang="en-US" dirty="0"/>
              <a:t>“When price falls from $8 to $6, what happens - do we move to a new supply schedule or a new row?”</a:t>
            </a:r>
          </a:p>
          <a:p>
            <a:r>
              <a:rPr lang="en-US" dirty="0"/>
              <a:t>“Why do we say ‘price does not change supply’ even though the number of goods changes?”</a:t>
            </a:r>
          </a:p>
          <a:p>
            <a:endParaRPr lang="en-US" dirty="0"/>
          </a:p>
          <a:p>
            <a:r>
              <a:rPr lang="en-US" b="1" dirty="0"/>
              <a:t>Next Slide: Change in Supply (Shift Right and Left)</a:t>
            </a:r>
          </a:p>
          <a:p>
            <a:r>
              <a:rPr lang="en-US" dirty="0"/>
              <a:t>“Up to now, price changes have only moved us </a:t>
            </a:r>
            <a:r>
              <a:rPr lang="en-US" b="1" dirty="0"/>
              <a:t>along</a:t>
            </a:r>
            <a:r>
              <a:rPr lang="en-US" dirty="0"/>
              <a:t> the supply curve. Next, we’ll look at what happens when something </a:t>
            </a:r>
            <a:r>
              <a:rPr lang="en-US" b="1" dirty="0"/>
              <a:t>other than price</a:t>
            </a:r>
            <a:r>
              <a:rPr lang="en-US" dirty="0"/>
              <a:t> changes - and that’s when the </a:t>
            </a:r>
            <a:r>
              <a:rPr lang="en-US" b="1" dirty="0"/>
              <a:t>entire supply curve itself shifts</a:t>
            </a:r>
            <a:r>
              <a:rPr lang="en-US" dirty="0"/>
              <a:t> left or right.”</a:t>
            </a:r>
          </a:p>
        </p:txBody>
      </p:sp>
      <p:sp>
        <p:nvSpPr>
          <p:cNvPr id="4" name="Slide Number Placeholder 3"/>
          <p:cNvSpPr>
            <a:spLocks noGrp="1"/>
          </p:cNvSpPr>
          <p:nvPr>
            <p:ph type="sldNum" sz="quarter" idx="5"/>
          </p:nvPr>
        </p:nvSpPr>
        <p:spPr/>
        <p:txBody>
          <a:bodyPr/>
          <a:lstStyle/>
          <a:p>
            <a:fld id="{9A31F7E2-57C5-4F1B-8C9E-2B3C37EA420E}" type="slidenum">
              <a:rPr lang="en-US" smtClean="0"/>
              <a:t>12</a:t>
            </a:fld>
            <a:endParaRPr lang="en-US"/>
          </a:p>
        </p:txBody>
      </p:sp>
    </p:spTree>
    <p:extLst>
      <p:ext uri="{BB962C8B-B14F-4D97-AF65-F5344CB8AC3E}">
        <p14:creationId xmlns:p14="http://schemas.microsoft.com/office/powerpoint/2010/main" val="1751427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p>
          <a:p>
            <a:r>
              <a:rPr lang="en-US" dirty="0"/>
              <a:t>Students will be able to </a:t>
            </a:r>
            <a:r>
              <a:rPr lang="en-US" b="1" dirty="0"/>
              <a:t>distinguish between a change in quantity supplied and a change in supply</a:t>
            </a:r>
            <a:r>
              <a:rPr lang="en-US" dirty="0"/>
              <a:t>, recognizing that </a:t>
            </a:r>
            <a:r>
              <a:rPr lang="en-US" b="1" dirty="0"/>
              <a:t>changes in supply shift the entire curve (right or left)</a:t>
            </a:r>
            <a:r>
              <a:rPr lang="en-US" dirty="0"/>
              <a:t> due to factors other than price.</a:t>
            </a:r>
          </a:p>
          <a:p>
            <a:br>
              <a:rPr lang="en-US" dirty="0"/>
            </a:br>
            <a:r>
              <a:rPr lang="en-US" b="1" dirty="0"/>
              <a:t>Key Concept:</a:t>
            </a:r>
          </a:p>
          <a:p>
            <a:r>
              <a:rPr lang="en-US" dirty="0"/>
              <a:t>A </a:t>
            </a:r>
            <a:r>
              <a:rPr lang="en-US" b="1" dirty="0"/>
              <a:t>change in supply</a:t>
            </a:r>
            <a:r>
              <a:rPr lang="en-US" dirty="0"/>
              <a:t> means producers are now willing and able to produce </a:t>
            </a:r>
            <a:r>
              <a:rPr lang="en-US" b="1" dirty="0"/>
              <a:t>different quantities at every price level</a:t>
            </a:r>
            <a:r>
              <a:rPr lang="en-US" dirty="0"/>
              <a:t>.</a:t>
            </a:r>
          </a:p>
          <a:p>
            <a:r>
              <a:rPr lang="en-US" dirty="0"/>
              <a:t>The </a:t>
            </a:r>
            <a:r>
              <a:rPr lang="en-US" b="1" dirty="0"/>
              <a:t>entire curve shifts</a:t>
            </a:r>
            <a:r>
              <a:rPr lang="en-US" dirty="0"/>
              <a:t> - right for an </a:t>
            </a:r>
            <a:r>
              <a:rPr lang="en-US" b="1" dirty="0"/>
              <a:t>increase</a:t>
            </a:r>
            <a:r>
              <a:rPr lang="en-US" dirty="0"/>
              <a:t>, left for a </a:t>
            </a:r>
            <a:r>
              <a:rPr lang="en-US" b="1" dirty="0"/>
              <a:t>decrease</a:t>
            </a:r>
            <a:r>
              <a:rPr lang="en-US" dirty="0"/>
              <a:t>.</a:t>
            </a:r>
          </a:p>
          <a:p>
            <a:r>
              <a:rPr lang="en-US" b="1" dirty="0"/>
              <a:t>Right = Increase</a:t>
            </a:r>
            <a:r>
              <a:rPr lang="en-US" dirty="0"/>
              <a:t> → more supplied at every price.</a:t>
            </a:r>
          </a:p>
          <a:p>
            <a:r>
              <a:rPr lang="en-US" b="1" dirty="0"/>
              <a:t>Left = Decrease</a:t>
            </a:r>
            <a:r>
              <a:rPr lang="en-US" dirty="0"/>
              <a:t> → less supplied at every price.</a:t>
            </a:r>
          </a:p>
          <a:p>
            <a:r>
              <a:rPr lang="en-US" dirty="0"/>
              <a:t>This happens when something other than price changes (input costs, technology, number of sellers, etc.).</a:t>
            </a:r>
          </a:p>
          <a:p>
            <a:r>
              <a:rPr lang="en-US" b="1" dirty="0"/>
              <a:t>Price does not cause this shift</a:t>
            </a:r>
            <a:r>
              <a:rPr lang="en-US" dirty="0"/>
              <a:t> - that only changes quantity supplied.</a:t>
            </a:r>
          </a:p>
          <a:p>
            <a:br>
              <a:rPr lang="en-US" dirty="0"/>
            </a:br>
            <a:r>
              <a:rPr lang="en-US" b="1" dirty="0"/>
              <a:t>How to Present the Slide:</a:t>
            </a:r>
          </a:p>
          <a:p>
            <a:r>
              <a:rPr lang="en-US" dirty="0"/>
              <a:t>Begin by connecting to the previous lesson point:</a:t>
            </a:r>
          </a:p>
          <a:p>
            <a:r>
              <a:rPr lang="en-US" dirty="0"/>
              <a:t>“Up to now, we’ve talked about moving </a:t>
            </a:r>
            <a:r>
              <a:rPr lang="en-US" i="1" dirty="0"/>
              <a:t>along</a:t>
            </a:r>
            <a:r>
              <a:rPr lang="en-US" dirty="0"/>
              <a:t> the supply curve when price changes. Now, let’s look at what happens when something </a:t>
            </a:r>
            <a:r>
              <a:rPr lang="en-US" i="1" dirty="0"/>
              <a:t>other than price</a:t>
            </a:r>
            <a:r>
              <a:rPr lang="en-US" dirty="0"/>
              <a:t> changes.”</a:t>
            </a:r>
          </a:p>
          <a:p>
            <a:r>
              <a:rPr lang="en-US" dirty="0"/>
              <a:t>Direct attention to the graph:</a:t>
            </a:r>
          </a:p>
          <a:p>
            <a:r>
              <a:rPr lang="en-US" dirty="0"/>
              <a:t>“When supply increases, producers can make more at every price - the curve shifts to the right.”</a:t>
            </a:r>
            <a:br>
              <a:rPr lang="en-US" dirty="0"/>
            </a:br>
            <a:r>
              <a:rPr lang="en-US" dirty="0"/>
              <a:t>“When supply decreases, producers make less at every price - the curve shifts to the left.”</a:t>
            </a:r>
          </a:p>
          <a:p>
            <a:r>
              <a:rPr lang="en-US" dirty="0"/>
              <a:t>Move to the table:</a:t>
            </a:r>
          </a:p>
          <a:p>
            <a:r>
              <a:rPr lang="en-US" dirty="0"/>
              <a:t>“Look at the quantities - at every price level, the numbers are higher for an increase in supply and lower for a decrease in supply.”</a:t>
            </a:r>
            <a:br>
              <a:rPr lang="en-US" dirty="0"/>
            </a:br>
            <a:r>
              <a:rPr lang="en-US" dirty="0"/>
              <a:t>“That’s how we know the whole curve has shifted, not just one point.”</a:t>
            </a:r>
          </a:p>
          <a:p>
            <a:r>
              <a:rPr lang="en-US" dirty="0"/>
              <a:t>Reinforce the conceptual difference:</a:t>
            </a:r>
          </a:p>
          <a:p>
            <a:r>
              <a:rPr lang="en-US" dirty="0"/>
              <a:t>“A change in </a:t>
            </a:r>
            <a:r>
              <a:rPr lang="en-US" b="1" dirty="0"/>
              <a:t>price</a:t>
            </a:r>
            <a:r>
              <a:rPr lang="en-US" dirty="0"/>
              <a:t> causes movement </a:t>
            </a:r>
            <a:r>
              <a:rPr lang="en-US" i="1" dirty="0"/>
              <a:t>along</a:t>
            </a:r>
            <a:r>
              <a:rPr lang="en-US" dirty="0"/>
              <a:t> the curve. A change in </a:t>
            </a:r>
            <a:r>
              <a:rPr lang="en-US" b="1" dirty="0"/>
              <a:t>anything else</a:t>
            </a:r>
            <a:r>
              <a:rPr lang="en-US" dirty="0"/>
              <a:t> causes the curve itself to move.”</a:t>
            </a:r>
          </a:p>
          <a:p>
            <a:r>
              <a:rPr lang="en-US" dirty="0"/>
              <a:t>Draw a connection to </a:t>
            </a:r>
            <a:r>
              <a:rPr lang="en-US" b="1" dirty="0"/>
              <a:t>demand shifts</a:t>
            </a:r>
            <a:r>
              <a:rPr lang="en-US" dirty="0"/>
              <a:t> from the previous lecture:</a:t>
            </a:r>
          </a:p>
          <a:p>
            <a:r>
              <a:rPr lang="en-US" dirty="0"/>
              <a:t>“Just like we saw with demand - when income or preferences changed, the entire curve shifted. The same thing happens here for producers when their costs or conditions change.”</a:t>
            </a:r>
          </a:p>
          <a:p>
            <a:endParaRPr lang="en-US" dirty="0"/>
          </a:p>
          <a:p>
            <a:r>
              <a:rPr lang="en-US" b="1" dirty="0"/>
              <a:t>Engagement Prompts:</a:t>
            </a:r>
          </a:p>
          <a:p>
            <a:r>
              <a:rPr lang="en-US" dirty="0"/>
              <a:t>“If new technology makes production cheaper, which way would supply shift?”</a:t>
            </a:r>
          </a:p>
          <a:p>
            <a:r>
              <a:rPr lang="en-US" dirty="0"/>
              <a:t>“If the cost of fertilizer goes up, what happens to the supply curve?”</a:t>
            </a:r>
          </a:p>
          <a:p>
            <a:r>
              <a:rPr lang="en-US" dirty="0"/>
              <a:t>“What’s the difference between ‘moving along’ and ‘shifting’ the curve?”</a:t>
            </a:r>
          </a:p>
          <a:p>
            <a:br>
              <a:rPr lang="en-US" dirty="0"/>
            </a:br>
            <a:r>
              <a:rPr lang="en-US" b="1" dirty="0"/>
              <a:t>Next Slide: First Supply Shifter - Input Prices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 if price isn’t what shifts supply, the next question is </a:t>
            </a:r>
            <a:r>
              <a:rPr lang="en-US" b="1" dirty="0"/>
              <a:t>what does</a:t>
            </a:r>
            <a:r>
              <a:rPr lang="en-US" dirty="0"/>
              <a:t>. Let’s start with the most common supply shifter: </a:t>
            </a:r>
            <a:r>
              <a:rPr lang="en-US" b="1" dirty="0"/>
              <a:t>input prices</a:t>
            </a:r>
            <a:r>
              <a:rPr lang="en-US" dirty="0"/>
              <a:t>, and see how higher or lower costs move the entire supply curve.”</a:t>
            </a:r>
          </a:p>
          <a:p>
            <a:endParaRPr lang="en-US" dirty="0"/>
          </a:p>
        </p:txBody>
      </p:sp>
      <p:sp>
        <p:nvSpPr>
          <p:cNvPr id="4" name="Slide Number Placeholder 3"/>
          <p:cNvSpPr>
            <a:spLocks noGrp="1"/>
          </p:cNvSpPr>
          <p:nvPr>
            <p:ph type="sldNum" sz="quarter" idx="5"/>
          </p:nvPr>
        </p:nvSpPr>
        <p:spPr/>
        <p:txBody>
          <a:bodyPr/>
          <a:lstStyle/>
          <a:p>
            <a:fld id="{9A31F7E2-57C5-4F1B-8C9E-2B3C37EA420E}" type="slidenum">
              <a:rPr lang="en-US" smtClean="0"/>
              <a:t>13</a:t>
            </a:fld>
            <a:endParaRPr lang="en-US"/>
          </a:p>
        </p:txBody>
      </p:sp>
    </p:spTree>
    <p:extLst>
      <p:ext uri="{BB962C8B-B14F-4D97-AF65-F5344CB8AC3E}">
        <p14:creationId xmlns:p14="http://schemas.microsoft.com/office/powerpoint/2010/main" val="39173397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p>
          <a:p>
            <a:r>
              <a:rPr lang="en-US" dirty="0"/>
              <a:t>Students will be able to </a:t>
            </a:r>
            <a:r>
              <a:rPr lang="en-US" b="1" dirty="0"/>
              <a:t>explain how changes in input prices affect supply</a:t>
            </a:r>
            <a:r>
              <a:rPr lang="en-US" dirty="0"/>
              <a:t> - recognizing that when the cost of production changes, producers’ willingness and ability to supply goods changes, shifting the </a:t>
            </a:r>
            <a:r>
              <a:rPr lang="en-US" b="1" dirty="0"/>
              <a:t>entire supply curve</a:t>
            </a:r>
            <a:r>
              <a:rPr lang="en-US" dirty="0"/>
              <a:t>.</a:t>
            </a:r>
          </a:p>
          <a:p>
            <a:endParaRPr lang="en-US" dirty="0"/>
          </a:p>
          <a:p>
            <a:r>
              <a:rPr lang="en-US" b="1" dirty="0"/>
              <a:t>Key Concept:</a:t>
            </a:r>
          </a:p>
          <a:p>
            <a:r>
              <a:rPr lang="en-US" b="1" dirty="0"/>
              <a:t>Inputs</a:t>
            </a:r>
            <a:r>
              <a:rPr lang="en-US" dirty="0"/>
              <a:t> are the </a:t>
            </a:r>
            <a:r>
              <a:rPr lang="en-US" b="1" dirty="0"/>
              <a:t>resources used to make goods and services</a:t>
            </a:r>
            <a:r>
              <a:rPr lang="en-US" dirty="0"/>
              <a:t> (e.g., labor, raw materials, machinery, fuel, fertilizer, etc.).</a:t>
            </a:r>
          </a:p>
          <a:p>
            <a:r>
              <a:rPr lang="en-US" dirty="0"/>
              <a:t>When </a:t>
            </a:r>
            <a:r>
              <a:rPr lang="en-US" b="1" dirty="0"/>
              <a:t>input prices increase</a:t>
            </a:r>
            <a:r>
              <a:rPr lang="en-US" dirty="0"/>
              <a:t>, production becomes </a:t>
            </a:r>
            <a:r>
              <a:rPr lang="en-US" b="1" dirty="0"/>
              <a:t>more expensive</a:t>
            </a:r>
            <a:r>
              <a:rPr lang="en-US" dirty="0"/>
              <a:t>, so firms produce </a:t>
            </a:r>
            <a:r>
              <a:rPr lang="en-US" b="1" dirty="0"/>
              <a:t>less</a:t>
            </a:r>
            <a:r>
              <a:rPr lang="en-US" dirty="0"/>
              <a:t> at every price - supply </a:t>
            </a:r>
            <a:r>
              <a:rPr lang="en-US" b="1" dirty="0"/>
              <a:t>decreases</a:t>
            </a:r>
            <a:r>
              <a:rPr lang="en-US" dirty="0"/>
              <a:t> (shift left).</a:t>
            </a:r>
          </a:p>
          <a:p>
            <a:r>
              <a:rPr lang="en-US" dirty="0"/>
              <a:t>When </a:t>
            </a:r>
            <a:r>
              <a:rPr lang="en-US" b="1" dirty="0"/>
              <a:t>input prices decrease</a:t>
            </a:r>
            <a:r>
              <a:rPr lang="en-US" dirty="0"/>
              <a:t>, production becomes </a:t>
            </a:r>
            <a:r>
              <a:rPr lang="en-US" b="1" dirty="0"/>
              <a:t>cheaper</a:t>
            </a:r>
            <a:r>
              <a:rPr lang="en-US" dirty="0"/>
              <a:t>, so firms produce </a:t>
            </a:r>
            <a:r>
              <a:rPr lang="en-US" b="1" dirty="0"/>
              <a:t>more</a:t>
            </a:r>
            <a:r>
              <a:rPr lang="en-US" dirty="0"/>
              <a:t> at every price - supply </a:t>
            </a:r>
            <a:r>
              <a:rPr lang="en-US" b="1" dirty="0"/>
              <a:t>increases</a:t>
            </a:r>
            <a:r>
              <a:rPr lang="en-US" dirty="0"/>
              <a:t> (shift right).</a:t>
            </a:r>
          </a:p>
          <a:p>
            <a:r>
              <a:rPr lang="en-US" dirty="0"/>
              <a:t>These changes occur </a:t>
            </a:r>
            <a:r>
              <a:rPr lang="en-US" b="1" dirty="0"/>
              <a:t>regardless of the good’s market price</a:t>
            </a:r>
            <a:r>
              <a:rPr lang="en-US" dirty="0"/>
              <a:t> - they’re caused by </a:t>
            </a:r>
            <a:r>
              <a:rPr lang="en-US" b="1" dirty="0"/>
              <a:t>changes in production costs</a:t>
            </a:r>
            <a:r>
              <a:rPr lang="en-US" dirty="0"/>
              <a:t>, not selling price.</a:t>
            </a:r>
          </a:p>
          <a:p>
            <a:endParaRPr lang="en-US" dirty="0"/>
          </a:p>
          <a:p>
            <a:r>
              <a:rPr lang="en-US" b="1" dirty="0"/>
              <a:t>How to Present the Slide:</a:t>
            </a:r>
          </a:p>
          <a:p>
            <a:r>
              <a:rPr lang="en-US" dirty="0"/>
              <a:t>Begin by connecting to the previous “Change in Supply” slide:</a:t>
            </a:r>
          </a:p>
          <a:p>
            <a:r>
              <a:rPr lang="en-US" dirty="0"/>
              <a:t>“We just saw that when something besides price changes, the entire supply curve shifts. Now let’s look at one of the most common reasons that happens - input prices.”</a:t>
            </a:r>
          </a:p>
          <a:p>
            <a:r>
              <a:rPr lang="en-US" dirty="0"/>
              <a:t>Define </a:t>
            </a:r>
            <a:r>
              <a:rPr lang="en-US" i="1" dirty="0"/>
              <a:t>input prices</a:t>
            </a:r>
            <a:r>
              <a:rPr lang="en-US" dirty="0"/>
              <a:t> clearly:</a:t>
            </a:r>
          </a:p>
          <a:p>
            <a:r>
              <a:rPr lang="en-US" dirty="0"/>
              <a:t>“Inputs are the things businesses need to make their products - like ingredients, labor, equipment, electricity, and rent.”</a:t>
            </a:r>
          </a:p>
          <a:p>
            <a:r>
              <a:rPr lang="en-US" dirty="0"/>
              <a:t>Use clear logic:</a:t>
            </a:r>
          </a:p>
          <a:p>
            <a:r>
              <a:rPr lang="en-US" dirty="0"/>
              <a:t>“If inputs get more expensive, businesses can’t afford to make as much - supply shifts left.”</a:t>
            </a:r>
            <a:br>
              <a:rPr lang="en-US" dirty="0"/>
            </a:br>
            <a:r>
              <a:rPr lang="en-US" dirty="0"/>
              <a:t>“If inputs get cheaper, businesses can afford to make more - supply shifts right.”</a:t>
            </a:r>
          </a:p>
          <a:p>
            <a:r>
              <a:rPr lang="en-US" dirty="0"/>
              <a:t>Give a real-world example to preview the next slide:</a:t>
            </a:r>
          </a:p>
          <a:p>
            <a:r>
              <a:rPr lang="en-US" dirty="0"/>
              <a:t>“For example, if fertilizer prices rise, farmers can’t grow as much wheat profitably, so the supply of wheat decreases. But if fertilizer prices fall, supply increases.”</a:t>
            </a:r>
          </a:p>
          <a:p>
            <a:r>
              <a:rPr lang="en-US" dirty="0"/>
              <a:t>Reinforce that </a:t>
            </a:r>
            <a:r>
              <a:rPr lang="en-US" b="1" dirty="0"/>
              <a:t>this is not a movement along the curve</a:t>
            </a:r>
            <a:r>
              <a:rPr lang="en-US" dirty="0"/>
              <a:t>:</a:t>
            </a:r>
          </a:p>
          <a:p>
            <a:r>
              <a:rPr lang="en-US" dirty="0"/>
              <a:t>“Notice - we’re not changing price. We’re changing production costs, so the whole curve moves.”</a:t>
            </a:r>
          </a:p>
          <a:p>
            <a:endParaRPr lang="en-US" dirty="0"/>
          </a:p>
          <a:p>
            <a:r>
              <a:rPr lang="en-US" b="1" dirty="0"/>
              <a:t>Engagement Prompts:</a:t>
            </a:r>
          </a:p>
          <a:p>
            <a:r>
              <a:rPr lang="en-US" dirty="0"/>
              <a:t>“Can you think of some inputs that might affect the cost of producing a car or a pizza?”</a:t>
            </a:r>
          </a:p>
          <a:p>
            <a:r>
              <a:rPr lang="en-US" dirty="0"/>
              <a:t>“What happens to supply if the minimum wage increases?”</a:t>
            </a:r>
          </a:p>
          <a:p>
            <a:r>
              <a:rPr lang="en-US" dirty="0"/>
              <a:t>“Why might a fall in electricity costs increase supply for energy-intensive products?”</a:t>
            </a:r>
          </a:p>
          <a:p>
            <a:r>
              <a:rPr lang="en-US" dirty="0"/>
              <a:t>“If the price of wheat itself changes, is that a change in input prices?”</a:t>
            </a:r>
          </a:p>
          <a:p>
            <a:br>
              <a:rPr lang="en-US" dirty="0"/>
            </a:br>
            <a:r>
              <a:rPr lang="en-US" b="1" dirty="0"/>
              <a:t>Next Slide: Impact on Wheat Supply When Fertilizer Prices Change</a:t>
            </a:r>
          </a:p>
          <a:p>
            <a:r>
              <a:rPr lang="en-US" dirty="0"/>
              <a:t>“Let’s make this concrete. On the next slide, we’ll look at </a:t>
            </a:r>
            <a:r>
              <a:rPr lang="en-US" b="1" dirty="0"/>
              <a:t>wheat</a:t>
            </a:r>
            <a:r>
              <a:rPr lang="en-US" dirty="0"/>
              <a:t> and see exactly how a change in </a:t>
            </a:r>
            <a:r>
              <a:rPr lang="en-US" b="1" dirty="0"/>
              <a:t>fertilizer prices</a:t>
            </a:r>
            <a:r>
              <a:rPr lang="en-US" dirty="0"/>
              <a:t>-a key input-shifts the entire supply curve left or right.”</a:t>
            </a:r>
          </a:p>
        </p:txBody>
      </p:sp>
      <p:sp>
        <p:nvSpPr>
          <p:cNvPr id="4" name="Slide Number Placeholder 3"/>
          <p:cNvSpPr>
            <a:spLocks noGrp="1"/>
          </p:cNvSpPr>
          <p:nvPr>
            <p:ph type="sldNum" sz="quarter" idx="5"/>
          </p:nvPr>
        </p:nvSpPr>
        <p:spPr/>
        <p:txBody>
          <a:bodyPr/>
          <a:lstStyle/>
          <a:p>
            <a:fld id="{9A31F7E2-57C5-4F1B-8C9E-2B3C37EA420E}" type="slidenum">
              <a:rPr lang="en-US" smtClean="0"/>
              <a:t>14</a:t>
            </a:fld>
            <a:endParaRPr lang="en-US"/>
          </a:p>
        </p:txBody>
      </p:sp>
    </p:spTree>
    <p:extLst>
      <p:ext uri="{BB962C8B-B14F-4D97-AF65-F5344CB8AC3E}">
        <p14:creationId xmlns:p14="http://schemas.microsoft.com/office/powerpoint/2010/main" val="16960941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p>
          <a:p>
            <a:r>
              <a:rPr lang="en-US" dirty="0"/>
              <a:t>Students will be able to </a:t>
            </a:r>
            <a:r>
              <a:rPr lang="en-US" b="1" dirty="0"/>
              <a:t>analyze how a change in input prices shifts the supply curve</a:t>
            </a:r>
            <a:r>
              <a:rPr lang="en-US" dirty="0"/>
              <a:t>, using fertilizer costs and wheat production as a concrete example.</a:t>
            </a:r>
          </a:p>
          <a:p>
            <a:br>
              <a:rPr lang="en-US" dirty="0"/>
            </a:br>
            <a:r>
              <a:rPr lang="en-US" b="1" dirty="0"/>
              <a:t>Key Concept:</a:t>
            </a:r>
          </a:p>
          <a:p>
            <a:r>
              <a:rPr lang="en-US" b="1" dirty="0"/>
              <a:t>Input prices directly affect producers’ costs.</a:t>
            </a:r>
            <a:endParaRPr lang="en-US" dirty="0"/>
          </a:p>
          <a:p>
            <a:r>
              <a:rPr lang="en-US" dirty="0"/>
              <a:t>When the </a:t>
            </a:r>
            <a:r>
              <a:rPr lang="en-US" b="1" dirty="0"/>
              <a:t>price of an input (like fertilizer) increases</a:t>
            </a:r>
            <a:r>
              <a:rPr lang="en-US" dirty="0"/>
              <a:t>, it becomes </a:t>
            </a:r>
            <a:r>
              <a:rPr lang="en-US" b="1" dirty="0"/>
              <a:t>more expensive</a:t>
            </a:r>
            <a:r>
              <a:rPr lang="en-US" dirty="0"/>
              <a:t> to produce the good - producers can’t afford to make as much at every price → </a:t>
            </a:r>
            <a:r>
              <a:rPr lang="en-US" b="1" dirty="0"/>
              <a:t>supply decreases (shifts left).</a:t>
            </a:r>
            <a:endParaRPr lang="en-US" dirty="0"/>
          </a:p>
          <a:p>
            <a:r>
              <a:rPr lang="en-US" dirty="0"/>
              <a:t>When the </a:t>
            </a:r>
            <a:r>
              <a:rPr lang="en-US" b="1" dirty="0"/>
              <a:t>price of an input decreases</a:t>
            </a:r>
            <a:r>
              <a:rPr lang="en-US" dirty="0"/>
              <a:t>, production becomes </a:t>
            </a:r>
            <a:r>
              <a:rPr lang="en-US" b="1" dirty="0"/>
              <a:t>cheaper</a:t>
            </a:r>
            <a:r>
              <a:rPr lang="en-US" dirty="0"/>
              <a:t>, and producers are willing to supply </a:t>
            </a:r>
            <a:r>
              <a:rPr lang="en-US" b="1" dirty="0"/>
              <a:t>more at every price</a:t>
            </a:r>
            <a:r>
              <a:rPr lang="en-US" dirty="0"/>
              <a:t> → </a:t>
            </a:r>
            <a:r>
              <a:rPr lang="en-US" b="1" dirty="0"/>
              <a:t>supply increases (shifts right).</a:t>
            </a:r>
            <a:endParaRPr lang="en-US" dirty="0"/>
          </a:p>
          <a:p>
            <a:r>
              <a:rPr lang="en-US" dirty="0"/>
              <a:t>This example highlights how </a:t>
            </a:r>
            <a:r>
              <a:rPr lang="en-US" b="1" dirty="0"/>
              <a:t>cost changes</a:t>
            </a:r>
            <a:r>
              <a:rPr lang="en-US" dirty="0"/>
              <a:t> - not market price - can shift the </a:t>
            </a:r>
            <a:r>
              <a:rPr lang="en-US" b="1" dirty="0"/>
              <a:t>entire supply curve.</a:t>
            </a:r>
            <a:endParaRPr lang="en-US" dirty="0"/>
          </a:p>
          <a:p>
            <a:br>
              <a:rPr lang="en-US" dirty="0"/>
            </a:br>
            <a:r>
              <a:rPr lang="en-US" b="1" dirty="0"/>
              <a:t>How to Present the Slide:</a:t>
            </a:r>
          </a:p>
          <a:p>
            <a:r>
              <a:rPr lang="en-US" dirty="0"/>
              <a:t>Start by referring to the fertilizer image:</a:t>
            </a:r>
          </a:p>
          <a:p>
            <a:r>
              <a:rPr lang="en-US" dirty="0"/>
              <a:t>“Here’s a farmer who uses fertilizer to grow wheat. Fertilizer is an input - something needed to produce the final product.”</a:t>
            </a:r>
          </a:p>
          <a:p>
            <a:r>
              <a:rPr lang="en-US" dirty="0"/>
              <a:t>Then walk through the visual step by step:</a:t>
            </a:r>
          </a:p>
          <a:p>
            <a:r>
              <a:rPr lang="en-US" b="1" dirty="0"/>
              <a:t>When fertilizer costs fall from $15 to $10 per bag</a:t>
            </a:r>
            <a:r>
              <a:rPr lang="en-US" dirty="0"/>
              <a:t>:</a:t>
            </a:r>
          </a:p>
          <a:p>
            <a:pPr lvl="1"/>
            <a:r>
              <a:rPr lang="en-US" dirty="0"/>
              <a:t>Farmers’ costs drop.</a:t>
            </a:r>
          </a:p>
          <a:p>
            <a:pPr lvl="1"/>
            <a:r>
              <a:rPr lang="en-US" dirty="0"/>
              <a:t>They can now produce more at every price.</a:t>
            </a:r>
          </a:p>
          <a:p>
            <a:pPr lvl="1"/>
            <a:r>
              <a:rPr lang="en-US" dirty="0"/>
              <a:t>The </a:t>
            </a:r>
            <a:r>
              <a:rPr lang="en-US" b="1" dirty="0"/>
              <a:t>supply curve shifts right</a:t>
            </a:r>
            <a:r>
              <a:rPr lang="en-US" dirty="0"/>
              <a:t> - an increase in supply.</a:t>
            </a:r>
          </a:p>
          <a:p>
            <a:r>
              <a:rPr lang="en-US" dirty="0"/>
              <a:t>“So cheaper inputs encourage production - supply expands.”</a:t>
            </a:r>
          </a:p>
          <a:p>
            <a:r>
              <a:rPr lang="en-US" b="1" dirty="0"/>
              <a:t>When fertilizer costs rise from $10 to $15 per bag</a:t>
            </a:r>
            <a:r>
              <a:rPr lang="en-US" dirty="0"/>
              <a:t>:</a:t>
            </a:r>
          </a:p>
          <a:p>
            <a:pPr lvl="1"/>
            <a:r>
              <a:rPr lang="en-US" dirty="0"/>
              <a:t>Production becomes more expensive.</a:t>
            </a:r>
          </a:p>
          <a:p>
            <a:pPr lvl="1"/>
            <a:r>
              <a:rPr lang="en-US" dirty="0"/>
              <a:t>Farmers can’t afford to produce as much wheat.</a:t>
            </a:r>
          </a:p>
          <a:p>
            <a:pPr lvl="1"/>
            <a:r>
              <a:rPr lang="en-US" dirty="0"/>
              <a:t>The </a:t>
            </a:r>
            <a:r>
              <a:rPr lang="en-US" b="1" dirty="0"/>
              <a:t>supply curve shifts left</a:t>
            </a:r>
            <a:r>
              <a:rPr lang="en-US" dirty="0"/>
              <a:t> - fewer goods supplied at every price.</a:t>
            </a:r>
          </a:p>
          <a:p>
            <a:r>
              <a:rPr lang="en-US" dirty="0"/>
              <a:t>“Notice how the entire curve moves left - this shows less supply, not just a lower quantity at one price.”</a:t>
            </a:r>
          </a:p>
          <a:p>
            <a:r>
              <a:rPr lang="en-US" dirty="0"/>
              <a:t>Reinforce key terminology:</a:t>
            </a:r>
          </a:p>
          <a:p>
            <a:r>
              <a:rPr lang="en-US" dirty="0"/>
              <a:t>“This isn’t a change in quantity supplied. It’s a change in supply - because the entire curve moves.”</a:t>
            </a:r>
          </a:p>
          <a:p>
            <a:r>
              <a:rPr lang="en-US" dirty="0"/>
              <a:t>Connect to earlier content:</a:t>
            </a:r>
          </a:p>
          <a:p>
            <a:r>
              <a:rPr lang="en-US" dirty="0"/>
              <a:t>“Just like demand shifted when something besides price changed, here supply shifts because a non-price factor - input costs - changed.”</a:t>
            </a:r>
          </a:p>
          <a:p>
            <a:endParaRPr lang="en-US" dirty="0"/>
          </a:p>
          <a:p>
            <a:r>
              <a:rPr lang="en-US" b="1" dirty="0"/>
              <a:t>Engagement Prompts:</a:t>
            </a:r>
          </a:p>
          <a:p>
            <a:r>
              <a:rPr lang="en-US" dirty="0"/>
              <a:t>“If the price of fertilizer rises, what happens to wheat supply?”</a:t>
            </a:r>
          </a:p>
          <a:p>
            <a:r>
              <a:rPr lang="en-US" dirty="0"/>
              <a:t>“What happens if a new, cheaper fertilizer is invented?”</a:t>
            </a:r>
          </a:p>
          <a:p>
            <a:r>
              <a:rPr lang="en-US" dirty="0"/>
              <a:t>“Can you think of other examples where rising input prices might reduce supply - like gasoline for delivery trucks or computer chips for electronics?”</a:t>
            </a:r>
          </a:p>
          <a:p>
            <a:br>
              <a:rPr lang="en-US" dirty="0"/>
            </a:br>
            <a:r>
              <a:rPr lang="en-US" b="1" dirty="0"/>
              <a:t>Next Slide: Second Supply Shifter – Technology</a:t>
            </a:r>
          </a:p>
          <a:p>
            <a:r>
              <a:rPr lang="en-US" dirty="0"/>
              <a:t>“Input prices are one way supply can change-but they’re not the only one. On the next slide, we’ll look at </a:t>
            </a:r>
            <a:r>
              <a:rPr lang="en-US" b="1" dirty="0"/>
              <a:t>technology</a:t>
            </a:r>
            <a:r>
              <a:rPr lang="en-US" dirty="0"/>
              <a:t> and see how producing the same good more efficiently can also shift the entire supply curve to the right.”</a:t>
            </a:r>
          </a:p>
        </p:txBody>
      </p:sp>
      <p:sp>
        <p:nvSpPr>
          <p:cNvPr id="4" name="Slide Number Placeholder 3"/>
          <p:cNvSpPr>
            <a:spLocks noGrp="1"/>
          </p:cNvSpPr>
          <p:nvPr>
            <p:ph type="sldNum" sz="quarter" idx="5"/>
          </p:nvPr>
        </p:nvSpPr>
        <p:spPr/>
        <p:txBody>
          <a:bodyPr/>
          <a:lstStyle/>
          <a:p>
            <a:fld id="{9A31F7E2-57C5-4F1B-8C9E-2B3C37EA420E}" type="slidenum">
              <a:rPr lang="en-US" smtClean="0"/>
              <a:t>15</a:t>
            </a:fld>
            <a:endParaRPr lang="en-US"/>
          </a:p>
        </p:txBody>
      </p:sp>
    </p:spTree>
    <p:extLst>
      <p:ext uri="{BB962C8B-B14F-4D97-AF65-F5344CB8AC3E}">
        <p14:creationId xmlns:p14="http://schemas.microsoft.com/office/powerpoint/2010/main" val="2300270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p>
          <a:p>
            <a:r>
              <a:rPr lang="en-US" dirty="0"/>
              <a:t>Students will be able to </a:t>
            </a:r>
            <a:r>
              <a:rPr lang="en-US" b="1" dirty="0"/>
              <a:t>identify and explain how government actions-taxes, subsidies, and regulations-affect supply</a:t>
            </a:r>
            <a:r>
              <a:rPr lang="en-US" dirty="0"/>
              <a:t> by changing producers’ costs and incentives.</a:t>
            </a:r>
          </a:p>
          <a:p>
            <a:br>
              <a:rPr lang="en-US" dirty="0"/>
            </a:br>
            <a:r>
              <a:rPr lang="en-US" b="1" dirty="0"/>
              <a:t>Key Concept:</a:t>
            </a:r>
          </a:p>
          <a:p>
            <a:r>
              <a:rPr lang="en-US" dirty="0"/>
              <a:t>Government tools influence the </a:t>
            </a:r>
            <a:r>
              <a:rPr lang="en-US" b="1" dirty="0"/>
              <a:t>costs of production</a:t>
            </a:r>
            <a:r>
              <a:rPr lang="en-US" dirty="0"/>
              <a:t> or the </a:t>
            </a:r>
            <a:r>
              <a:rPr lang="en-US" b="1" dirty="0"/>
              <a:t>incentives to produce</a:t>
            </a:r>
            <a:r>
              <a:rPr lang="en-US" dirty="0"/>
              <a:t>, which shifts the </a:t>
            </a:r>
            <a:r>
              <a:rPr lang="en-US" b="1" dirty="0"/>
              <a:t>entire supply curve</a:t>
            </a:r>
            <a:r>
              <a:rPr lang="en-US" dirty="0"/>
              <a:t>.</a:t>
            </a:r>
          </a:p>
          <a:p>
            <a:r>
              <a:rPr lang="en-US" b="1" dirty="0"/>
              <a:t>Taxes</a:t>
            </a:r>
            <a:r>
              <a:rPr lang="en-US" dirty="0"/>
              <a:t> increase costs for producers → </a:t>
            </a:r>
            <a:r>
              <a:rPr lang="en-US" b="1" dirty="0"/>
              <a:t>decrease supply (shift left)</a:t>
            </a:r>
            <a:r>
              <a:rPr lang="en-US" dirty="0"/>
              <a:t>.</a:t>
            </a:r>
          </a:p>
          <a:p>
            <a:r>
              <a:rPr lang="en-US" b="1" dirty="0"/>
              <a:t>Subsidies</a:t>
            </a:r>
            <a:r>
              <a:rPr lang="en-US" dirty="0"/>
              <a:t> reduce costs or increase incentives → </a:t>
            </a:r>
            <a:r>
              <a:rPr lang="en-US" b="1" dirty="0"/>
              <a:t>increase supply (shift right)</a:t>
            </a:r>
            <a:r>
              <a:rPr lang="en-US" dirty="0"/>
              <a:t>.</a:t>
            </a:r>
          </a:p>
          <a:p>
            <a:r>
              <a:rPr lang="en-US" b="1" dirty="0"/>
              <a:t>Regulations</a:t>
            </a:r>
            <a:r>
              <a:rPr lang="en-US" dirty="0"/>
              <a:t> can either raise costs or improve conditions, but usually </a:t>
            </a:r>
            <a:r>
              <a:rPr lang="en-US" b="1" dirty="0"/>
              <a:t>reduce supply (shift left)</a:t>
            </a:r>
            <a:r>
              <a:rPr lang="en-US" dirty="0"/>
              <a:t> by making production more expensive or complex.</a:t>
            </a:r>
          </a:p>
          <a:p>
            <a:br>
              <a:rPr lang="en-US" dirty="0"/>
            </a:br>
            <a:r>
              <a:rPr lang="en-US" b="1" dirty="0"/>
              <a:t>How to Present the Slide:</a:t>
            </a:r>
          </a:p>
          <a:p>
            <a:r>
              <a:rPr lang="en-US" dirty="0"/>
              <a:t>Start by connecting to the previous concept (Input Prices):</a:t>
            </a:r>
          </a:p>
          <a:p>
            <a:r>
              <a:rPr lang="en-US" dirty="0"/>
              <a:t>“Just like changes in input prices affect supply, government actions can also make it easier or harder for businesses to produce goods.”</a:t>
            </a:r>
          </a:p>
          <a:p>
            <a:r>
              <a:rPr lang="en-US" dirty="0"/>
              <a:t>Then introduce the three main tools individually:</a:t>
            </a:r>
          </a:p>
          <a:p>
            <a:r>
              <a:rPr lang="en-US" b="1" dirty="0"/>
              <a:t>Taxes</a:t>
            </a:r>
            <a:endParaRPr lang="en-US" dirty="0"/>
          </a:p>
          <a:p>
            <a:r>
              <a:rPr lang="en-US" dirty="0"/>
              <a:t>“Taxes are payments producers must make to the government. When the government adds a new tax-like a carbon tax or a cigarette tax-it raises production costs. Higher costs mean producers make less at every price, shifting supply left.”</a:t>
            </a:r>
          </a:p>
          <a:p>
            <a:r>
              <a:rPr lang="en-US" b="1" dirty="0"/>
              <a:t>Subsidies</a:t>
            </a:r>
            <a:endParaRPr lang="en-US" dirty="0"/>
          </a:p>
          <a:p>
            <a:r>
              <a:rPr lang="en-US" dirty="0"/>
              <a:t>“A subsidy is the opposite-a financial payment from the government to encourage production. For example, a farm subsidy might pay farmers for every acre they plant. That reduces costs and increases supply, shifting the curve right.”</a:t>
            </a:r>
          </a:p>
          <a:p>
            <a:r>
              <a:rPr lang="en-US" b="1" dirty="0"/>
              <a:t>Regulations</a:t>
            </a:r>
            <a:endParaRPr lang="en-US" dirty="0"/>
          </a:p>
          <a:p>
            <a:r>
              <a:rPr lang="en-US" dirty="0"/>
              <a:t>“Regulations are government rules that producers must follow-like safety standards, environmental limits, or labeling requirements. These can protect consumers and workers but often raise production costs, which decreases supply.”</a:t>
            </a:r>
          </a:p>
          <a:p>
            <a:r>
              <a:rPr lang="en-US" dirty="0"/>
              <a:t>Use your tone to emphasize balance:</a:t>
            </a:r>
          </a:p>
          <a:p>
            <a:r>
              <a:rPr lang="en-US" dirty="0"/>
              <a:t>“Governments use these tools to meet goals-like safety, fairness, or stability-but they can also make production more or less profitable for businesses.”</a:t>
            </a:r>
          </a:p>
          <a:p>
            <a:endParaRPr lang="en-US" dirty="0"/>
          </a:p>
          <a:p>
            <a:r>
              <a:rPr lang="en-US" b="1" dirty="0"/>
              <a:t>Engagement Prompts:</a:t>
            </a:r>
          </a:p>
          <a:p>
            <a:r>
              <a:rPr lang="en-US" dirty="0"/>
              <a:t>“If the government adds a tax on soda, what happens to the soda supply?”</a:t>
            </a:r>
          </a:p>
          <a:p>
            <a:r>
              <a:rPr lang="en-US" dirty="0"/>
              <a:t>“What happens to the supply of electric cars if the government gives carmakers a subsidy?”</a:t>
            </a:r>
          </a:p>
          <a:p>
            <a:r>
              <a:rPr lang="en-US" dirty="0"/>
              <a:t>“Can you think of a regulation that might increase production costs for farmers or factories?”</a:t>
            </a:r>
          </a:p>
          <a:p>
            <a:endParaRPr lang="en-US" dirty="0"/>
          </a:p>
          <a:p>
            <a:r>
              <a:rPr lang="en-US" b="1" dirty="0"/>
              <a:t>Teaching Tip:</a:t>
            </a:r>
          </a:p>
          <a:p>
            <a:r>
              <a:rPr lang="en-US" dirty="0"/>
              <a:t>Use short real-world examples:</a:t>
            </a:r>
          </a:p>
          <a:p>
            <a:r>
              <a:rPr lang="en-US" b="1" dirty="0"/>
              <a:t>Taxes:</a:t>
            </a:r>
            <a:r>
              <a:rPr lang="en-US" dirty="0"/>
              <a:t> “When gas taxes increase, fewer gas stations can afford to operate.”</a:t>
            </a:r>
          </a:p>
          <a:p>
            <a:r>
              <a:rPr lang="en-US" b="1" dirty="0"/>
              <a:t>Subsidies:</a:t>
            </a:r>
            <a:r>
              <a:rPr lang="en-US" dirty="0"/>
              <a:t> “When the government pays farmers to grow corn for ethanol, corn supply increases.”</a:t>
            </a:r>
          </a:p>
          <a:p>
            <a:r>
              <a:rPr lang="en-US" b="1" dirty="0"/>
              <a:t>Regulations:</a:t>
            </a:r>
            <a:r>
              <a:rPr lang="en-US" dirty="0"/>
              <a:t> “When factories must install new pollution filters, supply decreases.”</a:t>
            </a:r>
          </a:p>
          <a:p>
            <a:r>
              <a:rPr lang="en-US" dirty="0"/>
              <a:t>Encourage students to think of the </a:t>
            </a:r>
            <a:r>
              <a:rPr lang="en-US" b="1" dirty="0"/>
              <a:t>government as another actor</a:t>
            </a:r>
            <a:r>
              <a:rPr lang="en-US" dirty="0"/>
              <a:t> in the economy - one that can shift supply curves through policy decisions.</a:t>
            </a:r>
          </a:p>
          <a:p>
            <a:br>
              <a:rPr lang="en-US" dirty="0"/>
            </a:br>
            <a:r>
              <a:rPr lang="en-US" b="1" dirty="0"/>
              <a:t>Next Slide: Government Tools and the Supply Curve</a:t>
            </a:r>
          </a:p>
          <a:p>
            <a:r>
              <a:rPr lang="en-US" dirty="0"/>
              <a:t>“We’ve talked about </a:t>
            </a:r>
            <a:r>
              <a:rPr lang="en-US" i="1" dirty="0"/>
              <a:t>how</a:t>
            </a:r>
            <a:r>
              <a:rPr lang="en-US" dirty="0"/>
              <a:t> taxes, subsidies, and regulations affect producers-now let’s put it all on a graph and </a:t>
            </a:r>
            <a:r>
              <a:rPr lang="en-US" b="1" dirty="0"/>
              <a:t>see exactly how each government action shifts the supply curve left or right</a:t>
            </a:r>
            <a:r>
              <a:rPr lang="en-US" dirty="0"/>
              <a:t>.”</a:t>
            </a:r>
          </a:p>
        </p:txBody>
      </p:sp>
      <p:sp>
        <p:nvSpPr>
          <p:cNvPr id="4" name="Slide Number Placeholder 3"/>
          <p:cNvSpPr>
            <a:spLocks noGrp="1"/>
          </p:cNvSpPr>
          <p:nvPr>
            <p:ph type="sldNum" sz="quarter" idx="5"/>
          </p:nvPr>
        </p:nvSpPr>
        <p:spPr/>
        <p:txBody>
          <a:bodyPr/>
          <a:lstStyle/>
          <a:p>
            <a:fld id="{9A31F7E2-57C5-4F1B-8C9E-2B3C37EA420E}" type="slidenum">
              <a:rPr lang="en-US" smtClean="0"/>
              <a:t>16</a:t>
            </a:fld>
            <a:endParaRPr lang="en-US"/>
          </a:p>
        </p:txBody>
      </p:sp>
    </p:spTree>
    <p:extLst>
      <p:ext uri="{BB962C8B-B14F-4D97-AF65-F5344CB8AC3E}">
        <p14:creationId xmlns:p14="http://schemas.microsoft.com/office/powerpoint/2010/main" val="8542442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p>
          <a:p>
            <a:r>
              <a:rPr lang="en-US" dirty="0"/>
              <a:t>Students will be able to </a:t>
            </a:r>
            <a:r>
              <a:rPr lang="en-US" b="1" dirty="0"/>
              <a:t>explain and visualize how government tools-subsidies, taxes, and regulations-shift the supply curve</a:t>
            </a:r>
            <a:r>
              <a:rPr lang="en-US" dirty="0"/>
              <a:t> and distinguish between increases and decreases in supply.</a:t>
            </a:r>
          </a:p>
          <a:p>
            <a:br>
              <a:rPr lang="en-US" dirty="0"/>
            </a:br>
            <a:r>
              <a:rPr lang="en-US" b="1" dirty="0"/>
              <a:t>Key Concept:</a:t>
            </a:r>
          </a:p>
          <a:p>
            <a:r>
              <a:rPr lang="en-US" dirty="0"/>
              <a:t>Government policies can either </a:t>
            </a:r>
            <a:r>
              <a:rPr lang="en-US" b="1" dirty="0"/>
              <a:t>encourage or discourage production</a:t>
            </a:r>
            <a:r>
              <a:rPr lang="en-US" dirty="0"/>
              <a:t> by changing producer costs or incentives:</a:t>
            </a:r>
          </a:p>
          <a:p>
            <a:r>
              <a:rPr lang="en-US" b="1" dirty="0"/>
              <a:t>Subsidies</a:t>
            </a:r>
            <a:r>
              <a:rPr lang="en-US" dirty="0"/>
              <a:t> reduce costs and </a:t>
            </a:r>
            <a:r>
              <a:rPr lang="en-US" b="1" dirty="0"/>
              <a:t>increase supply</a:t>
            </a:r>
            <a:r>
              <a:rPr lang="en-US" dirty="0"/>
              <a:t> (shift right).</a:t>
            </a:r>
          </a:p>
          <a:p>
            <a:r>
              <a:rPr lang="en-US" b="1" dirty="0"/>
              <a:t>Taxes</a:t>
            </a:r>
            <a:r>
              <a:rPr lang="en-US" dirty="0"/>
              <a:t> raise costs and </a:t>
            </a:r>
            <a:r>
              <a:rPr lang="en-US" b="1" dirty="0"/>
              <a:t>decrease supply</a:t>
            </a:r>
            <a:r>
              <a:rPr lang="en-US" dirty="0"/>
              <a:t> (shift left).</a:t>
            </a:r>
          </a:p>
          <a:p>
            <a:r>
              <a:rPr lang="en-US" b="1" dirty="0"/>
              <a:t>Regulations</a:t>
            </a:r>
            <a:r>
              <a:rPr lang="en-US" dirty="0"/>
              <a:t>-like bans or restrictions-typically </a:t>
            </a:r>
            <a:r>
              <a:rPr lang="en-US" b="1" dirty="0"/>
              <a:t>decrease supply</a:t>
            </a:r>
            <a:r>
              <a:rPr lang="en-US" dirty="0"/>
              <a:t> (shift left).</a:t>
            </a:r>
          </a:p>
          <a:p>
            <a:r>
              <a:rPr lang="en-US" dirty="0"/>
              <a:t>These are </a:t>
            </a:r>
            <a:r>
              <a:rPr lang="en-US" b="1" dirty="0"/>
              <a:t>non-price factors</a:t>
            </a:r>
            <a:r>
              <a:rPr lang="en-US" dirty="0"/>
              <a:t> that move the </a:t>
            </a:r>
            <a:r>
              <a:rPr lang="en-US" i="1" dirty="0"/>
              <a:t>entire supply curve</a:t>
            </a:r>
            <a:r>
              <a:rPr lang="en-US" dirty="0"/>
              <a:t>, not just a point along it.</a:t>
            </a:r>
          </a:p>
          <a:p>
            <a:endParaRPr lang="en-US" dirty="0"/>
          </a:p>
          <a:p>
            <a:r>
              <a:rPr lang="en-US" b="1" dirty="0"/>
              <a:t>How to Present the Slide:</a:t>
            </a:r>
          </a:p>
          <a:p>
            <a:r>
              <a:rPr lang="en-US" b="1" dirty="0"/>
              <a:t>Start with the subsidy effect (first animation):</a:t>
            </a:r>
            <a:endParaRPr lang="en-US" dirty="0"/>
          </a:p>
          <a:p>
            <a:r>
              <a:rPr lang="en-US" dirty="0"/>
              <a:t>“Let’s start with subsidies. A subsidy is a payment from the government to encourage production. It lowers producers’ costs-so at every price, they can make and sell more. This shifts the entire supply curve to the right.”</a:t>
            </a:r>
          </a:p>
          <a:p>
            <a:pPr lvl="1"/>
            <a:r>
              <a:rPr lang="en-US" dirty="0"/>
              <a:t>Point to the </a:t>
            </a:r>
            <a:r>
              <a:rPr lang="en-US" b="1" dirty="0"/>
              <a:t>rightward shift</a:t>
            </a:r>
            <a:r>
              <a:rPr lang="en-US" dirty="0"/>
              <a:t> on the graph.</a:t>
            </a:r>
          </a:p>
          <a:p>
            <a:pPr lvl="1"/>
            <a:r>
              <a:rPr lang="en-US" dirty="0"/>
              <a:t>Connect it to real examples like </a:t>
            </a:r>
            <a:r>
              <a:rPr lang="en-US" i="1" dirty="0"/>
              <a:t>farm subsidies for corn or renewable energy incentives for solar panels</a:t>
            </a:r>
            <a:r>
              <a:rPr lang="en-US" dirty="0"/>
              <a:t>.</a:t>
            </a:r>
          </a:p>
          <a:p>
            <a:r>
              <a:rPr lang="en-US" b="1" dirty="0"/>
              <a:t>Then move to taxes (second animation):</a:t>
            </a:r>
            <a:endParaRPr lang="en-US" dirty="0"/>
          </a:p>
          <a:p>
            <a:r>
              <a:rPr lang="en-US" dirty="0"/>
              <a:t>“Next, taxes have the opposite effect. When producers must pay taxes-like a per-unit tax or business tax-it increases their costs. That means they can’t supply as much at each price, so the curve shifts left.”</a:t>
            </a:r>
          </a:p>
          <a:p>
            <a:pPr lvl="1"/>
            <a:r>
              <a:rPr lang="en-US" dirty="0"/>
              <a:t>Trace the </a:t>
            </a:r>
            <a:r>
              <a:rPr lang="en-US" b="1" dirty="0"/>
              <a:t>leftward shift</a:t>
            </a:r>
            <a:r>
              <a:rPr lang="en-US" dirty="0"/>
              <a:t> and emphasize this is a </a:t>
            </a:r>
            <a:r>
              <a:rPr lang="en-US" i="1" dirty="0"/>
              <a:t>change in supply</a:t>
            </a:r>
            <a:r>
              <a:rPr lang="en-US" dirty="0"/>
              <a:t>, not a movement along the curve.</a:t>
            </a:r>
          </a:p>
          <a:p>
            <a:r>
              <a:rPr lang="en-US" b="1" dirty="0"/>
              <a:t>Finally, highlight regulations:</a:t>
            </a:r>
            <a:endParaRPr lang="en-US" dirty="0"/>
          </a:p>
          <a:p>
            <a:r>
              <a:rPr lang="en-US" dirty="0"/>
              <a:t>“Regulations are government rules that can make production safer or cleaner, but they can also limit output. For example, if the government bans a certain fertilizer to protect the environment, wheat farmers can’t produce as much. That shifts supply left, just like a tax.”</a:t>
            </a:r>
          </a:p>
          <a:p>
            <a:pPr lvl="1"/>
            <a:r>
              <a:rPr lang="en-US" dirty="0"/>
              <a:t>Point to the </a:t>
            </a:r>
            <a:r>
              <a:rPr lang="en-US" b="1" dirty="0"/>
              <a:t>fertilizer image</a:t>
            </a:r>
            <a:r>
              <a:rPr lang="en-US" dirty="0"/>
              <a:t> and note that this represents an example of a </a:t>
            </a:r>
            <a:r>
              <a:rPr lang="en-US" i="1" dirty="0"/>
              <a:t>regulation that decreases supply</a:t>
            </a:r>
            <a:r>
              <a:rPr lang="en-US" dirty="0"/>
              <a:t>.</a:t>
            </a:r>
            <a:br>
              <a:rPr lang="en-US" dirty="0"/>
            </a:br>
            <a:endParaRPr lang="en-US" dirty="0"/>
          </a:p>
          <a:p>
            <a:r>
              <a:rPr lang="en-US" b="1" dirty="0"/>
              <a:t>Engagement Prompts:</a:t>
            </a:r>
          </a:p>
          <a:p>
            <a:r>
              <a:rPr lang="en-US" dirty="0"/>
              <a:t>“Which government tool encourages producers to make more?”</a:t>
            </a:r>
          </a:p>
          <a:p>
            <a:r>
              <a:rPr lang="en-US" dirty="0"/>
              <a:t>“If fertilizer is banned, what happens to the supply of wheat?”</a:t>
            </a:r>
          </a:p>
          <a:p>
            <a:r>
              <a:rPr lang="en-US" dirty="0"/>
              <a:t>“Can you think of an example of a subsidy that affects supply in the real world?”</a:t>
            </a:r>
          </a:p>
          <a:p>
            <a:r>
              <a:rPr lang="en-US" dirty="0"/>
              <a:t>“Why do you think the government might still pass costly regulations, even though they reduce supply?”</a:t>
            </a:r>
          </a:p>
          <a:p>
            <a:endParaRPr lang="en-US" dirty="0"/>
          </a:p>
          <a:p>
            <a:r>
              <a:rPr lang="en-US" b="1" dirty="0"/>
              <a:t>Next Slide: Number of Sellers (Firms)</a:t>
            </a:r>
          </a:p>
          <a:p>
            <a:r>
              <a:rPr lang="en-US" dirty="0"/>
              <a:t>“So far, we’ve seen how government policies change </a:t>
            </a:r>
            <a:r>
              <a:rPr lang="en-US" i="1" dirty="0"/>
              <a:t>how much each firm can produce</a:t>
            </a:r>
            <a:r>
              <a:rPr lang="en-US" dirty="0"/>
              <a:t>-next, we’ll look at what happens when the </a:t>
            </a:r>
            <a:r>
              <a:rPr lang="en-US" b="1" dirty="0"/>
              <a:t>number of firms in the market itself changes</a:t>
            </a:r>
            <a:r>
              <a:rPr lang="en-US" dirty="0"/>
              <a:t>, and how more or fewer sellers shift market supply.”</a:t>
            </a:r>
          </a:p>
        </p:txBody>
      </p:sp>
      <p:sp>
        <p:nvSpPr>
          <p:cNvPr id="4" name="Slide Number Placeholder 3"/>
          <p:cNvSpPr>
            <a:spLocks noGrp="1"/>
          </p:cNvSpPr>
          <p:nvPr>
            <p:ph type="sldNum" sz="quarter" idx="5"/>
          </p:nvPr>
        </p:nvSpPr>
        <p:spPr/>
        <p:txBody>
          <a:bodyPr/>
          <a:lstStyle/>
          <a:p>
            <a:fld id="{9A31F7E2-57C5-4F1B-8C9E-2B3C37EA420E}" type="slidenum">
              <a:rPr lang="en-US" smtClean="0"/>
              <a:t>17</a:t>
            </a:fld>
            <a:endParaRPr lang="en-US"/>
          </a:p>
        </p:txBody>
      </p:sp>
    </p:spTree>
    <p:extLst>
      <p:ext uri="{BB962C8B-B14F-4D97-AF65-F5344CB8AC3E}">
        <p14:creationId xmlns:p14="http://schemas.microsoft.com/office/powerpoint/2010/main" val="27821644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p>
          <a:p>
            <a:r>
              <a:rPr lang="en-US" dirty="0"/>
              <a:t>Students will be able to </a:t>
            </a:r>
            <a:r>
              <a:rPr lang="en-US" b="1" dirty="0"/>
              <a:t>explain how changes in the number of sellers (firms)</a:t>
            </a:r>
            <a:r>
              <a:rPr lang="en-US" dirty="0"/>
              <a:t> in a market affect the overall supply and cause shifts in the supply curve.</a:t>
            </a:r>
          </a:p>
          <a:p>
            <a:endParaRPr lang="en-US" dirty="0"/>
          </a:p>
          <a:p>
            <a:r>
              <a:rPr lang="en-US" b="1" dirty="0"/>
              <a:t>Key Concept:</a:t>
            </a:r>
          </a:p>
          <a:p>
            <a:r>
              <a:rPr lang="en-US" dirty="0"/>
              <a:t>The </a:t>
            </a:r>
            <a:r>
              <a:rPr lang="en-US" b="1" dirty="0"/>
              <a:t>number of sellers</a:t>
            </a:r>
            <a:r>
              <a:rPr lang="en-US" dirty="0"/>
              <a:t> in a market determines how much of a product is available for sale.</a:t>
            </a:r>
          </a:p>
          <a:p>
            <a:r>
              <a:rPr lang="en-US" b="1" dirty="0"/>
              <a:t>More sellers → greater total market supply → supply curve shifts right.</a:t>
            </a:r>
            <a:endParaRPr lang="en-US" dirty="0"/>
          </a:p>
          <a:p>
            <a:r>
              <a:rPr lang="en-US" b="1" dirty="0"/>
              <a:t>Fewer sellers → smaller total market supply → supply curve shifts left.</a:t>
            </a:r>
            <a:endParaRPr lang="en-US" dirty="0"/>
          </a:p>
          <a:p>
            <a:r>
              <a:rPr lang="en-US" dirty="0"/>
              <a:t>This change occurs because </a:t>
            </a:r>
            <a:r>
              <a:rPr lang="en-US" b="1" dirty="0"/>
              <a:t>each firm contributes to the total output</a:t>
            </a:r>
            <a:r>
              <a:rPr lang="en-US" dirty="0"/>
              <a:t>, so when firms enter or exit the market, the </a:t>
            </a:r>
            <a:r>
              <a:rPr lang="en-US" i="1" dirty="0"/>
              <a:t>entire market supply curve</a:t>
            </a:r>
            <a:r>
              <a:rPr lang="en-US" dirty="0"/>
              <a:t> moves.</a:t>
            </a:r>
          </a:p>
          <a:p>
            <a:endParaRPr lang="en-US" dirty="0"/>
          </a:p>
          <a:p>
            <a:r>
              <a:rPr lang="en-US" b="1" dirty="0"/>
              <a:t>How to Present the Slide:</a:t>
            </a:r>
          </a:p>
          <a:p>
            <a:r>
              <a:rPr lang="en-US" dirty="0"/>
              <a:t>Begin by connecting to the previous concept:</a:t>
            </a:r>
          </a:p>
          <a:p>
            <a:r>
              <a:rPr lang="en-US" dirty="0"/>
              <a:t>“So far, we’ve seen that input prices and government actions affect how much each firm is willing to produce. Now let’s look at what happens when the number of firms themselves changes.”</a:t>
            </a:r>
          </a:p>
          <a:p>
            <a:r>
              <a:rPr lang="en-US" dirty="0"/>
              <a:t>Emphasize the logic:</a:t>
            </a:r>
          </a:p>
          <a:p>
            <a:r>
              <a:rPr lang="en-US" dirty="0"/>
              <a:t>“If new businesses open-say, more farms start growing wheat or more companies start making smartphones-total supply increases. The curve shifts to the right.”</a:t>
            </a:r>
            <a:br>
              <a:rPr lang="en-US" dirty="0"/>
            </a:br>
            <a:r>
              <a:rPr lang="en-US" dirty="0"/>
              <a:t>“If businesses close-like if small farms go bankrupt or firms leave the market-supply decreases. The curve shifts to the left.”</a:t>
            </a:r>
          </a:p>
          <a:p>
            <a:r>
              <a:rPr lang="en-US" dirty="0"/>
              <a:t>Link to earlier lessons on demand:</a:t>
            </a:r>
          </a:p>
          <a:p>
            <a:r>
              <a:rPr lang="en-US" dirty="0"/>
              <a:t>“This is similar to what we saw on the demand side-when more consumers enter a market, demand increases. On the supply side, when more producers enter, supply increases.”</a:t>
            </a:r>
          </a:p>
          <a:p>
            <a:br>
              <a:rPr lang="en-US" dirty="0"/>
            </a:br>
            <a:r>
              <a:rPr lang="en-US" b="1" dirty="0"/>
              <a:t>Engagement Prompts:</a:t>
            </a:r>
          </a:p>
          <a:p>
            <a:r>
              <a:rPr lang="en-US" dirty="0"/>
              <a:t>“What do you think happens to the supply of electric vehicles if more car companies start making them?”</a:t>
            </a:r>
          </a:p>
          <a:p>
            <a:r>
              <a:rPr lang="en-US" dirty="0"/>
              <a:t>“How might high startup costs affect the number of sellers in a market?”</a:t>
            </a:r>
          </a:p>
          <a:p>
            <a:r>
              <a:rPr lang="en-US" dirty="0"/>
              <a:t>“If several firms shut down due to rising costs, what happens to supply?”</a:t>
            </a:r>
          </a:p>
          <a:p>
            <a:r>
              <a:rPr lang="en-US" dirty="0"/>
              <a:t>Encourage students to give examples-like coffee shops in town, streaming services, or video game console makers.</a:t>
            </a:r>
          </a:p>
          <a:p>
            <a:endParaRPr lang="en-US" dirty="0"/>
          </a:p>
          <a:p>
            <a:r>
              <a:rPr lang="en-US" b="1" dirty="0"/>
              <a:t>Next Slide: Number of Sellers and the Supply Curve</a:t>
            </a:r>
          </a:p>
          <a:p>
            <a:r>
              <a:rPr lang="en-US" dirty="0"/>
              <a:t>“Now let’s put this on the graph and </a:t>
            </a:r>
            <a:r>
              <a:rPr lang="en-US" i="1" dirty="0"/>
              <a:t>see</a:t>
            </a:r>
            <a:r>
              <a:rPr lang="en-US" dirty="0"/>
              <a:t> how adding firms shifts supply to the right-and how firms leaving the market shifts it to the left.”</a:t>
            </a:r>
          </a:p>
        </p:txBody>
      </p:sp>
      <p:sp>
        <p:nvSpPr>
          <p:cNvPr id="4" name="Slide Number Placeholder 3"/>
          <p:cNvSpPr>
            <a:spLocks noGrp="1"/>
          </p:cNvSpPr>
          <p:nvPr>
            <p:ph type="sldNum" sz="quarter" idx="5"/>
          </p:nvPr>
        </p:nvSpPr>
        <p:spPr/>
        <p:txBody>
          <a:bodyPr/>
          <a:lstStyle/>
          <a:p>
            <a:fld id="{9A31F7E2-57C5-4F1B-8C9E-2B3C37EA420E}" type="slidenum">
              <a:rPr lang="en-US" smtClean="0"/>
              <a:t>18</a:t>
            </a:fld>
            <a:endParaRPr lang="en-US"/>
          </a:p>
        </p:txBody>
      </p:sp>
    </p:spTree>
    <p:extLst>
      <p:ext uri="{BB962C8B-B14F-4D97-AF65-F5344CB8AC3E}">
        <p14:creationId xmlns:p14="http://schemas.microsoft.com/office/powerpoint/2010/main" val="26519306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p>
          <a:p>
            <a:r>
              <a:rPr lang="en-US" dirty="0"/>
              <a:t>Students will be able to </a:t>
            </a:r>
            <a:r>
              <a:rPr lang="en-US" b="1" dirty="0"/>
              <a:t>explain how an increase or decrease in the number of sellers (firms)</a:t>
            </a:r>
            <a:r>
              <a:rPr lang="en-US" dirty="0"/>
              <a:t> affects the market supply and </a:t>
            </a:r>
            <a:r>
              <a:rPr lang="en-US" b="1" dirty="0"/>
              <a:t>causes shifts of the entire supply curve.</a:t>
            </a:r>
            <a:endParaRPr lang="en-US" dirty="0"/>
          </a:p>
          <a:p>
            <a:endParaRPr lang="en-US" dirty="0"/>
          </a:p>
          <a:p>
            <a:r>
              <a:rPr lang="en-US" b="1" dirty="0"/>
              <a:t>Key Concept:</a:t>
            </a:r>
          </a:p>
          <a:p>
            <a:r>
              <a:rPr lang="en-US" dirty="0"/>
              <a:t>The number of sellers in a market determines how much of a product is available overall:</a:t>
            </a:r>
          </a:p>
          <a:p>
            <a:r>
              <a:rPr lang="en-US" b="1" dirty="0"/>
              <a:t>More sellers → greater total output → supply increases (shift right).</a:t>
            </a:r>
            <a:endParaRPr lang="en-US" dirty="0"/>
          </a:p>
          <a:p>
            <a:r>
              <a:rPr lang="en-US" b="1" dirty="0"/>
              <a:t>Fewer sellers → less total output → supply decreases (shift left).</a:t>
            </a:r>
            <a:endParaRPr lang="en-US" dirty="0"/>
          </a:p>
          <a:p>
            <a:r>
              <a:rPr lang="en-US" dirty="0"/>
              <a:t>This shift represents a </a:t>
            </a:r>
            <a:r>
              <a:rPr lang="en-US" i="1" dirty="0"/>
              <a:t>change in supply</a:t>
            </a:r>
            <a:r>
              <a:rPr lang="en-US" dirty="0"/>
              <a:t>, not a change in quantity supplied.</a:t>
            </a:r>
          </a:p>
          <a:p>
            <a:endParaRPr lang="en-US" dirty="0"/>
          </a:p>
          <a:p>
            <a:r>
              <a:rPr lang="en-US" b="1" dirty="0"/>
              <a:t>How to Present the Slide:</a:t>
            </a:r>
          </a:p>
          <a:p>
            <a:r>
              <a:rPr lang="en-US" b="1" dirty="0"/>
              <a:t>Start with the increase in supply (rightward shift):</a:t>
            </a:r>
            <a:endParaRPr lang="en-US" dirty="0"/>
          </a:p>
          <a:p>
            <a:r>
              <a:rPr lang="en-US" dirty="0"/>
              <a:t>“Let’s start with what happens when there are more firms. Imagine new wheat farmers enter the market. Now there are more producers making wheat, so the total supply increases. At every price, there’s more wheat available, shifting the supply curve to the right.”</a:t>
            </a:r>
          </a:p>
          <a:p>
            <a:pPr lvl="1"/>
            <a:r>
              <a:rPr lang="en-US" dirty="0"/>
              <a:t>Point to the </a:t>
            </a:r>
            <a:r>
              <a:rPr lang="en-US" b="1" dirty="0"/>
              <a:t>rightward shift</a:t>
            </a:r>
            <a:r>
              <a:rPr lang="en-US" dirty="0"/>
              <a:t> (S → S1) on the graph.</a:t>
            </a:r>
          </a:p>
          <a:p>
            <a:pPr lvl="1"/>
            <a:r>
              <a:rPr lang="en-US" dirty="0"/>
              <a:t>Reference the row of farmers along the bottom - “More farmers means more total output.”</a:t>
            </a:r>
          </a:p>
          <a:p>
            <a:r>
              <a:rPr lang="en-US" b="1" dirty="0"/>
              <a:t>Then move to the decrease in supply (leftward shift):</a:t>
            </a:r>
            <a:endParaRPr lang="en-US" dirty="0"/>
          </a:p>
          <a:p>
            <a:r>
              <a:rPr lang="en-US" dirty="0"/>
              <a:t>“Now, if some farmers stop producing wheat - maybe because prices are too low or they switch to another crop - the number of sellers decreases. That means less total supply at every price, so the curve shifts left.”</a:t>
            </a:r>
          </a:p>
          <a:p>
            <a:pPr lvl="1"/>
            <a:r>
              <a:rPr lang="en-US" dirty="0"/>
              <a:t>Trace the </a:t>
            </a:r>
            <a:r>
              <a:rPr lang="en-US" b="1" dirty="0"/>
              <a:t>leftward shift</a:t>
            </a:r>
            <a:r>
              <a:rPr lang="en-US" dirty="0"/>
              <a:t> on the graph and remind students this is a </a:t>
            </a:r>
            <a:r>
              <a:rPr lang="en-US" i="1" dirty="0"/>
              <a:t>change in supply</a:t>
            </a:r>
            <a:r>
              <a:rPr lang="en-US" dirty="0"/>
              <a:t>, not just moving along the curve.</a:t>
            </a:r>
          </a:p>
          <a:p>
            <a:r>
              <a:rPr lang="en-US" b="1" dirty="0"/>
              <a:t>Clarify the difference:</a:t>
            </a:r>
            <a:endParaRPr lang="en-US" dirty="0"/>
          </a:p>
          <a:p>
            <a:r>
              <a:rPr lang="en-US" dirty="0"/>
              <a:t>“This change isn’t about the price of wheat - it’s about how many producers are in the market. More producers means a larger market supply, and fewer producers means a smaller one.”</a:t>
            </a:r>
          </a:p>
          <a:p>
            <a:endParaRPr lang="en-US" b="1" dirty="0"/>
          </a:p>
          <a:p>
            <a:r>
              <a:rPr lang="en-US" b="1" dirty="0"/>
              <a:t>Engagement Prompts:</a:t>
            </a:r>
          </a:p>
          <a:p>
            <a:r>
              <a:rPr lang="en-US" dirty="0"/>
              <a:t>“Can you think of an industry where new firms are entering and increasing supply?”</a:t>
            </a:r>
          </a:p>
          <a:p>
            <a:r>
              <a:rPr lang="en-US" dirty="0"/>
              <a:t>“What might cause sellers to leave a market?”</a:t>
            </a:r>
          </a:p>
          <a:p>
            <a:r>
              <a:rPr lang="en-US" dirty="0"/>
              <a:t>“How does competition between more sellers affect prices?”</a:t>
            </a:r>
          </a:p>
          <a:p>
            <a:endParaRPr lang="en-US" b="1" dirty="0"/>
          </a:p>
          <a:p>
            <a:r>
              <a:rPr lang="en-US" b="1" dirty="0"/>
              <a:t>Next Slide: Changes in Technology</a:t>
            </a:r>
          </a:p>
          <a:p>
            <a:r>
              <a:rPr lang="en-US" dirty="0"/>
              <a:t>“Now that we’ve seen how the number of sellers can shift supply, let’s look at another reason supply changes-</a:t>
            </a:r>
            <a:r>
              <a:rPr lang="en-US" b="1" dirty="0"/>
              <a:t>technology</a:t>
            </a:r>
            <a:r>
              <a:rPr lang="en-US" dirty="0"/>
              <a:t>, and how better tools or methods let firms produce more at every price.”</a:t>
            </a:r>
            <a:endParaRPr lang="en-US" b="1" dirty="0"/>
          </a:p>
        </p:txBody>
      </p:sp>
      <p:sp>
        <p:nvSpPr>
          <p:cNvPr id="4" name="Slide Number Placeholder 3"/>
          <p:cNvSpPr>
            <a:spLocks noGrp="1"/>
          </p:cNvSpPr>
          <p:nvPr>
            <p:ph type="sldNum" sz="quarter" idx="5"/>
          </p:nvPr>
        </p:nvSpPr>
        <p:spPr/>
        <p:txBody>
          <a:bodyPr/>
          <a:lstStyle/>
          <a:p>
            <a:fld id="{9A31F7E2-57C5-4F1B-8C9E-2B3C37EA420E}" type="slidenum">
              <a:rPr lang="en-US" smtClean="0"/>
              <a:t>19</a:t>
            </a:fld>
            <a:endParaRPr lang="en-US"/>
          </a:p>
        </p:txBody>
      </p:sp>
    </p:spTree>
    <p:extLst>
      <p:ext uri="{BB962C8B-B14F-4D97-AF65-F5344CB8AC3E}">
        <p14:creationId xmlns:p14="http://schemas.microsoft.com/office/powerpoint/2010/main" val="21792206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p>
          <a:p>
            <a:r>
              <a:rPr lang="en-US" dirty="0"/>
              <a:t>Students will be able to </a:t>
            </a:r>
            <a:r>
              <a:rPr lang="en-US" b="1" dirty="0"/>
              <a:t>define the Law of Supply</a:t>
            </a:r>
            <a:r>
              <a:rPr lang="en-US" dirty="0"/>
              <a:t> and understand that, </a:t>
            </a:r>
            <a:r>
              <a:rPr lang="en-US" i="1" dirty="0"/>
              <a:t>ceteris paribus</a:t>
            </a:r>
            <a:r>
              <a:rPr lang="en-US" dirty="0"/>
              <a:t>, </a:t>
            </a:r>
            <a:r>
              <a:rPr lang="en-US" b="1" dirty="0"/>
              <a:t>producers sell more at higher prices and less at lower prices.</a:t>
            </a:r>
            <a:endParaRPr lang="en-US" dirty="0"/>
          </a:p>
          <a:p>
            <a:endParaRPr lang="en-US" dirty="0"/>
          </a:p>
          <a:p>
            <a:r>
              <a:rPr lang="en-US" b="1" dirty="0"/>
              <a:t>Key Concept:</a:t>
            </a:r>
          </a:p>
          <a:p>
            <a:r>
              <a:rPr lang="en-US" dirty="0"/>
              <a:t>The </a:t>
            </a:r>
            <a:r>
              <a:rPr lang="en-US" b="1" dirty="0"/>
              <a:t>Law of Supply</a:t>
            </a:r>
            <a:r>
              <a:rPr lang="en-US" dirty="0"/>
              <a:t> describes the </a:t>
            </a:r>
            <a:r>
              <a:rPr lang="en-US" b="1" dirty="0"/>
              <a:t>direct (positive) relationship</a:t>
            </a:r>
            <a:r>
              <a:rPr lang="en-US" dirty="0"/>
              <a:t> between price and quantity supplied.</a:t>
            </a:r>
          </a:p>
          <a:p>
            <a:r>
              <a:rPr lang="en-US" dirty="0"/>
              <a:t>When the </a:t>
            </a:r>
            <a:r>
              <a:rPr lang="en-US" b="1" dirty="0"/>
              <a:t>price increases</a:t>
            </a:r>
            <a:r>
              <a:rPr lang="en-US" dirty="0"/>
              <a:t>, producers are </a:t>
            </a:r>
            <a:r>
              <a:rPr lang="en-US" b="1" dirty="0"/>
              <a:t>willing and able to sell more.</a:t>
            </a:r>
            <a:endParaRPr lang="en-US" dirty="0"/>
          </a:p>
          <a:p>
            <a:r>
              <a:rPr lang="en-US" dirty="0"/>
              <a:t>When the </a:t>
            </a:r>
            <a:r>
              <a:rPr lang="en-US" b="1" dirty="0"/>
              <a:t>price decreases</a:t>
            </a:r>
            <a:r>
              <a:rPr lang="en-US" dirty="0"/>
              <a:t>, producers are </a:t>
            </a:r>
            <a:r>
              <a:rPr lang="en-US" b="1" dirty="0"/>
              <a:t>willing and able to sell less.</a:t>
            </a:r>
            <a:endParaRPr lang="en-US" dirty="0"/>
          </a:p>
          <a:p>
            <a:r>
              <a:rPr lang="en-US" dirty="0"/>
              <a:t>The phrase </a:t>
            </a:r>
            <a:r>
              <a:rPr lang="en-US" i="1" dirty="0"/>
              <a:t>“ceteris paribus”</a:t>
            </a:r>
            <a:r>
              <a:rPr lang="en-US" dirty="0"/>
              <a:t> means </a:t>
            </a:r>
            <a:r>
              <a:rPr lang="en-US" i="1" dirty="0"/>
              <a:t>“all other things held constant.” </a:t>
            </a:r>
            <a:r>
              <a:rPr lang="en-US" dirty="0"/>
              <a:t>This is important because it isolates </a:t>
            </a:r>
            <a:r>
              <a:rPr lang="en-US" b="1" dirty="0"/>
              <a:t>price</a:t>
            </a:r>
            <a:r>
              <a:rPr lang="en-US" dirty="0"/>
              <a:t> as the only variable changing in this scenario.</a:t>
            </a:r>
            <a:br>
              <a:rPr lang="en-US" dirty="0"/>
            </a:br>
            <a:endParaRPr lang="en-US" dirty="0"/>
          </a:p>
          <a:p>
            <a:r>
              <a:rPr lang="en-US" b="1" dirty="0"/>
              <a:t>How to Present the Slide:</a:t>
            </a:r>
          </a:p>
          <a:p>
            <a:r>
              <a:rPr lang="en-US" dirty="0"/>
              <a:t>Start with the big red statement and emphasize the producer perspective:</a:t>
            </a:r>
          </a:p>
          <a:p>
            <a:r>
              <a:rPr lang="en-US" dirty="0"/>
              <a:t>“Ceteris paribus, producers sell more at high prices and less at low prices.”</a:t>
            </a:r>
          </a:p>
          <a:p>
            <a:r>
              <a:rPr lang="en-US" dirty="0"/>
              <a:t>Point to the table and trace the </a:t>
            </a:r>
            <a:r>
              <a:rPr lang="en-US" b="1" dirty="0"/>
              <a:t>upward pattern</a:t>
            </a:r>
            <a:r>
              <a:rPr lang="en-US" dirty="0"/>
              <a:t>:</a:t>
            </a:r>
          </a:p>
          <a:p>
            <a:r>
              <a:rPr lang="en-US" dirty="0"/>
              <a:t>“As price rises from $6 to $8, the quantity supplied increases from 30,000 to 90,000 units.”</a:t>
            </a:r>
          </a:p>
          <a:p>
            <a:r>
              <a:rPr lang="en-US" dirty="0"/>
              <a:t>Move to the graph and highlight the </a:t>
            </a:r>
            <a:r>
              <a:rPr lang="en-US" b="1" dirty="0"/>
              <a:t>movement along the supply curve</a:t>
            </a:r>
            <a:r>
              <a:rPr lang="en-US" dirty="0"/>
              <a:t> (P1→P2, Q1→Q2).</a:t>
            </a:r>
            <a:br>
              <a:rPr lang="en-US" dirty="0"/>
            </a:br>
            <a:r>
              <a:rPr lang="en-US" dirty="0"/>
              <a:t>Reinforce:</a:t>
            </a:r>
          </a:p>
          <a:p>
            <a:r>
              <a:rPr lang="en-US" dirty="0"/>
              <a:t>“This is not a new curve - it’s movement along the same supply curve.”</a:t>
            </a:r>
          </a:p>
          <a:p>
            <a:r>
              <a:rPr lang="en-US" dirty="0"/>
              <a:t>Connect back to the </a:t>
            </a:r>
            <a:r>
              <a:rPr lang="en-US" i="1" dirty="0"/>
              <a:t>Law of Demand</a:t>
            </a:r>
            <a:r>
              <a:rPr lang="en-US" dirty="0"/>
              <a:t> lecture:</a:t>
            </a:r>
          </a:p>
          <a:p>
            <a:r>
              <a:rPr lang="en-US" dirty="0"/>
              <a:t>“Notice how this is the mirror image of the Law of Demand. Buyers respond inversely to price, but sellers respond directly - they want to sell more when prices rise.”</a:t>
            </a:r>
          </a:p>
          <a:p>
            <a:endParaRPr lang="en-US" dirty="0"/>
          </a:p>
          <a:p>
            <a:r>
              <a:rPr lang="en-US" b="1" dirty="0"/>
              <a:t>Engagement Prompts:</a:t>
            </a:r>
          </a:p>
          <a:p>
            <a:r>
              <a:rPr lang="en-US" dirty="0"/>
              <a:t>“Why do you think producers are willing to sell more at higher prices?”</a:t>
            </a:r>
          </a:p>
          <a:p>
            <a:r>
              <a:rPr lang="en-US" dirty="0"/>
              <a:t>“Can you think of a real-world example where higher prices led to more production?”</a:t>
            </a:r>
          </a:p>
          <a:p>
            <a:r>
              <a:rPr lang="en-US" dirty="0"/>
              <a:t>“What does </a:t>
            </a:r>
            <a:r>
              <a:rPr lang="en-US" i="1" dirty="0"/>
              <a:t>ceteris paribus</a:t>
            </a:r>
            <a:r>
              <a:rPr lang="en-US" dirty="0"/>
              <a:t> mean and why does it matter here?”</a:t>
            </a:r>
          </a:p>
          <a:p>
            <a:endParaRPr lang="en-US" dirty="0"/>
          </a:p>
          <a:p>
            <a:r>
              <a:rPr lang="en-US" b="1" dirty="0"/>
              <a:t>Next Slide: The Profit Motive</a:t>
            </a:r>
          </a:p>
          <a:p>
            <a:r>
              <a:rPr lang="en-US" dirty="0"/>
              <a:t>“Okay, so we know </a:t>
            </a:r>
            <a:r>
              <a:rPr lang="en-US" i="1" dirty="0"/>
              <a:t>what</a:t>
            </a:r>
            <a:r>
              <a:rPr lang="en-US" dirty="0"/>
              <a:t> happens when prices rise - producers sell more. Now let’s talk about </a:t>
            </a:r>
            <a:r>
              <a:rPr lang="en-US" i="1" dirty="0"/>
              <a:t>why</a:t>
            </a:r>
            <a:r>
              <a:rPr lang="en-US" dirty="0"/>
              <a:t> that happens, which brings us to the profit motive.”</a:t>
            </a:r>
          </a:p>
        </p:txBody>
      </p:sp>
      <p:sp>
        <p:nvSpPr>
          <p:cNvPr id="4" name="Slide Number Placeholder 3"/>
          <p:cNvSpPr>
            <a:spLocks noGrp="1"/>
          </p:cNvSpPr>
          <p:nvPr>
            <p:ph type="sldNum" sz="quarter" idx="5"/>
          </p:nvPr>
        </p:nvSpPr>
        <p:spPr/>
        <p:txBody>
          <a:bodyPr/>
          <a:lstStyle/>
          <a:p>
            <a:fld id="{9A31F7E2-57C5-4F1B-8C9E-2B3C37EA420E}" type="slidenum">
              <a:rPr lang="en-US" smtClean="0"/>
              <a:t>2</a:t>
            </a:fld>
            <a:endParaRPr lang="en-US"/>
          </a:p>
        </p:txBody>
      </p:sp>
    </p:spTree>
    <p:extLst>
      <p:ext uri="{BB962C8B-B14F-4D97-AF65-F5344CB8AC3E}">
        <p14:creationId xmlns:p14="http://schemas.microsoft.com/office/powerpoint/2010/main" val="2282072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p>
          <a:p>
            <a:r>
              <a:rPr lang="en-US" dirty="0"/>
              <a:t>Students will understand that </a:t>
            </a:r>
            <a:r>
              <a:rPr lang="en-US" b="1" dirty="0"/>
              <a:t>improvements in technology</a:t>
            </a:r>
            <a:r>
              <a:rPr lang="en-US" dirty="0"/>
              <a:t> can increase supply by making production more efficient, while </a:t>
            </a:r>
            <a:r>
              <a:rPr lang="en-US" b="1" dirty="0"/>
              <a:t>technological setbacks</a:t>
            </a:r>
            <a:r>
              <a:rPr lang="en-US" dirty="0"/>
              <a:t> or disruptions can decrease supply.</a:t>
            </a:r>
          </a:p>
          <a:p>
            <a:br>
              <a:rPr lang="en-US" dirty="0"/>
            </a:br>
            <a:r>
              <a:rPr lang="en-US" b="1" dirty="0"/>
              <a:t>Key Concept:</a:t>
            </a:r>
          </a:p>
          <a:p>
            <a:r>
              <a:rPr lang="en-US" dirty="0"/>
              <a:t>Technology affects how efficiently producers can make goods and services:</a:t>
            </a:r>
          </a:p>
          <a:p>
            <a:r>
              <a:rPr lang="en-US" b="1" dirty="0"/>
              <a:t>Better technology → lower production costs → higher supply (rightward shift).</a:t>
            </a:r>
            <a:endParaRPr lang="en-US" dirty="0"/>
          </a:p>
          <a:p>
            <a:r>
              <a:rPr lang="en-US" b="1" dirty="0"/>
              <a:t>Worse or disrupted technology → higher costs or lower productivity → lower supply (leftward shift).</a:t>
            </a:r>
            <a:endParaRPr lang="en-US" dirty="0"/>
          </a:p>
          <a:p>
            <a:r>
              <a:rPr lang="en-US" dirty="0"/>
              <a:t>Technology doesn’t just mean computers - it includes </a:t>
            </a:r>
            <a:r>
              <a:rPr lang="en-US" i="1" dirty="0"/>
              <a:t>any improvement in production methods</a:t>
            </a:r>
            <a:r>
              <a:rPr lang="en-US" dirty="0"/>
              <a:t>, equipment, or processes that make output faster, cheaper, or easier.</a:t>
            </a:r>
          </a:p>
          <a:p>
            <a:endParaRPr lang="en-US" dirty="0"/>
          </a:p>
          <a:p>
            <a:r>
              <a:rPr lang="en-US" b="1" dirty="0"/>
              <a:t>How to Present the Slide:</a:t>
            </a:r>
          </a:p>
          <a:p>
            <a:r>
              <a:rPr lang="en-US" b="1" dirty="0"/>
              <a:t>Transition from the previous slide:</a:t>
            </a:r>
            <a:endParaRPr lang="en-US" dirty="0"/>
          </a:p>
          <a:p>
            <a:r>
              <a:rPr lang="en-US" dirty="0"/>
              <a:t>“We’ve seen that the number of sellers affects supply. Now let’s look at how technology plays a role in production.”</a:t>
            </a:r>
          </a:p>
          <a:p>
            <a:r>
              <a:rPr lang="en-US" b="1" dirty="0"/>
              <a:t>Define clearly:</a:t>
            </a:r>
            <a:endParaRPr lang="en-US" dirty="0"/>
          </a:p>
          <a:p>
            <a:r>
              <a:rPr lang="en-US" dirty="0"/>
              <a:t>“Technology means using better methods, machines, or tools to produce goods. When technology improves, producers can make more output with the same resources - that shifts supply to the right.”</a:t>
            </a:r>
            <a:br>
              <a:rPr lang="en-US" dirty="0"/>
            </a:br>
            <a:r>
              <a:rPr lang="en-US" dirty="0"/>
              <a:t>“If technology breaks down or becomes unavailable, production slows down - that shifts supply to the left.”</a:t>
            </a:r>
          </a:p>
          <a:p>
            <a:r>
              <a:rPr lang="en-US" b="1" dirty="0"/>
              <a:t>Connect to relatable examples:</a:t>
            </a:r>
            <a:endParaRPr lang="en-US" dirty="0"/>
          </a:p>
          <a:p>
            <a:pPr lvl="1"/>
            <a:r>
              <a:rPr lang="en-US" dirty="0"/>
              <a:t>“Think of farmers using tractors instead of horses - that was a major increase in agricultural supply.”</a:t>
            </a:r>
          </a:p>
          <a:p>
            <a:pPr lvl="1"/>
            <a:r>
              <a:rPr lang="en-US" dirty="0"/>
              <a:t>“Or a smartphone factory using automation to assemble phones faster - that increases supply.”</a:t>
            </a:r>
          </a:p>
          <a:p>
            <a:pPr lvl="1"/>
            <a:r>
              <a:rPr lang="en-US" dirty="0"/>
              <a:t>“But if a major piece of technology fails, like a chip shortage or a broken machine, supply decreases.”</a:t>
            </a:r>
          </a:p>
          <a:p>
            <a:endParaRPr lang="en-US" dirty="0"/>
          </a:p>
          <a:p>
            <a:r>
              <a:rPr lang="en-US" b="1" dirty="0"/>
              <a:t>Engagement Prompts:</a:t>
            </a:r>
          </a:p>
          <a:p>
            <a:r>
              <a:rPr lang="en-US" dirty="0"/>
              <a:t>“What new technologies have made products cheaper or more available?”</a:t>
            </a:r>
          </a:p>
          <a:p>
            <a:r>
              <a:rPr lang="en-US" dirty="0"/>
              <a:t>“Can you think of a time when technology problems caused shortages?”</a:t>
            </a:r>
          </a:p>
          <a:p>
            <a:r>
              <a:rPr lang="en-US" dirty="0"/>
              <a:t>“How might AI or robotics affect supply in the future?”</a:t>
            </a:r>
          </a:p>
          <a:p>
            <a:endParaRPr lang="en-US" dirty="0"/>
          </a:p>
          <a:p>
            <a:r>
              <a:rPr lang="en-US" b="1" dirty="0"/>
              <a:t>Next Slide: Technology and the Supply Curve</a:t>
            </a:r>
          </a:p>
          <a:p>
            <a:r>
              <a:rPr lang="en-US" dirty="0"/>
              <a:t>“Now that we’ve explained </a:t>
            </a:r>
            <a:r>
              <a:rPr lang="en-US" i="1" dirty="0"/>
              <a:t>why</a:t>
            </a:r>
            <a:r>
              <a:rPr lang="en-US" dirty="0"/>
              <a:t> technology can change supply, let’s </a:t>
            </a:r>
            <a:r>
              <a:rPr lang="en-US" b="1" dirty="0"/>
              <a:t>visualize it</a:t>
            </a:r>
            <a:r>
              <a:rPr lang="en-US" dirty="0"/>
              <a:t>. On the next slide, we’ll see how better technology shifts the supply curve to the </a:t>
            </a:r>
            <a:r>
              <a:rPr lang="en-US" b="1" dirty="0"/>
              <a:t>right</a:t>
            </a:r>
            <a:r>
              <a:rPr lang="en-US" dirty="0"/>
              <a:t>, and how technological disruptions shift it to the </a:t>
            </a:r>
            <a:r>
              <a:rPr lang="en-US" b="1" dirty="0"/>
              <a:t>left</a:t>
            </a:r>
            <a:r>
              <a:rPr lang="en-US" dirty="0"/>
              <a:t>-moving the entire curve, not just a point.”</a:t>
            </a:r>
          </a:p>
        </p:txBody>
      </p:sp>
      <p:sp>
        <p:nvSpPr>
          <p:cNvPr id="4" name="Slide Number Placeholder 3"/>
          <p:cNvSpPr>
            <a:spLocks noGrp="1"/>
          </p:cNvSpPr>
          <p:nvPr>
            <p:ph type="sldNum" sz="quarter" idx="5"/>
          </p:nvPr>
        </p:nvSpPr>
        <p:spPr/>
        <p:txBody>
          <a:bodyPr/>
          <a:lstStyle/>
          <a:p>
            <a:fld id="{9A31F7E2-57C5-4F1B-8C9E-2B3C37EA420E}" type="slidenum">
              <a:rPr lang="en-US" smtClean="0"/>
              <a:t>20</a:t>
            </a:fld>
            <a:endParaRPr lang="en-US"/>
          </a:p>
        </p:txBody>
      </p:sp>
    </p:spTree>
    <p:extLst>
      <p:ext uri="{BB962C8B-B14F-4D97-AF65-F5344CB8AC3E}">
        <p14:creationId xmlns:p14="http://schemas.microsoft.com/office/powerpoint/2010/main" val="6222821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p>
          <a:p>
            <a:r>
              <a:rPr lang="en-US" dirty="0"/>
              <a:t>Students will be able to </a:t>
            </a:r>
            <a:r>
              <a:rPr lang="en-US" b="1" dirty="0"/>
              <a:t>explain how advances in technology shift the supply curve to the right</a:t>
            </a:r>
            <a:r>
              <a:rPr lang="en-US" dirty="0"/>
              <a:t>, representing an increase in supply due to improved production efficiency.</a:t>
            </a:r>
          </a:p>
          <a:p>
            <a:br>
              <a:rPr lang="en-US" dirty="0"/>
            </a:br>
            <a:r>
              <a:rPr lang="en-US" b="1" dirty="0"/>
              <a:t>Key Concept:</a:t>
            </a:r>
          </a:p>
          <a:p>
            <a:r>
              <a:rPr lang="en-US" dirty="0"/>
              <a:t>Technology improves the ability of producers to make goods more efficiently.</a:t>
            </a:r>
          </a:p>
          <a:p>
            <a:r>
              <a:rPr lang="en-US" b="1" dirty="0"/>
              <a:t>Better technology → lower costs → producers can supply more at every price → rightward shift of supply curve.</a:t>
            </a:r>
            <a:endParaRPr lang="en-US" dirty="0"/>
          </a:p>
          <a:p>
            <a:r>
              <a:rPr lang="en-US" dirty="0"/>
              <a:t>This is not a movement along the curve-it’s a shift of the </a:t>
            </a:r>
            <a:r>
              <a:rPr lang="en-US" i="1" dirty="0"/>
              <a:t>entire</a:t>
            </a:r>
            <a:r>
              <a:rPr lang="en-US" dirty="0"/>
              <a:t> supply curve.</a:t>
            </a:r>
          </a:p>
          <a:p>
            <a:br>
              <a:rPr lang="en-US" dirty="0"/>
            </a:br>
            <a:r>
              <a:rPr lang="en-US" b="1" dirty="0"/>
              <a:t>How to Present the Slide:</a:t>
            </a:r>
          </a:p>
          <a:p>
            <a:r>
              <a:rPr lang="en-US" b="1" dirty="0"/>
              <a:t>Draw students’ attention to the graph:</a:t>
            </a:r>
            <a:endParaRPr lang="en-US" dirty="0"/>
          </a:p>
          <a:p>
            <a:r>
              <a:rPr lang="en-US" dirty="0"/>
              <a:t>“Here we see that when new technology is introduced-like better machinery or improved methods of production-the supply curve shifts to the right. Producers can make more goods at every price level.”</a:t>
            </a:r>
          </a:p>
          <a:p>
            <a:r>
              <a:rPr lang="en-US" b="1" dirty="0"/>
              <a:t>Explain the example visually:</a:t>
            </a:r>
            <a:endParaRPr lang="en-US" dirty="0"/>
          </a:p>
          <a:p>
            <a:r>
              <a:rPr lang="en-US" dirty="0"/>
              <a:t>“In this example, imagine wheat farmers start using modern harvesting machines instead of doing everything by hand. That reduces time and labor costs, so they can produce more wheat. The supply curve shifts from S to S1.”</a:t>
            </a:r>
          </a:p>
          <a:p>
            <a:pPr lvl="1"/>
            <a:r>
              <a:rPr lang="en-US" dirty="0"/>
              <a:t>Point to the combine harvester image and connect it to the real-world idea of farming efficiency.</a:t>
            </a:r>
          </a:p>
          <a:p>
            <a:r>
              <a:rPr lang="en-US" b="1" dirty="0"/>
              <a:t>Clarify that this is a </a:t>
            </a:r>
            <a:r>
              <a:rPr lang="en-US" b="1" i="1" dirty="0"/>
              <a:t>change in supply</a:t>
            </a:r>
            <a:r>
              <a:rPr lang="en-US" b="1" dirty="0"/>
              <a:t>, not quantity supplied:</a:t>
            </a:r>
            <a:endParaRPr lang="en-US" dirty="0"/>
          </a:p>
          <a:p>
            <a:r>
              <a:rPr lang="en-US" dirty="0"/>
              <a:t>“This isn’t about price changing-it’s about producers being more capable of producing at all prices. The entire curve moves.”</a:t>
            </a:r>
          </a:p>
          <a:p>
            <a:r>
              <a:rPr lang="en-US" b="1" dirty="0"/>
              <a:t>Optional discussion point:</a:t>
            </a:r>
            <a:endParaRPr lang="en-US" dirty="0"/>
          </a:p>
          <a:p>
            <a:r>
              <a:rPr lang="en-US" dirty="0"/>
              <a:t>“Sometimes technology can temporarily </a:t>
            </a:r>
            <a:r>
              <a:rPr lang="en-US" i="1" dirty="0"/>
              <a:t>decrease</a:t>
            </a:r>
            <a:r>
              <a:rPr lang="en-US" dirty="0"/>
              <a:t> supply-like if a new system causes disruptions before it’s fully implemented-but overall, technology tends to increase supply over time.”</a:t>
            </a:r>
          </a:p>
          <a:p>
            <a:endParaRPr lang="en-US" dirty="0"/>
          </a:p>
          <a:p>
            <a:r>
              <a:rPr lang="en-US" b="1" dirty="0"/>
              <a:t>Engagement Prompts:</a:t>
            </a:r>
          </a:p>
          <a:p>
            <a:r>
              <a:rPr lang="en-US" dirty="0"/>
              <a:t>“Can you think of examples of new technology that made goods cheaper or more available?”</a:t>
            </a:r>
          </a:p>
          <a:p>
            <a:r>
              <a:rPr lang="en-US" dirty="0"/>
              <a:t>“How do 3D printers, automation, or AI change how much firms can produce?”</a:t>
            </a:r>
          </a:p>
          <a:p>
            <a:r>
              <a:rPr lang="en-US" dirty="0"/>
              <a:t>“Why does better technology make production costs go down?”</a:t>
            </a:r>
          </a:p>
          <a:p>
            <a:endParaRPr lang="en-US" dirty="0"/>
          </a:p>
          <a:p>
            <a:r>
              <a:rPr lang="en-US" b="1" dirty="0"/>
              <a:t>Next Slide: Prices of Other Goods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“Technology makes producers more efficient, but it’s not the only thing that affects supply-next, we’ll look at how the </a:t>
            </a:r>
            <a:r>
              <a:rPr lang="en-US" b="1" dirty="0"/>
              <a:t>prices of other goods</a:t>
            </a:r>
            <a:r>
              <a:rPr lang="en-US" dirty="0"/>
              <a:t> can cause firms to shift production and change supply.”</a:t>
            </a:r>
          </a:p>
          <a:p>
            <a:endParaRPr lang="en-US" dirty="0"/>
          </a:p>
        </p:txBody>
      </p:sp>
      <p:sp>
        <p:nvSpPr>
          <p:cNvPr id="4" name="Slide Number Placeholder 3"/>
          <p:cNvSpPr>
            <a:spLocks noGrp="1"/>
          </p:cNvSpPr>
          <p:nvPr>
            <p:ph type="sldNum" sz="quarter" idx="5"/>
          </p:nvPr>
        </p:nvSpPr>
        <p:spPr/>
        <p:txBody>
          <a:bodyPr/>
          <a:lstStyle/>
          <a:p>
            <a:fld id="{9A31F7E2-57C5-4F1B-8C9E-2B3C37EA420E}" type="slidenum">
              <a:rPr lang="en-US" smtClean="0"/>
              <a:t>21</a:t>
            </a:fld>
            <a:endParaRPr lang="en-US"/>
          </a:p>
        </p:txBody>
      </p:sp>
    </p:spTree>
    <p:extLst>
      <p:ext uri="{BB962C8B-B14F-4D97-AF65-F5344CB8AC3E}">
        <p14:creationId xmlns:p14="http://schemas.microsoft.com/office/powerpoint/2010/main" val="10110391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p>
          <a:p>
            <a:r>
              <a:rPr lang="en-US" dirty="0"/>
              <a:t>Students will understand that the </a:t>
            </a:r>
            <a:r>
              <a:rPr lang="en-US" b="1" dirty="0"/>
              <a:t>prices of other goods producers can make</a:t>
            </a:r>
            <a:r>
              <a:rPr lang="en-US" dirty="0"/>
              <a:t> influence how resources are allocated-causing shifts in supply as producers switch production toward more profitable goods and away from less profitable ones.</a:t>
            </a:r>
          </a:p>
          <a:p>
            <a:endParaRPr lang="en-US" dirty="0"/>
          </a:p>
          <a:p>
            <a:r>
              <a:rPr lang="en-US" b="1" dirty="0"/>
              <a:t>Key Concept:</a:t>
            </a:r>
          </a:p>
          <a:p>
            <a:r>
              <a:rPr lang="en-US" dirty="0"/>
              <a:t>Producers often have choices about what to produce. When the </a:t>
            </a:r>
            <a:r>
              <a:rPr lang="en-US" b="1" dirty="0"/>
              <a:t>price of one good rises</a:t>
            </a:r>
            <a:r>
              <a:rPr lang="en-US" dirty="0"/>
              <a:t>, producers are incentivized to make more of that good - and </a:t>
            </a:r>
            <a:r>
              <a:rPr lang="en-US" b="1" dirty="0"/>
              <a:t>less</a:t>
            </a:r>
            <a:r>
              <a:rPr lang="en-US" dirty="0"/>
              <a:t> of others.</a:t>
            </a:r>
          </a:p>
          <a:p>
            <a:r>
              <a:rPr lang="en-US" b="1" dirty="0"/>
              <a:t>Price of an alternative good increases → supply of the current good decreases</a:t>
            </a:r>
            <a:r>
              <a:rPr lang="en-US" dirty="0"/>
              <a:t> (leftward shift).</a:t>
            </a:r>
          </a:p>
          <a:p>
            <a:r>
              <a:rPr lang="en-US" b="1" dirty="0"/>
              <a:t>Price of an alternative good decreases → supply of the current good increases</a:t>
            </a:r>
            <a:r>
              <a:rPr lang="en-US" dirty="0"/>
              <a:t> (rightward shift).</a:t>
            </a:r>
          </a:p>
          <a:p>
            <a:r>
              <a:rPr lang="en-US" dirty="0"/>
              <a:t>This is because producers chase profits - they’ll shift their resources (labor, machines, land, etc.) toward what earns the most revenue.</a:t>
            </a:r>
          </a:p>
          <a:p>
            <a:endParaRPr lang="en-US" dirty="0"/>
          </a:p>
          <a:p>
            <a:r>
              <a:rPr lang="en-US" b="1" dirty="0"/>
              <a:t>How to Present the Slide:</a:t>
            </a:r>
          </a:p>
          <a:p>
            <a:r>
              <a:rPr lang="en-US" b="1" dirty="0"/>
              <a:t>Introduce the idea of production alternatives:</a:t>
            </a:r>
            <a:endParaRPr lang="en-US" dirty="0"/>
          </a:p>
          <a:p>
            <a:r>
              <a:rPr lang="en-US" dirty="0"/>
              <a:t>“Many producers can make more than one kind of product. If one product suddenly becomes more profitable, producers will shift their resources toward that product.”</a:t>
            </a:r>
          </a:p>
          <a:p>
            <a:r>
              <a:rPr lang="en-US" b="1" dirty="0"/>
              <a:t>Use clear examples:</a:t>
            </a:r>
            <a:endParaRPr lang="en-US" dirty="0"/>
          </a:p>
          <a:p>
            <a:pPr lvl="1"/>
            <a:r>
              <a:rPr lang="en-US" b="1" dirty="0"/>
              <a:t>Farm example:</a:t>
            </a:r>
            <a:r>
              <a:rPr lang="en-US" dirty="0"/>
              <a:t> “If the price of corn goes up, some farmers may plant more corn instead of wheat. The supply of wheat decreases.”</a:t>
            </a:r>
          </a:p>
          <a:p>
            <a:pPr lvl="1"/>
            <a:r>
              <a:rPr lang="en-US" b="1" dirty="0"/>
              <a:t>Factory example:</a:t>
            </a:r>
            <a:r>
              <a:rPr lang="en-US" dirty="0"/>
              <a:t> “If a factory can make either electric scooters or electric bikes and the price of bikes rises, the company will produce more bikes and fewer scooters.”</a:t>
            </a:r>
          </a:p>
          <a:p>
            <a:r>
              <a:rPr lang="en-US" b="1" dirty="0"/>
              <a:t>Connect to opportunity cost:</a:t>
            </a:r>
            <a:endParaRPr lang="en-US" dirty="0"/>
          </a:p>
          <a:p>
            <a:r>
              <a:rPr lang="en-US" dirty="0"/>
              <a:t>“Producers always consider opportunity cost. Choosing to make more of one product means making less of something else - and that change shows up as a shift in supply.”</a:t>
            </a:r>
          </a:p>
          <a:p>
            <a:r>
              <a:rPr lang="en-US" b="1" dirty="0"/>
              <a:t>Transition to the next visual slide:</a:t>
            </a:r>
            <a:endParaRPr lang="en-US" dirty="0"/>
          </a:p>
          <a:p>
            <a:r>
              <a:rPr lang="en-US" dirty="0"/>
              <a:t>“Let’s look at what this shift looks like on a graph - when producers switch from one good to another based on changes in prices.”</a:t>
            </a:r>
            <a:br>
              <a:rPr lang="en-US" dirty="0"/>
            </a:br>
            <a:endParaRPr lang="en-US" dirty="0"/>
          </a:p>
          <a:p>
            <a:r>
              <a:rPr lang="en-US" b="1" dirty="0"/>
              <a:t>Engagement Prompts:</a:t>
            </a:r>
          </a:p>
          <a:p>
            <a:r>
              <a:rPr lang="en-US" dirty="0"/>
              <a:t>“What are some examples of products made by the same company or using the same resources?”</a:t>
            </a:r>
          </a:p>
          <a:p>
            <a:r>
              <a:rPr lang="en-US" dirty="0"/>
              <a:t>“If the price of one product you sell doubled, would you keep producing the same mix of goods?”</a:t>
            </a:r>
          </a:p>
          <a:p>
            <a:r>
              <a:rPr lang="en-US" dirty="0"/>
              <a:t>“Can you think of industries where producers can easily switch what they make?”</a:t>
            </a:r>
            <a:br>
              <a:rPr lang="en-US" dirty="0"/>
            </a:br>
            <a:endParaRPr lang="en-US" dirty="0"/>
          </a:p>
          <a:p>
            <a:r>
              <a:rPr lang="en-US" b="1" dirty="0"/>
              <a:t>Teaching Tip:</a:t>
            </a:r>
          </a:p>
          <a:p>
            <a:r>
              <a:rPr lang="en-US" dirty="0"/>
              <a:t>Reinforce that this is </a:t>
            </a:r>
            <a:r>
              <a:rPr lang="en-US" i="1" dirty="0"/>
              <a:t>not</a:t>
            </a:r>
            <a:r>
              <a:rPr lang="en-US" dirty="0"/>
              <a:t> caused by the price of the same good changing - it’s about the price of a </a:t>
            </a:r>
            <a:r>
              <a:rPr lang="en-US" b="1" dirty="0"/>
              <a:t>different</a:t>
            </a:r>
            <a:r>
              <a:rPr lang="en-US" dirty="0"/>
              <a:t> good.</a:t>
            </a:r>
          </a:p>
          <a:p>
            <a:r>
              <a:rPr lang="en-US" dirty="0"/>
              <a:t>Consider writing on the board:</a:t>
            </a:r>
          </a:p>
          <a:p>
            <a:pPr lvl="1"/>
            <a:r>
              <a:rPr lang="en-US" dirty="0"/>
              <a:t>“Price of </a:t>
            </a:r>
            <a:r>
              <a:rPr lang="en-US" i="1" dirty="0"/>
              <a:t>other</a:t>
            </a:r>
            <a:r>
              <a:rPr lang="en-US" dirty="0"/>
              <a:t> good ↑ - Supply ↓”</a:t>
            </a:r>
          </a:p>
          <a:p>
            <a:pPr lvl="1"/>
            <a:r>
              <a:rPr lang="en-US" dirty="0"/>
              <a:t>“Price of </a:t>
            </a:r>
            <a:r>
              <a:rPr lang="en-US" i="1" dirty="0"/>
              <a:t>other</a:t>
            </a:r>
            <a:r>
              <a:rPr lang="en-US" dirty="0"/>
              <a:t> good ↓ - Supply ↑”</a:t>
            </a:r>
          </a:p>
          <a:p>
            <a:r>
              <a:rPr lang="en-US" dirty="0"/>
              <a:t>Emphasize how this relates to </a:t>
            </a:r>
            <a:r>
              <a:rPr lang="en-US" b="1" dirty="0"/>
              <a:t>profit motive</a:t>
            </a:r>
            <a:r>
              <a:rPr lang="en-US" dirty="0"/>
              <a:t> - firms respond to higher profit opportunities.</a:t>
            </a:r>
          </a:p>
          <a:p>
            <a:endParaRPr lang="en-US" b="1" dirty="0"/>
          </a:p>
          <a:p>
            <a:r>
              <a:rPr lang="en-US" b="1" dirty="0"/>
              <a:t>Next Slide: Graph of Prices of Other Goods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“When the price of another good changes, producers reallocate resources-now let’s see how that decision shows up as a </a:t>
            </a:r>
            <a:r>
              <a:rPr lang="en-US" b="1" dirty="0"/>
              <a:t>shift of the supply curve</a:t>
            </a:r>
            <a:r>
              <a:rPr lang="en-US" dirty="0"/>
              <a:t> on a graph.”</a:t>
            </a:r>
          </a:p>
          <a:p>
            <a:endParaRPr lang="en-US" dirty="0"/>
          </a:p>
        </p:txBody>
      </p:sp>
      <p:sp>
        <p:nvSpPr>
          <p:cNvPr id="4" name="Slide Number Placeholder 3"/>
          <p:cNvSpPr>
            <a:spLocks noGrp="1"/>
          </p:cNvSpPr>
          <p:nvPr>
            <p:ph type="sldNum" sz="quarter" idx="5"/>
          </p:nvPr>
        </p:nvSpPr>
        <p:spPr/>
        <p:txBody>
          <a:bodyPr/>
          <a:lstStyle/>
          <a:p>
            <a:fld id="{9A31F7E2-57C5-4F1B-8C9E-2B3C37EA420E}" type="slidenum">
              <a:rPr lang="en-US" smtClean="0"/>
              <a:t>22</a:t>
            </a:fld>
            <a:endParaRPr lang="en-US"/>
          </a:p>
        </p:txBody>
      </p:sp>
    </p:spTree>
    <p:extLst>
      <p:ext uri="{BB962C8B-B14F-4D97-AF65-F5344CB8AC3E}">
        <p14:creationId xmlns:p14="http://schemas.microsoft.com/office/powerpoint/2010/main" val="2054971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p>
          <a:p>
            <a:r>
              <a:rPr lang="en-US" dirty="0"/>
              <a:t>Students will be able to </a:t>
            </a:r>
            <a:r>
              <a:rPr lang="en-US" b="1" dirty="0"/>
              <a:t>explain how changes in the prices of other goods producers can make</a:t>
            </a:r>
            <a:r>
              <a:rPr lang="en-US" dirty="0"/>
              <a:t> (like strawberries) can shift the supply of a different good (like wheat).</a:t>
            </a:r>
          </a:p>
          <a:p>
            <a:br>
              <a:rPr lang="en-US" dirty="0"/>
            </a:br>
            <a:r>
              <a:rPr lang="en-US" b="1" dirty="0"/>
              <a:t>Key Concept:</a:t>
            </a:r>
          </a:p>
          <a:p>
            <a:r>
              <a:rPr lang="en-US" dirty="0"/>
              <a:t>Producers often have limited land, labor, and equipment. When the </a:t>
            </a:r>
            <a:r>
              <a:rPr lang="en-US" b="1" dirty="0"/>
              <a:t>price of another good</a:t>
            </a:r>
            <a:r>
              <a:rPr lang="en-US" dirty="0"/>
              <a:t> changes, they may </a:t>
            </a:r>
            <a:r>
              <a:rPr lang="en-US" b="1" dirty="0"/>
              <a:t>reallocate resources</a:t>
            </a:r>
            <a:r>
              <a:rPr lang="en-US" dirty="0"/>
              <a:t> to produce the more profitable option.</a:t>
            </a:r>
          </a:p>
          <a:p>
            <a:r>
              <a:rPr lang="en-US" b="1" dirty="0"/>
              <a:t>If the price of strawberries falls → farmers switch to wheat → supply of wheat increases (rightward shift).</a:t>
            </a:r>
            <a:endParaRPr lang="en-US" dirty="0"/>
          </a:p>
          <a:p>
            <a:r>
              <a:rPr lang="en-US" b="1" dirty="0"/>
              <a:t>If the price of strawberries rises → farmers switch back to strawberries → supply of wheat decreases (leftward shift).</a:t>
            </a:r>
            <a:endParaRPr lang="en-US" dirty="0"/>
          </a:p>
          <a:p>
            <a:r>
              <a:rPr lang="en-US" dirty="0"/>
              <a:t>This shift happens because producers chase </a:t>
            </a:r>
            <a:r>
              <a:rPr lang="en-US" b="1" dirty="0"/>
              <a:t>profit incentives</a:t>
            </a:r>
            <a:r>
              <a:rPr lang="en-US" dirty="0"/>
              <a:t> - they will supply more of whichever product brings in more revenue.</a:t>
            </a:r>
          </a:p>
          <a:p>
            <a:endParaRPr lang="en-US" dirty="0"/>
          </a:p>
          <a:p>
            <a:r>
              <a:rPr lang="en-US" b="1" dirty="0"/>
              <a:t>How to Present the Slide:</a:t>
            </a:r>
          </a:p>
          <a:p>
            <a:r>
              <a:rPr lang="en-US" b="1" dirty="0"/>
              <a:t>Direct attention to the graph:</a:t>
            </a:r>
            <a:endParaRPr lang="en-US" dirty="0"/>
          </a:p>
          <a:p>
            <a:r>
              <a:rPr lang="en-US" dirty="0"/>
              <a:t>“Here we see how a change in the price of another product can affect supply. Suppose some farmers can grow either strawberries or wheat. If strawberry prices drop, farmers make less money from strawberries, so they plant more wheat. The wheat supply increases - the curve shifts right.”</a:t>
            </a:r>
          </a:p>
          <a:p>
            <a:r>
              <a:rPr lang="en-US" b="1" dirty="0"/>
              <a:t>Then explain the second half of the animation:</a:t>
            </a:r>
            <a:endParaRPr lang="en-US" dirty="0"/>
          </a:p>
          <a:p>
            <a:r>
              <a:rPr lang="en-US" dirty="0"/>
              <a:t>“Later, if strawberry prices rise again, those same farmers will switch back to growing strawberries, since that’s more profitable. The wheat supply decreases - the curve shifts left.”</a:t>
            </a:r>
          </a:p>
          <a:p>
            <a:r>
              <a:rPr lang="en-US" b="1" dirty="0"/>
              <a:t>Summarize:</a:t>
            </a:r>
            <a:endParaRPr lang="en-US" dirty="0"/>
          </a:p>
          <a:p>
            <a:r>
              <a:rPr lang="en-US" dirty="0"/>
              <a:t>“Notice this has nothing to do with the price of wheat itself. The change happens because the </a:t>
            </a:r>
            <a:r>
              <a:rPr lang="en-US" b="1" dirty="0"/>
              <a:t>price of another good</a:t>
            </a:r>
            <a:r>
              <a:rPr lang="en-US" dirty="0"/>
              <a:t> changed, pulling resources toward or away from wheat production.”</a:t>
            </a:r>
          </a:p>
          <a:p>
            <a:endParaRPr lang="en-US" dirty="0"/>
          </a:p>
          <a:p>
            <a:r>
              <a:rPr lang="en-US" b="1" dirty="0"/>
              <a:t>Example Extension (optional):</a:t>
            </a:r>
          </a:p>
          <a:p>
            <a:r>
              <a:rPr lang="en-US" b="1" dirty="0"/>
              <a:t>Cattle vs. Corn:</a:t>
            </a:r>
            <a:r>
              <a:rPr lang="en-US" dirty="0"/>
              <a:t> “If beef prices rise, farmers might use more land to raise cattle and less to grow corn - decreasing the supply of corn.”</a:t>
            </a:r>
          </a:p>
          <a:p>
            <a:r>
              <a:rPr lang="en-US" b="1" dirty="0"/>
              <a:t>Oil vs. Natural Gas:</a:t>
            </a:r>
            <a:r>
              <a:rPr lang="en-US" dirty="0"/>
              <a:t> “If oil becomes more profitable, energy companies might shift drilling operations toward oil, reducing gas supply.”</a:t>
            </a:r>
          </a:p>
          <a:p>
            <a:endParaRPr lang="en-US" b="1" dirty="0"/>
          </a:p>
          <a:p>
            <a:r>
              <a:rPr lang="en-US" b="1" dirty="0"/>
              <a:t>Engagement Prompts:</a:t>
            </a:r>
          </a:p>
          <a:p>
            <a:r>
              <a:rPr lang="en-US" dirty="0"/>
              <a:t>“If you owned land that could grow either wheat or strawberries, what would you plant if strawberry prices tripled?”</a:t>
            </a:r>
          </a:p>
          <a:p>
            <a:r>
              <a:rPr lang="en-US" dirty="0"/>
              <a:t>“What kinds of businesses today can easily switch between products depending on prices?”</a:t>
            </a:r>
          </a:p>
          <a:p>
            <a:r>
              <a:rPr lang="en-US" dirty="0"/>
              <a:t>“Why is it important for producers to stay flexible in what they produce?”</a:t>
            </a:r>
            <a:br>
              <a:rPr lang="en-US" dirty="0"/>
            </a:br>
            <a:endParaRPr lang="en-US" b="1" dirty="0"/>
          </a:p>
        </p:txBody>
      </p:sp>
      <p:sp>
        <p:nvSpPr>
          <p:cNvPr id="4" name="Slide Number Placeholder 3"/>
          <p:cNvSpPr>
            <a:spLocks noGrp="1"/>
          </p:cNvSpPr>
          <p:nvPr>
            <p:ph type="sldNum" sz="quarter" idx="5"/>
          </p:nvPr>
        </p:nvSpPr>
        <p:spPr/>
        <p:txBody>
          <a:bodyPr/>
          <a:lstStyle/>
          <a:p>
            <a:fld id="{9A31F7E2-57C5-4F1B-8C9E-2B3C37EA420E}" type="slidenum">
              <a:rPr lang="en-US" smtClean="0"/>
              <a:t>23</a:t>
            </a:fld>
            <a:endParaRPr lang="en-US"/>
          </a:p>
        </p:txBody>
      </p:sp>
    </p:spTree>
    <p:extLst>
      <p:ext uri="{BB962C8B-B14F-4D97-AF65-F5344CB8AC3E}">
        <p14:creationId xmlns:p14="http://schemas.microsoft.com/office/powerpoint/2010/main" val="11135127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p>
          <a:p>
            <a:r>
              <a:rPr lang="en-US" dirty="0"/>
              <a:t>Students will be able to </a:t>
            </a:r>
            <a:r>
              <a:rPr lang="en-US" b="1" dirty="0"/>
              <a:t>explain the profit motive</a:t>
            </a:r>
            <a:r>
              <a:rPr lang="en-US" dirty="0"/>
              <a:t> as the reason behind the </a:t>
            </a:r>
            <a:r>
              <a:rPr lang="en-US" b="1" dirty="0"/>
              <a:t>Law of Supply</a:t>
            </a:r>
            <a:r>
              <a:rPr lang="en-US" dirty="0"/>
              <a:t>, and understand how </a:t>
            </a:r>
            <a:r>
              <a:rPr lang="en-US" b="1" dirty="0"/>
              <a:t>price changes signal producers to increase or decrease production.</a:t>
            </a:r>
            <a:endParaRPr lang="en-US" dirty="0"/>
          </a:p>
          <a:p>
            <a:br>
              <a:rPr lang="en-US" dirty="0"/>
            </a:br>
            <a:r>
              <a:rPr lang="en-US" b="1" dirty="0"/>
              <a:t>Key Concept:</a:t>
            </a:r>
          </a:p>
          <a:p>
            <a:r>
              <a:rPr lang="en-US" b="1" dirty="0"/>
              <a:t>Prices signal profits.</a:t>
            </a:r>
            <a:r>
              <a:rPr lang="en-US" dirty="0"/>
              <a:t> Producers respond to changes in price because higher prices mean higher potential profits.</a:t>
            </a:r>
          </a:p>
          <a:p>
            <a:r>
              <a:rPr lang="en-US" dirty="0"/>
              <a:t>When </a:t>
            </a:r>
            <a:r>
              <a:rPr lang="en-US" b="1" dirty="0"/>
              <a:t>prices rise</a:t>
            </a:r>
            <a:r>
              <a:rPr lang="en-US" dirty="0"/>
              <a:t>, profits increase, so </a:t>
            </a:r>
            <a:r>
              <a:rPr lang="en-US" b="1" dirty="0"/>
              <a:t>businesses produce more</a:t>
            </a:r>
            <a:r>
              <a:rPr lang="en-US" dirty="0"/>
              <a:t> to take advantage of the higher return.</a:t>
            </a:r>
          </a:p>
          <a:p>
            <a:r>
              <a:rPr lang="en-US" dirty="0"/>
              <a:t>When </a:t>
            </a:r>
            <a:r>
              <a:rPr lang="en-US" b="1" dirty="0"/>
              <a:t>prices fall</a:t>
            </a:r>
            <a:r>
              <a:rPr lang="en-US" dirty="0"/>
              <a:t>, profits decrease, so </a:t>
            </a:r>
            <a:r>
              <a:rPr lang="en-US" b="1" dirty="0"/>
              <a:t>businesses produce less</a:t>
            </a:r>
            <a:r>
              <a:rPr lang="en-US" dirty="0"/>
              <a:t> and shift resources elsewhere.</a:t>
            </a:r>
          </a:p>
          <a:p>
            <a:r>
              <a:rPr lang="en-US" dirty="0"/>
              <a:t>The </a:t>
            </a:r>
            <a:r>
              <a:rPr lang="en-US" b="1" dirty="0"/>
              <a:t>profit motive</a:t>
            </a:r>
            <a:r>
              <a:rPr lang="en-US" dirty="0"/>
              <a:t> explains why the supply curve slopes upward - it’s not about producing more out of need, but about </a:t>
            </a:r>
            <a:r>
              <a:rPr lang="en-US" b="1" dirty="0"/>
              <a:t>chasing higher profitability.</a:t>
            </a:r>
            <a:br>
              <a:rPr lang="en-US" dirty="0"/>
            </a:br>
            <a:endParaRPr lang="en-US" dirty="0"/>
          </a:p>
          <a:p>
            <a:r>
              <a:rPr lang="en-US" b="1" dirty="0"/>
              <a:t>How to Present the Slide:</a:t>
            </a:r>
          </a:p>
          <a:p>
            <a:r>
              <a:rPr lang="en-US" dirty="0"/>
              <a:t>Start by emphasizing the headline:</a:t>
            </a:r>
          </a:p>
          <a:p>
            <a:r>
              <a:rPr lang="en-US" dirty="0"/>
              <a:t>“Prices signal profits - that’s why producers behave the way they do.”</a:t>
            </a:r>
          </a:p>
          <a:p>
            <a:r>
              <a:rPr lang="en-US" dirty="0"/>
              <a:t>Use the </a:t>
            </a:r>
            <a:r>
              <a:rPr lang="en-US" b="1" dirty="0"/>
              <a:t>farmer example</a:t>
            </a:r>
            <a:r>
              <a:rPr lang="en-US" dirty="0"/>
              <a:t> to make it concrete:</a:t>
            </a:r>
          </a:p>
          <a:p>
            <a:r>
              <a:rPr lang="en-US" dirty="0"/>
              <a:t>“If the price of wheat falls, it might seem like the farmer should grow more to make up the lost income. But that’s not what happens. Lower prices mean lower profits - so the farmer shifts land and effort into something more profitable, like strawberries.”</a:t>
            </a:r>
          </a:p>
          <a:p>
            <a:r>
              <a:rPr lang="en-US" dirty="0"/>
              <a:t>Highlight how this shows </a:t>
            </a:r>
            <a:r>
              <a:rPr lang="en-US" b="1" dirty="0"/>
              <a:t>rational decision-making</a:t>
            </a:r>
            <a:r>
              <a:rPr lang="en-US" dirty="0"/>
              <a:t>:</a:t>
            </a:r>
          </a:p>
          <a:p>
            <a:r>
              <a:rPr lang="en-US" dirty="0"/>
              <a:t>“Producers allocate resources where they can earn the greatest return - they don’t produce more of something unprofitable.”</a:t>
            </a:r>
          </a:p>
          <a:p>
            <a:r>
              <a:rPr lang="en-US" dirty="0"/>
              <a:t>Make the </a:t>
            </a:r>
            <a:r>
              <a:rPr lang="en-US" b="1" dirty="0"/>
              <a:t>connection to demand</a:t>
            </a:r>
            <a:r>
              <a:rPr lang="en-US" dirty="0"/>
              <a:t> explicit:</a:t>
            </a:r>
          </a:p>
          <a:p>
            <a:r>
              <a:rPr lang="en-US" dirty="0"/>
              <a:t>“In demand, consumers respond to prices by changing what they </a:t>
            </a:r>
            <a:r>
              <a:rPr lang="en-US" i="1" dirty="0"/>
              <a:t>buy.</a:t>
            </a:r>
            <a:br>
              <a:rPr lang="en-US" dirty="0"/>
            </a:br>
            <a:r>
              <a:rPr lang="en-US" dirty="0"/>
              <a:t>In supply, producers respond to prices by changing what they </a:t>
            </a:r>
            <a:r>
              <a:rPr lang="en-US" i="1" dirty="0"/>
              <a:t>make.</a:t>
            </a:r>
            <a:r>
              <a:rPr lang="en-US" dirty="0"/>
              <a:t> Both sides of the market are reacting to incentives - but for opposite reasons.”</a:t>
            </a:r>
            <a:br>
              <a:rPr lang="en-US" dirty="0"/>
            </a:br>
            <a:endParaRPr lang="en-US" dirty="0"/>
          </a:p>
          <a:p>
            <a:r>
              <a:rPr lang="en-US" b="1" dirty="0"/>
              <a:t>Engagement Prompts:</a:t>
            </a:r>
          </a:p>
          <a:p>
            <a:r>
              <a:rPr lang="en-US" dirty="0"/>
              <a:t>“Why would a farmer grow </a:t>
            </a:r>
            <a:r>
              <a:rPr lang="en-US" i="1" dirty="0"/>
              <a:t>less</a:t>
            </a:r>
            <a:r>
              <a:rPr lang="en-US" dirty="0"/>
              <a:t> wheat if the price of wheat drops?”</a:t>
            </a:r>
          </a:p>
          <a:p>
            <a:r>
              <a:rPr lang="en-US" dirty="0"/>
              <a:t>“Can you think of a real-world example where producers switched products when prices changed?”</a:t>
            </a:r>
          </a:p>
          <a:p>
            <a:r>
              <a:rPr lang="en-US" dirty="0"/>
              <a:t>“How is this similar to or different from how consumers react in the demand lesson?”</a:t>
            </a:r>
          </a:p>
          <a:p>
            <a:endParaRPr lang="en-US" dirty="0"/>
          </a:p>
          <a:p>
            <a:r>
              <a:rPr lang="en-US" b="1" dirty="0"/>
              <a:t>Next Slide: Individual vs. Market Supply Curves</a:t>
            </a:r>
          </a:p>
          <a:p>
            <a:r>
              <a:rPr lang="en-US" dirty="0"/>
              <a:t>“Now zoom out - if every individual producer is responding to prices and profits this way, the next step is to see how all of those decisions combine to form the </a:t>
            </a:r>
            <a:r>
              <a:rPr lang="en-US" i="1" dirty="0"/>
              <a:t>market</a:t>
            </a:r>
            <a:r>
              <a:rPr lang="en-US" dirty="0"/>
              <a:t> supply curve.”</a:t>
            </a:r>
          </a:p>
        </p:txBody>
      </p:sp>
      <p:sp>
        <p:nvSpPr>
          <p:cNvPr id="4" name="Slide Number Placeholder 3"/>
          <p:cNvSpPr>
            <a:spLocks noGrp="1"/>
          </p:cNvSpPr>
          <p:nvPr>
            <p:ph type="sldNum" sz="quarter" idx="5"/>
          </p:nvPr>
        </p:nvSpPr>
        <p:spPr/>
        <p:txBody>
          <a:bodyPr/>
          <a:lstStyle/>
          <a:p>
            <a:fld id="{9A31F7E2-57C5-4F1B-8C9E-2B3C37EA420E}" type="slidenum">
              <a:rPr lang="en-US" smtClean="0"/>
              <a:t>3</a:t>
            </a:fld>
            <a:endParaRPr lang="en-US"/>
          </a:p>
        </p:txBody>
      </p:sp>
    </p:spTree>
    <p:extLst>
      <p:ext uri="{BB962C8B-B14F-4D97-AF65-F5344CB8AC3E}">
        <p14:creationId xmlns:p14="http://schemas.microsoft.com/office/powerpoint/2010/main" val="29118527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p>
          <a:p>
            <a:r>
              <a:rPr lang="en-US" dirty="0"/>
              <a:t>Students will be able to </a:t>
            </a:r>
            <a:r>
              <a:rPr lang="en-US" b="1" dirty="0"/>
              <a:t>explain how market supply is derived</a:t>
            </a:r>
            <a:r>
              <a:rPr lang="en-US" dirty="0"/>
              <a:t> from </a:t>
            </a:r>
            <a:r>
              <a:rPr lang="en-US" b="1" dirty="0"/>
              <a:t>individual supply schedules</a:t>
            </a:r>
            <a:r>
              <a:rPr lang="en-US" dirty="0"/>
              <a:t> by summing the quantities supplied by all producers at each price level.</a:t>
            </a:r>
            <a:br>
              <a:rPr lang="en-US" dirty="0"/>
            </a:br>
            <a:endParaRPr lang="en-US" dirty="0"/>
          </a:p>
          <a:p>
            <a:r>
              <a:rPr lang="en-US" b="1" dirty="0"/>
              <a:t>Key Concept:</a:t>
            </a:r>
          </a:p>
          <a:p>
            <a:r>
              <a:rPr lang="en-US" dirty="0"/>
              <a:t>The </a:t>
            </a:r>
            <a:r>
              <a:rPr lang="en-US" b="1" dirty="0"/>
              <a:t>market supply</a:t>
            </a:r>
            <a:r>
              <a:rPr lang="en-US" dirty="0"/>
              <a:t> represents the </a:t>
            </a:r>
            <a:r>
              <a:rPr lang="en-US" b="1" dirty="0"/>
              <a:t>total quantity supplied</a:t>
            </a:r>
            <a:r>
              <a:rPr lang="en-US" dirty="0"/>
              <a:t> by </a:t>
            </a:r>
            <a:r>
              <a:rPr lang="en-US" b="1" dirty="0"/>
              <a:t>all individual producers</a:t>
            </a:r>
            <a:r>
              <a:rPr lang="en-US" dirty="0"/>
              <a:t> in a market.</a:t>
            </a:r>
          </a:p>
          <a:p>
            <a:r>
              <a:rPr lang="en-US" dirty="0"/>
              <a:t>Each seller (Liam, May, Joseph) has their </a:t>
            </a:r>
            <a:r>
              <a:rPr lang="en-US" b="1" dirty="0"/>
              <a:t>own supply schedule</a:t>
            </a:r>
            <a:r>
              <a:rPr lang="en-US" dirty="0"/>
              <a:t> that shows how much they are willing and able to sell at various prices.</a:t>
            </a:r>
          </a:p>
          <a:p>
            <a:r>
              <a:rPr lang="en-US" dirty="0"/>
              <a:t>The </a:t>
            </a:r>
            <a:r>
              <a:rPr lang="en-US" b="1" dirty="0"/>
              <a:t>market supply</a:t>
            </a:r>
            <a:r>
              <a:rPr lang="en-US" dirty="0"/>
              <a:t> is found by </a:t>
            </a:r>
            <a:r>
              <a:rPr lang="en-US" b="1" dirty="0"/>
              <a:t>adding together</a:t>
            </a:r>
            <a:r>
              <a:rPr lang="en-US" dirty="0"/>
              <a:t> all individual quantities supplied at each price.</a:t>
            </a:r>
          </a:p>
          <a:p>
            <a:r>
              <a:rPr lang="en-US" dirty="0"/>
              <a:t>Just like market demand, </a:t>
            </a:r>
            <a:r>
              <a:rPr lang="en-US" b="1" dirty="0"/>
              <a:t>market supply</a:t>
            </a:r>
            <a:r>
              <a:rPr lang="en-US" dirty="0"/>
              <a:t> is an </a:t>
            </a:r>
            <a:r>
              <a:rPr lang="en-US" b="1" dirty="0"/>
              <a:t>aggregate concept</a:t>
            </a:r>
            <a:r>
              <a:rPr lang="en-US" dirty="0"/>
              <a:t> - it shows the overall behavior of all producers combined.</a:t>
            </a:r>
            <a:br>
              <a:rPr lang="en-US" dirty="0"/>
            </a:br>
            <a:endParaRPr lang="en-US" dirty="0"/>
          </a:p>
          <a:p>
            <a:r>
              <a:rPr lang="en-US" b="1" dirty="0"/>
              <a:t>How to Present the Slide:</a:t>
            </a:r>
          </a:p>
          <a:p>
            <a:r>
              <a:rPr lang="en-US" dirty="0"/>
              <a:t>Start by reinforcing the connection to demand:</a:t>
            </a:r>
          </a:p>
          <a:p>
            <a:r>
              <a:rPr lang="en-US" dirty="0"/>
              <a:t>“Just like we added up all individual demand schedules to get market demand, we do the same with supply.”</a:t>
            </a:r>
          </a:p>
          <a:p>
            <a:r>
              <a:rPr lang="en-US" dirty="0"/>
              <a:t>Point to the three tables on the slide:</a:t>
            </a:r>
          </a:p>
          <a:p>
            <a:r>
              <a:rPr lang="en-US" dirty="0"/>
              <a:t>“Each person - Liam, May, and Joseph - represents a different producer. Notice that they all follow the Law of Supply: as price rises, each one increases quantity supplied.”</a:t>
            </a:r>
          </a:p>
          <a:p>
            <a:r>
              <a:rPr lang="en-US" dirty="0"/>
              <a:t>Then emphasize the big idea:</a:t>
            </a:r>
          </a:p>
          <a:p>
            <a:r>
              <a:rPr lang="en-US" dirty="0"/>
              <a:t>“Market supply comes from </a:t>
            </a:r>
            <a:r>
              <a:rPr lang="en-US" b="1" dirty="0"/>
              <a:t>all</a:t>
            </a:r>
            <a:r>
              <a:rPr lang="en-US" dirty="0"/>
              <a:t> producers. To get the total, we simply add together everyone’s quantities at each price level.”</a:t>
            </a:r>
          </a:p>
          <a:p>
            <a:r>
              <a:rPr lang="en-US" dirty="0"/>
              <a:t>Use a simple visual gesture or board example:</a:t>
            </a:r>
          </a:p>
          <a:p>
            <a:r>
              <a:rPr lang="en-US" dirty="0"/>
              <a:t>“At $6, Liam supplies 10k, May supplies 5k, and Joseph supplies 15k - together, that’s 30k total for the market.”</a:t>
            </a:r>
          </a:p>
          <a:p>
            <a:r>
              <a:rPr lang="en-US" dirty="0"/>
              <a:t>“As price increases, each producer offers more - and when we add them up, the total market supply also increases.”</a:t>
            </a:r>
          </a:p>
          <a:p>
            <a:r>
              <a:rPr lang="en-US" dirty="0"/>
              <a:t>Make sure to highlight the connection to </a:t>
            </a:r>
            <a:r>
              <a:rPr lang="en-US" b="1" dirty="0"/>
              <a:t>real markets</a:t>
            </a:r>
            <a:r>
              <a:rPr lang="en-US" dirty="0"/>
              <a:t>:</a:t>
            </a:r>
          </a:p>
          <a:p>
            <a:r>
              <a:rPr lang="en-US" dirty="0"/>
              <a:t>“In the real world, every farm, factory, or small business contributes to the total amount of a good supplied at any given price.”</a:t>
            </a:r>
            <a:br>
              <a:rPr lang="en-US" dirty="0"/>
            </a:br>
            <a:endParaRPr lang="en-US" dirty="0"/>
          </a:p>
          <a:p>
            <a:r>
              <a:rPr lang="en-US" b="1" dirty="0"/>
              <a:t>Engagement Prompts:</a:t>
            </a:r>
          </a:p>
          <a:p>
            <a:r>
              <a:rPr lang="en-US" dirty="0"/>
              <a:t>“If another farmer joined this market, how would that affect market supply?”</a:t>
            </a:r>
          </a:p>
          <a:p>
            <a:r>
              <a:rPr lang="en-US" dirty="0"/>
              <a:t>“Does everyone have to produce the same amount at each price?”</a:t>
            </a:r>
          </a:p>
          <a:p>
            <a:r>
              <a:rPr lang="en-US" dirty="0"/>
              <a:t>“Why does market supply increase faster when more producers are involved?”</a:t>
            </a:r>
            <a:br>
              <a:rPr lang="en-US" dirty="0"/>
            </a:br>
            <a:endParaRPr lang="en-US" dirty="0"/>
          </a:p>
          <a:p>
            <a:r>
              <a:rPr lang="en-US" b="1" dirty="0"/>
              <a:t>Next Slide: Market Supply Schedule</a:t>
            </a:r>
          </a:p>
          <a:p>
            <a:r>
              <a:rPr lang="en-US" dirty="0"/>
              <a:t>“Now that we’ve seen </a:t>
            </a:r>
            <a:r>
              <a:rPr lang="en-US" i="1" dirty="0"/>
              <a:t>how</a:t>
            </a:r>
            <a:r>
              <a:rPr lang="en-US" dirty="0"/>
              <a:t> individual producers add up to market supply, the next step is to organize that information into a market supply schedule - a table that shows the total quantity supplied at each price.”</a:t>
            </a:r>
          </a:p>
        </p:txBody>
      </p:sp>
      <p:sp>
        <p:nvSpPr>
          <p:cNvPr id="4" name="Slide Number Placeholder 3"/>
          <p:cNvSpPr>
            <a:spLocks noGrp="1"/>
          </p:cNvSpPr>
          <p:nvPr>
            <p:ph type="sldNum" sz="quarter" idx="5"/>
          </p:nvPr>
        </p:nvSpPr>
        <p:spPr/>
        <p:txBody>
          <a:bodyPr/>
          <a:lstStyle/>
          <a:p>
            <a:fld id="{9A31F7E2-57C5-4F1B-8C9E-2B3C37EA420E}" type="slidenum">
              <a:rPr lang="en-US" smtClean="0"/>
              <a:t>4</a:t>
            </a:fld>
            <a:endParaRPr lang="en-US"/>
          </a:p>
        </p:txBody>
      </p:sp>
    </p:spTree>
    <p:extLst>
      <p:ext uri="{BB962C8B-B14F-4D97-AF65-F5344CB8AC3E}">
        <p14:creationId xmlns:p14="http://schemas.microsoft.com/office/powerpoint/2010/main" val="11561732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p>
          <a:p>
            <a:r>
              <a:rPr lang="en-US" dirty="0"/>
              <a:t>Students will be able to </a:t>
            </a:r>
            <a:r>
              <a:rPr lang="en-US" b="1" dirty="0"/>
              <a:t>combine individual supply schedules</a:t>
            </a:r>
            <a:r>
              <a:rPr lang="en-US" dirty="0"/>
              <a:t> to create the </a:t>
            </a:r>
            <a:r>
              <a:rPr lang="en-US" b="1" dirty="0"/>
              <a:t>market supply schedule</a:t>
            </a:r>
            <a:r>
              <a:rPr lang="en-US" dirty="0"/>
              <a:t>, showing how total quantity supplied at each price is determined by adding all individual producers’ quantities together.</a:t>
            </a:r>
            <a:br>
              <a:rPr lang="en-US" dirty="0"/>
            </a:br>
            <a:endParaRPr lang="en-US" dirty="0"/>
          </a:p>
          <a:p>
            <a:r>
              <a:rPr lang="en-US" b="1" dirty="0"/>
              <a:t>Key Concept:</a:t>
            </a:r>
          </a:p>
          <a:p>
            <a:r>
              <a:rPr lang="en-US" dirty="0"/>
              <a:t>The </a:t>
            </a:r>
            <a:r>
              <a:rPr lang="en-US" b="1" dirty="0"/>
              <a:t>market supply schedule</a:t>
            </a:r>
            <a:r>
              <a:rPr lang="en-US" dirty="0"/>
              <a:t> is built by </a:t>
            </a:r>
            <a:r>
              <a:rPr lang="en-US" b="1" dirty="0"/>
              <a:t>adding up the quantities</a:t>
            </a:r>
            <a:r>
              <a:rPr lang="en-US" dirty="0"/>
              <a:t> each producer is willing and able to sell at every price level.</a:t>
            </a:r>
          </a:p>
          <a:p>
            <a:r>
              <a:rPr lang="en-US" dirty="0"/>
              <a:t>Each individual follows the </a:t>
            </a:r>
            <a:r>
              <a:rPr lang="en-US" b="1" dirty="0"/>
              <a:t>Law of Supply</a:t>
            </a:r>
            <a:r>
              <a:rPr lang="en-US" dirty="0"/>
              <a:t> - as price rises, they produce more.</a:t>
            </a:r>
          </a:p>
          <a:p>
            <a:r>
              <a:rPr lang="en-US" dirty="0"/>
              <a:t>The market supply schedule shows the </a:t>
            </a:r>
            <a:r>
              <a:rPr lang="en-US" b="1" dirty="0"/>
              <a:t>total quantity supplied</a:t>
            </a:r>
            <a:r>
              <a:rPr lang="en-US" dirty="0"/>
              <a:t> in the market at each price, representing the </a:t>
            </a:r>
            <a:r>
              <a:rPr lang="en-US" b="1" dirty="0"/>
              <a:t>sum of all individual producers.</a:t>
            </a:r>
            <a:endParaRPr lang="en-US" dirty="0"/>
          </a:p>
          <a:p>
            <a:r>
              <a:rPr lang="en-US" dirty="0"/>
              <a:t>This process demonstrates that markets are made up of many independent suppliers whose behavior adds up to form overall supply.</a:t>
            </a:r>
            <a:br>
              <a:rPr lang="en-US" dirty="0"/>
            </a:br>
            <a:endParaRPr lang="en-US" dirty="0"/>
          </a:p>
          <a:p>
            <a:r>
              <a:rPr lang="en-US" b="1" dirty="0"/>
              <a:t>How to Present the Slide:</a:t>
            </a:r>
          </a:p>
          <a:p>
            <a:r>
              <a:rPr lang="en-US" dirty="0"/>
              <a:t>Begin with a quick recap:</a:t>
            </a:r>
          </a:p>
          <a:p>
            <a:r>
              <a:rPr lang="en-US" dirty="0"/>
              <a:t>“On the last slide, we saw how individual producers like Liam, May, and Joseph each had their own supply schedules.”</a:t>
            </a:r>
          </a:p>
          <a:p>
            <a:r>
              <a:rPr lang="en-US" dirty="0"/>
              <a:t>Then move to this slide:</a:t>
            </a:r>
          </a:p>
          <a:p>
            <a:r>
              <a:rPr lang="en-US" dirty="0"/>
              <a:t>“Now, when we add their quantities together at each price, we get the </a:t>
            </a:r>
            <a:r>
              <a:rPr lang="en-US" b="1" dirty="0"/>
              <a:t>market supply schedule</a:t>
            </a:r>
            <a:r>
              <a:rPr lang="en-US" dirty="0"/>
              <a:t> - which shows the total quantity supplied in the entire market.”</a:t>
            </a:r>
          </a:p>
          <a:p>
            <a:r>
              <a:rPr lang="en-US" dirty="0"/>
              <a:t>Use the </a:t>
            </a:r>
            <a:r>
              <a:rPr lang="en-US" b="1" dirty="0"/>
              <a:t>highlighted $8 row</a:t>
            </a:r>
            <a:r>
              <a:rPr lang="en-US" dirty="0"/>
              <a:t> to illustrate the process:</a:t>
            </a:r>
          </a:p>
          <a:p>
            <a:r>
              <a:rPr lang="en-US" dirty="0"/>
              <a:t>“At $8, Liam supplies 30,000 units, May supplies 15,000, and Joseph supplies 45,000. Together, that makes 90,000 units supplied in the market.”</a:t>
            </a:r>
          </a:p>
          <a:p>
            <a:r>
              <a:rPr lang="en-US" dirty="0"/>
              <a:t>Emphasize the concept visually:</a:t>
            </a:r>
          </a:p>
          <a:p>
            <a:r>
              <a:rPr lang="en-US" dirty="0"/>
              <a:t>“Each individual column represents one producer - and the market column shows the total. As prices rise, everyone produces more, so total market supply increases too.”</a:t>
            </a:r>
          </a:p>
          <a:p>
            <a:r>
              <a:rPr lang="en-US" dirty="0"/>
              <a:t>Make the </a:t>
            </a:r>
            <a:r>
              <a:rPr lang="en-US" b="1" dirty="0"/>
              <a:t>connection to the next concept</a:t>
            </a:r>
            <a:r>
              <a:rPr lang="en-US" dirty="0"/>
              <a:t> explicit:</a:t>
            </a:r>
          </a:p>
          <a:p>
            <a:r>
              <a:rPr lang="en-US" dirty="0"/>
              <a:t>“Just like with demand, we can graph these totals. When we combine individual supply curves, we get the </a:t>
            </a:r>
            <a:r>
              <a:rPr lang="en-US" b="1" dirty="0"/>
              <a:t>market supply curve.</a:t>
            </a:r>
            <a:r>
              <a:rPr lang="en-US" dirty="0"/>
              <a:t> That’s what we’ll see next.”</a:t>
            </a:r>
            <a:br>
              <a:rPr lang="en-US" dirty="0"/>
            </a:br>
            <a:endParaRPr lang="en-US" dirty="0"/>
          </a:p>
          <a:p>
            <a:r>
              <a:rPr lang="en-US" b="1" dirty="0"/>
              <a:t>Engagement Prompts:</a:t>
            </a:r>
          </a:p>
          <a:p>
            <a:r>
              <a:rPr lang="en-US" dirty="0"/>
              <a:t>“What happens to the market supply if one producer leaves the market?”</a:t>
            </a:r>
          </a:p>
          <a:p>
            <a:r>
              <a:rPr lang="en-US" dirty="0"/>
              <a:t>“If more producers enter this market, what will happen to the numbers in the Market column?”</a:t>
            </a:r>
          </a:p>
          <a:p>
            <a:r>
              <a:rPr lang="en-US" dirty="0"/>
              <a:t>“Does everyone have to respond to price changes in the exact same way for this to work?”</a:t>
            </a:r>
          </a:p>
          <a:p>
            <a:endParaRPr lang="en-US" dirty="0"/>
          </a:p>
          <a:p>
            <a:r>
              <a:rPr lang="en-US" b="1" dirty="0"/>
              <a:t>Next Slide: Market Supply Curve</a:t>
            </a:r>
          </a:p>
          <a:p>
            <a:r>
              <a:rPr lang="en-US" dirty="0"/>
              <a:t>“Now that we’ve added individual quantities together in a table, the next step is to graph those totals - by combining individual supply curves horizontally to form the market supply curve.”</a:t>
            </a:r>
          </a:p>
        </p:txBody>
      </p:sp>
      <p:sp>
        <p:nvSpPr>
          <p:cNvPr id="4" name="Slide Number Placeholder 3"/>
          <p:cNvSpPr>
            <a:spLocks noGrp="1"/>
          </p:cNvSpPr>
          <p:nvPr>
            <p:ph type="sldNum" sz="quarter" idx="5"/>
          </p:nvPr>
        </p:nvSpPr>
        <p:spPr/>
        <p:txBody>
          <a:bodyPr/>
          <a:lstStyle/>
          <a:p>
            <a:fld id="{9A31F7E2-57C5-4F1B-8C9E-2B3C37EA420E}" type="slidenum">
              <a:rPr lang="en-US" smtClean="0"/>
              <a:t>5</a:t>
            </a:fld>
            <a:endParaRPr lang="en-US"/>
          </a:p>
        </p:txBody>
      </p:sp>
    </p:spTree>
    <p:extLst>
      <p:ext uri="{BB962C8B-B14F-4D97-AF65-F5344CB8AC3E}">
        <p14:creationId xmlns:p14="http://schemas.microsoft.com/office/powerpoint/2010/main" val="15891319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p>
          <a:p>
            <a:r>
              <a:rPr lang="en-US" dirty="0"/>
              <a:t>Students will be able to </a:t>
            </a:r>
            <a:r>
              <a:rPr lang="en-US" b="1" dirty="0"/>
              <a:t>illustrate how individual supply curves combine to form the market supply curve</a:t>
            </a:r>
            <a:r>
              <a:rPr lang="en-US" dirty="0"/>
              <a:t>, showing how total market supply increases as more producers’ outputs are added together at each price level.</a:t>
            </a:r>
            <a:br>
              <a:rPr lang="en-US" dirty="0"/>
            </a:br>
            <a:endParaRPr lang="en-US" dirty="0"/>
          </a:p>
          <a:p>
            <a:r>
              <a:rPr lang="en-US" b="1" dirty="0"/>
              <a:t>Key Concept:</a:t>
            </a:r>
          </a:p>
          <a:p>
            <a:r>
              <a:rPr lang="en-US" dirty="0"/>
              <a:t>The </a:t>
            </a:r>
            <a:r>
              <a:rPr lang="en-US" b="1" dirty="0"/>
              <a:t>market supply curve</a:t>
            </a:r>
            <a:r>
              <a:rPr lang="en-US" dirty="0"/>
              <a:t> is created by </a:t>
            </a:r>
            <a:r>
              <a:rPr lang="en-US" b="1" dirty="0"/>
              <a:t>adding individual supply curves horizontally</a:t>
            </a:r>
            <a:r>
              <a:rPr lang="en-US" dirty="0"/>
              <a:t> - summing quantities supplied by all producers at each price.</a:t>
            </a:r>
          </a:p>
          <a:p>
            <a:r>
              <a:rPr lang="en-US" dirty="0"/>
              <a:t>Each individual curve (Liam, May, Joseph) represents how one producer responds to price changes.</a:t>
            </a:r>
          </a:p>
          <a:p>
            <a:r>
              <a:rPr lang="en-US" dirty="0"/>
              <a:t>When we add all producers together, we get the </a:t>
            </a:r>
            <a:r>
              <a:rPr lang="en-US" b="1" dirty="0"/>
              <a:t>total market response</a:t>
            </a:r>
            <a:r>
              <a:rPr lang="en-US" dirty="0"/>
              <a:t> - the </a:t>
            </a:r>
            <a:r>
              <a:rPr lang="en-US" b="1" dirty="0"/>
              <a:t>market supply curve</a:t>
            </a:r>
            <a:r>
              <a:rPr lang="en-US" dirty="0"/>
              <a:t>.</a:t>
            </a:r>
          </a:p>
          <a:p>
            <a:r>
              <a:rPr lang="en-US" dirty="0"/>
              <a:t>Just like with demand, this process shows how </a:t>
            </a:r>
            <a:r>
              <a:rPr lang="en-US" b="1" dirty="0"/>
              <a:t>individual behavior aggregates into market-level outcomes</a:t>
            </a:r>
            <a:r>
              <a:rPr lang="en-US" dirty="0"/>
              <a:t>.</a:t>
            </a:r>
            <a:br>
              <a:rPr lang="en-US" dirty="0"/>
            </a:br>
            <a:endParaRPr lang="en-US" dirty="0"/>
          </a:p>
          <a:p>
            <a:r>
              <a:rPr lang="en-US" b="1" dirty="0"/>
              <a:t>How to Present the Slide:</a:t>
            </a:r>
          </a:p>
          <a:p>
            <a:r>
              <a:rPr lang="en-US" dirty="0"/>
              <a:t>Start by reminding students what they just saw:</a:t>
            </a:r>
          </a:p>
          <a:p>
            <a:r>
              <a:rPr lang="en-US" dirty="0"/>
              <a:t>“In the last slide, we combined individual supply schedules to create the market supply schedule.”</a:t>
            </a:r>
          </a:p>
          <a:p>
            <a:r>
              <a:rPr lang="en-US" dirty="0"/>
              <a:t>Then transition to this visual:</a:t>
            </a:r>
          </a:p>
          <a:p>
            <a:r>
              <a:rPr lang="en-US" dirty="0"/>
              <a:t>“Now we’re doing the same thing with supply curves. Each curve here - Liam’s, May’s, and Joseph’s - represents an individual producer.”</a:t>
            </a:r>
          </a:p>
          <a:p>
            <a:r>
              <a:rPr lang="en-US" dirty="0"/>
              <a:t>“At a price of $8, Liam supplies 30k, May 15k, and Joseph 45k - together that’s 90k total. So, on the market graph, that’s where we plot the point for $8 and 90k.”</a:t>
            </a:r>
            <a:br>
              <a:rPr lang="en-US" dirty="0"/>
            </a:br>
            <a:r>
              <a:rPr lang="en-US" dirty="0"/>
              <a:t>“When we add all three supply curves together like this, we get the </a:t>
            </a:r>
            <a:r>
              <a:rPr lang="en-US" b="1" dirty="0"/>
              <a:t>market supply curve</a:t>
            </a:r>
            <a:r>
              <a:rPr lang="en-US" dirty="0"/>
              <a:t> - it shows the total quantity supplied in the entire market at every price.”</a:t>
            </a:r>
          </a:p>
          <a:p>
            <a:r>
              <a:rPr lang="en-US" dirty="0"/>
              <a:t>Make a </a:t>
            </a:r>
            <a:r>
              <a:rPr lang="en-US" b="1" dirty="0"/>
              <a:t>connection to demand</a:t>
            </a:r>
            <a:r>
              <a:rPr lang="en-US" dirty="0"/>
              <a:t> for conceptual reinforcement:</a:t>
            </a:r>
          </a:p>
          <a:p>
            <a:r>
              <a:rPr lang="en-US" dirty="0"/>
              <a:t>“This process mirrors what we did with demand earlier - just as market demand adds up all consumers, market supply adds up all producers.”</a:t>
            </a:r>
          </a:p>
          <a:p>
            <a:r>
              <a:rPr lang="en-US" dirty="0"/>
              <a:t>Emphasize directionality:</a:t>
            </a:r>
          </a:p>
          <a:p>
            <a:r>
              <a:rPr lang="en-US" dirty="0"/>
              <a:t>“Notice we’re adding quantities horizontally - not vertically. Each producer’s output adds to total quantity supplied at the same price.”</a:t>
            </a:r>
            <a:br>
              <a:rPr lang="en-US" dirty="0"/>
            </a:br>
            <a:endParaRPr lang="en-US" dirty="0"/>
          </a:p>
          <a:p>
            <a:r>
              <a:rPr lang="en-US" b="1" dirty="0"/>
              <a:t>Engagement Prompts:</a:t>
            </a:r>
          </a:p>
          <a:p>
            <a:r>
              <a:rPr lang="en-US" dirty="0"/>
              <a:t>“If a new producer entered the market, how would that affect the market supply curve?”</a:t>
            </a:r>
          </a:p>
          <a:p>
            <a:r>
              <a:rPr lang="en-US" dirty="0"/>
              <a:t>“Why do we add quantities horizontally instead of vertically?”</a:t>
            </a:r>
          </a:p>
          <a:p>
            <a:r>
              <a:rPr lang="en-US" dirty="0"/>
              <a:t>“What happens to the market supply if one producer leaves or cuts back?”</a:t>
            </a:r>
          </a:p>
          <a:p>
            <a:br>
              <a:rPr lang="en-US" dirty="0"/>
            </a:br>
            <a:r>
              <a:rPr lang="en-US" b="1" dirty="0"/>
              <a:t>Next Slide:</a:t>
            </a:r>
          </a:p>
          <a:p>
            <a:r>
              <a:rPr lang="en-US" dirty="0"/>
              <a:t>“Now that we’ve built the </a:t>
            </a:r>
            <a:r>
              <a:rPr lang="en-US" i="1" dirty="0"/>
              <a:t>market</a:t>
            </a:r>
            <a:r>
              <a:rPr lang="en-US" dirty="0"/>
              <a:t> supply curve by adding individual producers together, let’s shift gears and look at what happens when </a:t>
            </a:r>
            <a:r>
              <a:rPr lang="en-US" i="1" dirty="0"/>
              <a:t>price itself</a:t>
            </a:r>
            <a:r>
              <a:rPr lang="en-US" dirty="0"/>
              <a:t> changes - causing movement </a:t>
            </a:r>
            <a:r>
              <a:rPr lang="en-US" b="1" dirty="0"/>
              <a:t>along</a:t>
            </a:r>
            <a:r>
              <a:rPr lang="en-US" dirty="0"/>
              <a:t> the supply curve rather than a shift.”</a:t>
            </a:r>
          </a:p>
        </p:txBody>
      </p:sp>
      <p:sp>
        <p:nvSpPr>
          <p:cNvPr id="4" name="Slide Number Placeholder 3"/>
          <p:cNvSpPr>
            <a:spLocks noGrp="1"/>
          </p:cNvSpPr>
          <p:nvPr>
            <p:ph type="sldNum" sz="quarter" idx="5"/>
          </p:nvPr>
        </p:nvSpPr>
        <p:spPr/>
        <p:txBody>
          <a:bodyPr/>
          <a:lstStyle/>
          <a:p>
            <a:fld id="{9A31F7E2-57C5-4F1B-8C9E-2B3C37EA420E}" type="slidenum">
              <a:rPr lang="en-US" smtClean="0"/>
              <a:t>6</a:t>
            </a:fld>
            <a:endParaRPr lang="en-US"/>
          </a:p>
        </p:txBody>
      </p:sp>
    </p:spTree>
    <p:extLst>
      <p:ext uri="{BB962C8B-B14F-4D97-AF65-F5344CB8AC3E}">
        <p14:creationId xmlns:p14="http://schemas.microsoft.com/office/powerpoint/2010/main" val="32865565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p>
          <a:p>
            <a:r>
              <a:rPr lang="en-US" dirty="0"/>
              <a:t>Students will be able to </a:t>
            </a:r>
            <a:r>
              <a:rPr lang="en-US" b="1" dirty="0"/>
              <a:t>differentiate between “supply” and “quantity supplied”</a:t>
            </a:r>
            <a:r>
              <a:rPr lang="en-US" dirty="0"/>
              <a:t>, recognizing that the entire supply curve represents supply, while a single point on that curve represents the quantity supplied at a specific price.</a:t>
            </a:r>
          </a:p>
          <a:p>
            <a:endParaRPr lang="en-US" dirty="0"/>
          </a:p>
          <a:p>
            <a:r>
              <a:rPr lang="en-US" b="1" dirty="0"/>
              <a:t>Key Concept:</a:t>
            </a:r>
          </a:p>
          <a:p>
            <a:r>
              <a:rPr lang="en-US" b="1" dirty="0"/>
              <a:t>Supply</a:t>
            </a:r>
            <a:r>
              <a:rPr lang="en-US" dirty="0"/>
              <a:t> refers to the </a:t>
            </a:r>
            <a:r>
              <a:rPr lang="en-US" b="1" dirty="0"/>
              <a:t>entire relationship</a:t>
            </a:r>
            <a:r>
              <a:rPr lang="en-US" dirty="0"/>
              <a:t> between price and quantity supplied - it includes </a:t>
            </a:r>
            <a:r>
              <a:rPr lang="en-US" i="1" dirty="0"/>
              <a:t>all possible prices and all possible quantities</a:t>
            </a:r>
            <a:r>
              <a:rPr lang="en-US" dirty="0"/>
              <a:t>.</a:t>
            </a:r>
          </a:p>
          <a:p>
            <a:r>
              <a:rPr lang="en-US" dirty="0"/>
              <a:t>The </a:t>
            </a:r>
            <a:r>
              <a:rPr lang="en-US" b="1" dirty="0"/>
              <a:t>supply curve</a:t>
            </a:r>
            <a:r>
              <a:rPr lang="en-US" dirty="0"/>
              <a:t> itself represents </a:t>
            </a:r>
            <a:r>
              <a:rPr lang="en-US" b="1" dirty="0"/>
              <a:t>supply</a:t>
            </a:r>
            <a:r>
              <a:rPr lang="en-US" dirty="0"/>
              <a:t>.</a:t>
            </a:r>
          </a:p>
          <a:p>
            <a:r>
              <a:rPr lang="en-US" b="1" dirty="0"/>
              <a:t>Quantity supplied</a:t>
            </a:r>
            <a:r>
              <a:rPr lang="en-US" dirty="0"/>
              <a:t>, on the other hand, is a </a:t>
            </a:r>
            <a:r>
              <a:rPr lang="en-US" b="1" dirty="0"/>
              <a:t>specific amount</a:t>
            </a:r>
            <a:r>
              <a:rPr lang="en-US" dirty="0"/>
              <a:t> producers are willing and able to sell </a:t>
            </a:r>
            <a:r>
              <a:rPr lang="en-US" b="1" dirty="0"/>
              <a:t>at one particular price</a:t>
            </a:r>
            <a:r>
              <a:rPr lang="en-US" dirty="0"/>
              <a:t>.</a:t>
            </a:r>
          </a:p>
          <a:p>
            <a:r>
              <a:rPr lang="en-US" dirty="0"/>
              <a:t>This distinction parallels what students learned in the </a:t>
            </a:r>
            <a:r>
              <a:rPr lang="en-US" b="1" dirty="0"/>
              <a:t>demand lecture</a:t>
            </a:r>
            <a:r>
              <a:rPr lang="en-US" dirty="0"/>
              <a:t> - the difference between “demand” (the entire curve) and “quantity demanded” (a single point on that curve).</a:t>
            </a:r>
          </a:p>
          <a:p>
            <a:endParaRPr lang="en-US" dirty="0"/>
          </a:p>
          <a:p>
            <a:r>
              <a:rPr lang="en-US" b="1" dirty="0"/>
              <a:t>How to Present the Slide:</a:t>
            </a:r>
          </a:p>
          <a:p>
            <a:r>
              <a:rPr lang="en-US" dirty="0"/>
              <a:t>Start by focusing attention on the </a:t>
            </a:r>
            <a:r>
              <a:rPr lang="en-US" b="1" dirty="0"/>
              <a:t>curve on the graph</a:t>
            </a:r>
            <a:r>
              <a:rPr lang="en-US" dirty="0"/>
              <a:t>:</a:t>
            </a:r>
          </a:p>
          <a:p>
            <a:r>
              <a:rPr lang="en-US" dirty="0"/>
              <a:t>“Here we see the entire supply curve - this red line shows all the different quantities producers would supply at all possible prices.”</a:t>
            </a:r>
          </a:p>
          <a:p>
            <a:r>
              <a:rPr lang="en-US" dirty="0"/>
              <a:t>Then, emphasize the definition visually and verbally:</a:t>
            </a:r>
          </a:p>
          <a:p>
            <a:r>
              <a:rPr lang="en-US" dirty="0"/>
              <a:t>“When we say </a:t>
            </a:r>
            <a:r>
              <a:rPr lang="en-US" i="1" dirty="0"/>
              <a:t>supply</a:t>
            </a:r>
            <a:r>
              <a:rPr lang="en-US" dirty="0"/>
              <a:t>, we mean the whole relationship - every price, every quantity, the full curve.”</a:t>
            </a:r>
          </a:p>
          <a:p>
            <a:r>
              <a:rPr lang="en-US" dirty="0"/>
              <a:t>Reinforce the key phrase from the slide:</a:t>
            </a:r>
          </a:p>
          <a:p>
            <a:r>
              <a:rPr lang="en-US" dirty="0"/>
              <a:t>“Supply is </a:t>
            </a:r>
            <a:r>
              <a:rPr lang="en-US" b="1" dirty="0"/>
              <a:t>all prices</a:t>
            </a:r>
            <a:r>
              <a:rPr lang="en-US" dirty="0"/>
              <a:t> and </a:t>
            </a:r>
            <a:r>
              <a:rPr lang="en-US" b="1" dirty="0"/>
              <a:t>all quantities</a:t>
            </a:r>
            <a:r>
              <a:rPr lang="en-US" dirty="0"/>
              <a:t>. It’s not one number - it’s the entire curve.”</a:t>
            </a:r>
          </a:p>
          <a:p>
            <a:br>
              <a:rPr lang="en-US" dirty="0"/>
            </a:br>
            <a:r>
              <a:rPr lang="en-US" b="1" dirty="0"/>
              <a:t>Engagement Prompt:</a:t>
            </a:r>
          </a:p>
          <a:p>
            <a:r>
              <a:rPr lang="en-US" dirty="0"/>
              <a:t>“How is this similar to what we saw with demand?”</a:t>
            </a:r>
          </a:p>
          <a:p>
            <a:endParaRPr lang="en-US" dirty="0"/>
          </a:p>
          <a:p>
            <a:r>
              <a:rPr lang="en-US" b="1" dirty="0"/>
              <a:t>Next Slide: The Supply Schedule</a:t>
            </a:r>
          </a:p>
          <a:p>
            <a:r>
              <a:rPr lang="en-US" dirty="0"/>
              <a:t>“Now that we’ve clarified the difference between </a:t>
            </a:r>
            <a:r>
              <a:rPr lang="en-US" i="1" dirty="0"/>
              <a:t>supply</a:t>
            </a:r>
            <a:r>
              <a:rPr lang="en-US" dirty="0"/>
              <a:t> (the whole curve) and </a:t>
            </a:r>
            <a:r>
              <a:rPr lang="en-US" i="1" dirty="0"/>
              <a:t>quantity supplied</a:t>
            </a:r>
            <a:r>
              <a:rPr lang="en-US" dirty="0"/>
              <a:t> (one point at one price), let’s look at where that curve actually comes from - the </a:t>
            </a:r>
            <a:r>
              <a:rPr lang="en-US" b="1" dirty="0"/>
              <a:t>supply schedule</a:t>
            </a:r>
            <a:r>
              <a:rPr lang="en-US" dirty="0"/>
              <a:t>, shown in table form.”</a:t>
            </a:r>
          </a:p>
        </p:txBody>
      </p:sp>
      <p:sp>
        <p:nvSpPr>
          <p:cNvPr id="4" name="Slide Number Placeholder 3"/>
          <p:cNvSpPr>
            <a:spLocks noGrp="1"/>
          </p:cNvSpPr>
          <p:nvPr>
            <p:ph type="sldNum" sz="quarter" idx="5"/>
          </p:nvPr>
        </p:nvSpPr>
        <p:spPr/>
        <p:txBody>
          <a:bodyPr/>
          <a:lstStyle/>
          <a:p>
            <a:fld id="{9A31F7E2-57C5-4F1B-8C9E-2B3C37EA420E}" type="slidenum">
              <a:rPr lang="en-US" smtClean="0"/>
              <a:t>7</a:t>
            </a:fld>
            <a:endParaRPr lang="en-US"/>
          </a:p>
        </p:txBody>
      </p:sp>
    </p:spTree>
    <p:extLst>
      <p:ext uri="{BB962C8B-B14F-4D97-AF65-F5344CB8AC3E}">
        <p14:creationId xmlns:p14="http://schemas.microsoft.com/office/powerpoint/2010/main" val="3427162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p>
          <a:p>
            <a:r>
              <a:rPr lang="en-US" dirty="0"/>
              <a:t>Students will be able to </a:t>
            </a:r>
            <a:r>
              <a:rPr lang="en-US" b="1" dirty="0"/>
              <a:t>identify supply on a supply schedule</a:t>
            </a:r>
            <a:r>
              <a:rPr lang="en-US" dirty="0"/>
              <a:t> and understand that the </a:t>
            </a:r>
            <a:r>
              <a:rPr lang="en-US" b="1" dirty="0"/>
              <a:t>entire table</a:t>
            </a:r>
            <a:r>
              <a:rPr lang="en-US" dirty="0"/>
              <a:t> represents supply - showing the full relationship between price and quantity supplied at all possible price levels.</a:t>
            </a:r>
          </a:p>
          <a:p>
            <a:endParaRPr lang="en-US" dirty="0"/>
          </a:p>
          <a:p>
            <a:r>
              <a:rPr lang="en-US" b="1" dirty="0"/>
              <a:t>Key Concept:</a:t>
            </a:r>
          </a:p>
          <a:p>
            <a:r>
              <a:rPr lang="en-US" b="1" dirty="0"/>
              <a:t>Supply</a:t>
            </a:r>
            <a:r>
              <a:rPr lang="en-US" dirty="0"/>
              <a:t> is not one number - it’s the entire relationship between price and quantity supplied.</a:t>
            </a:r>
          </a:p>
          <a:p>
            <a:r>
              <a:rPr lang="en-US" dirty="0"/>
              <a:t>The </a:t>
            </a:r>
            <a:r>
              <a:rPr lang="en-US" b="1" dirty="0"/>
              <a:t>whole table</a:t>
            </a:r>
            <a:r>
              <a:rPr lang="en-US" dirty="0"/>
              <a:t> (just like the whole curve) represents </a:t>
            </a:r>
            <a:r>
              <a:rPr lang="en-US" b="1" dirty="0"/>
              <a:t>supply</a:t>
            </a:r>
            <a:r>
              <a:rPr lang="en-US" dirty="0"/>
              <a:t> because it includes </a:t>
            </a:r>
            <a:r>
              <a:rPr lang="en-US" i="1" dirty="0"/>
              <a:t>all prices and all quantities</a:t>
            </a:r>
            <a:r>
              <a:rPr lang="en-US" dirty="0"/>
              <a:t>.</a:t>
            </a:r>
          </a:p>
          <a:p>
            <a:r>
              <a:rPr lang="en-US" dirty="0"/>
              <a:t>Each row of the table shows </a:t>
            </a:r>
            <a:r>
              <a:rPr lang="en-US" b="1" dirty="0"/>
              <a:t>a specific quantity supplied at one price</a:t>
            </a:r>
            <a:r>
              <a:rPr lang="en-US" dirty="0"/>
              <a:t>, but the full set of rows together is </a:t>
            </a:r>
            <a:r>
              <a:rPr lang="en-US" b="1" dirty="0"/>
              <a:t>the supply</a:t>
            </a:r>
            <a:r>
              <a:rPr lang="en-US" dirty="0"/>
              <a:t>.</a:t>
            </a:r>
          </a:p>
          <a:p>
            <a:r>
              <a:rPr lang="en-US" dirty="0"/>
              <a:t>This is a direct mirror of what we saw in the </a:t>
            </a:r>
            <a:r>
              <a:rPr lang="en-US" b="1" dirty="0"/>
              <a:t>demand schedule</a:t>
            </a:r>
            <a:r>
              <a:rPr lang="en-US" dirty="0"/>
              <a:t> earlier - except here, the relationship between price and quantity is </a:t>
            </a:r>
            <a:r>
              <a:rPr lang="en-US" b="1" dirty="0"/>
              <a:t>positive</a:t>
            </a:r>
            <a:r>
              <a:rPr lang="en-US" dirty="0"/>
              <a:t>, not negative.</a:t>
            </a:r>
          </a:p>
          <a:p>
            <a:endParaRPr lang="en-US" dirty="0"/>
          </a:p>
          <a:p>
            <a:r>
              <a:rPr lang="en-US" b="1" dirty="0"/>
              <a:t>How to Present the Slide:</a:t>
            </a:r>
          </a:p>
          <a:p>
            <a:r>
              <a:rPr lang="en-US" dirty="0"/>
              <a:t>Start by recalling the previous graph slide:</a:t>
            </a:r>
          </a:p>
          <a:p>
            <a:r>
              <a:rPr lang="en-US" dirty="0"/>
              <a:t>“We just saw that the entire </a:t>
            </a:r>
            <a:r>
              <a:rPr lang="en-US" i="1" dirty="0"/>
              <a:t>curve</a:t>
            </a:r>
            <a:r>
              <a:rPr lang="en-US" dirty="0"/>
              <a:t> represents supply. Now we’re looking at the same idea in table form - this is the </a:t>
            </a:r>
            <a:r>
              <a:rPr lang="en-US" b="1" dirty="0"/>
              <a:t>supply schedule</a:t>
            </a:r>
            <a:r>
              <a:rPr lang="en-US" dirty="0"/>
              <a:t>.”</a:t>
            </a:r>
          </a:p>
          <a:p>
            <a:r>
              <a:rPr lang="en-US" dirty="0"/>
              <a:t>Point to the table and emphasize:</a:t>
            </a:r>
          </a:p>
          <a:p>
            <a:r>
              <a:rPr lang="en-US" dirty="0"/>
              <a:t>“The entire table is supply because it shows every possible price and the quantity producers are willing to supply at each one.”</a:t>
            </a:r>
          </a:p>
          <a:p>
            <a:endParaRPr lang="en-US" dirty="0"/>
          </a:p>
          <a:p>
            <a:r>
              <a:rPr lang="en-US" b="1" dirty="0"/>
              <a:t>Engagement Prompt:</a:t>
            </a:r>
          </a:p>
          <a:p>
            <a:r>
              <a:rPr lang="en-US" dirty="0"/>
              <a:t>“How does this table help us visualize what producers do when prices rise or fall?”</a:t>
            </a:r>
          </a:p>
          <a:p>
            <a:br>
              <a:rPr lang="en-US" dirty="0"/>
            </a:br>
            <a:r>
              <a:rPr lang="en-US" b="1" dirty="0"/>
              <a:t>Next Slide: Quantity Supplied on a Graph</a:t>
            </a:r>
          </a:p>
          <a:p>
            <a:r>
              <a:rPr lang="en-US" dirty="0"/>
              <a:t>“Now that we’ve seen that the </a:t>
            </a:r>
            <a:r>
              <a:rPr lang="en-US" i="1" dirty="0"/>
              <a:t>entire table</a:t>
            </a:r>
            <a:r>
              <a:rPr lang="en-US" dirty="0"/>
              <a:t> represents supply, let’s zoom in on just </a:t>
            </a:r>
            <a:r>
              <a:rPr lang="en-US" b="1" dirty="0"/>
              <a:t>one price</a:t>
            </a:r>
            <a:r>
              <a:rPr lang="en-US" dirty="0"/>
              <a:t> and see how that shows up on a graph as </a:t>
            </a:r>
            <a:r>
              <a:rPr lang="en-US" b="1" dirty="0"/>
              <a:t>quantity supplied</a:t>
            </a:r>
            <a:r>
              <a:rPr lang="en-US" dirty="0"/>
              <a:t> - a single point on the supply curve.”</a:t>
            </a:r>
          </a:p>
        </p:txBody>
      </p:sp>
      <p:sp>
        <p:nvSpPr>
          <p:cNvPr id="4" name="Slide Number Placeholder 3"/>
          <p:cNvSpPr>
            <a:spLocks noGrp="1"/>
          </p:cNvSpPr>
          <p:nvPr>
            <p:ph type="sldNum" sz="quarter" idx="5"/>
          </p:nvPr>
        </p:nvSpPr>
        <p:spPr/>
        <p:txBody>
          <a:bodyPr/>
          <a:lstStyle/>
          <a:p>
            <a:fld id="{9A31F7E2-57C5-4F1B-8C9E-2B3C37EA420E}" type="slidenum">
              <a:rPr lang="en-US" smtClean="0"/>
              <a:t>8</a:t>
            </a:fld>
            <a:endParaRPr lang="en-US"/>
          </a:p>
        </p:txBody>
      </p:sp>
    </p:spTree>
    <p:extLst>
      <p:ext uri="{BB962C8B-B14F-4D97-AF65-F5344CB8AC3E}">
        <p14:creationId xmlns:p14="http://schemas.microsoft.com/office/powerpoint/2010/main" val="35144404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p>
          <a:p>
            <a:r>
              <a:rPr lang="en-US" dirty="0"/>
              <a:t>Students will be able to </a:t>
            </a:r>
            <a:r>
              <a:rPr lang="en-US" b="1" dirty="0"/>
              <a:t>identify quantity supplied as a single point on the supply curve</a:t>
            </a:r>
            <a:r>
              <a:rPr lang="en-US" dirty="0"/>
              <a:t>, representing the specific quantity producers are willing and able to sell at one particular price.</a:t>
            </a:r>
          </a:p>
          <a:p>
            <a:endParaRPr lang="en-US" dirty="0"/>
          </a:p>
          <a:p>
            <a:r>
              <a:rPr lang="en-US" b="1" dirty="0"/>
              <a:t>Key Concept:</a:t>
            </a:r>
          </a:p>
          <a:p>
            <a:r>
              <a:rPr lang="en-US" b="1" dirty="0"/>
              <a:t>Quantity supplied</a:t>
            </a:r>
            <a:r>
              <a:rPr lang="en-US" dirty="0"/>
              <a:t> is </a:t>
            </a:r>
            <a:r>
              <a:rPr lang="en-US" i="1" dirty="0"/>
              <a:t>not</a:t>
            </a:r>
            <a:r>
              <a:rPr lang="en-US" dirty="0"/>
              <a:t> the entire curve - it is </a:t>
            </a:r>
            <a:r>
              <a:rPr lang="en-US" b="1" dirty="0"/>
              <a:t>one specific point</a:t>
            </a:r>
            <a:r>
              <a:rPr lang="en-US" dirty="0"/>
              <a:t> on the curve.</a:t>
            </a:r>
          </a:p>
          <a:p>
            <a:r>
              <a:rPr lang="en-US" dirty="0"/>
              <a:t>It shows the quantity producers are willing to sell </a:t>
            </a:r>
            <a:r>
              <a:rPr lang="en-US" b="1" dirty="0"/>
              <a:t>at one specific price</a:t>
            </a:r>
            <a:r>
              <a:rPr lang="en-US" dirty="0"/>
              <a:t>, holding all else constant (</a:t>
            </a:r>
            <a:r>
              <a:rPr lang="en-US" i="1" dirty="0"/>
              <a:t>ceteris paribus</a:t>
            </a:r>
            <a:r>
              <a:rPr lang="en-US" dirty="0"/>
              <a:t>).</a:t>
            </a:r>
          </a:p>
          <a:p>
            <a:endParaRPr lang="en-US" dirty="0"/>
          </a:p>
          <a:p>
            <a:r>
              <a:rPr lang="en-US" b="1" dirty="0"/>
              <a:t>How to Present the Slide:</a:t>
            </a:r>
          </a:p>
          <a:p>
            <a:r>
              <a:rPr lang="en-US" dirty="0"/>
              <a:t>Direct students’ attention to the graph:</a:t>
            </a:r>
          </a:p>
          <a:p>
            <a:r>
              <a:rPr lang="en-US" dirty="0"/>
              <a:t>“On this graph, the entire line represents </a:t>
            </a:r>
            <a:r>
              <a:rPr lang="en-US" i="1" dirty="0"/>
              <a:t>supply</a:t>
            </a:r>
            <a:r>
              <a:rPr lang="en-US" dirty="0"/>
              <a:t> - all prices and all quantities - but this one green point represents </a:t>
            </a:r>
            <a:r>
              <a:rPr lang="en-US" i="1" dirty="0"/>
              <a:t>quantity supplied</a:t>
            </a:r>
            <a:r>
              <a:rPr lang="en-US" dirty="0"/>
              <a:t>.”</a:t>
            </a:r>
          </a:p>
          <a:p>
            <a:r>
              <a:rPr lang="en-US" dirty="0"/>
              <a:t>Point to the price and quantity axes:</a:t>
            </a:r>
          </a:p>
          <a:p>
            <a:r>
              <a:rPr lang="en-US" dirty="0"/>
              <a:t>“At price level P₁, producers are willing to supply Qₛ units. This is </a:t>
            </a:r>
            <a:r>
              <a:rPr lang="en-US" i="1" dirty="0"/>
              <a:t>one quantity for one price</a:t>
            </a:r>
            <a:r>
              <a:rPr lang="en-US" dirty="0"/>
              <a:t>.”</a:t>
            </a:r>
          </a:p>
          <a:p>
            <a:r>
              <a:rPr lang="en-US" dirty="0"/>
              <a:t>Emphasize clarity between the two terms:</a:t>
            </a:r>
          </a:p>
          <a:p>
            <a:r>
              <a:rPr lang="en-US" dirty="0"/>
              <a:t>“If I only tell you one price, you can only find one </a:t>
            </a:r>
            <a:r>
              <a:rPr lang="en-US" i="1" dirty="0"/>
              <a:t>point</a:t>
            </a:r>
            <a:r>
              <a:rPr lang="en-US" dirty="0"/>
              <a:t> on this curve - that’s the </a:t>
            </a:r>
            <a:r>
              <a:rPr lang="en-US" i="1" dirty="0"/>
              <a:t>quantity supplied</a:t>
            </a:r>
            <a:r>
              <a:rPr lang="en-US" dirty="0"/>
              <a:t>. But if I show you all the prices, that gives you the </a:t>
            </a:r>
            <a:r>
              <a:rPr lang="en-US" i="1" dirty="0"/>
              <a:t>entire supply curve</a:t>
            </a:r>
            <a:r>
              <a:rPr lang="en-US" dirty="0"/>
              <a:t>.”</a:t>
            </a:r>
          </a:p>
          <a:p>
            <a:r>
              <a:rPr lang="en-US" dirty="0"/>
              <a:t>Reinforce the connection to demand:</a:t>
            </a:r>
          </a:p>
          <a:p>
            <a:r>
              <a:rPr lang="en-US" dirty="0"/>
              <a:t>“Remember how we said quantity demanded comes from one point on the demand curve? The same is true for supply - just with the opposite relationship between price and quantity.”</a:t>
            </a:r>
          </a:p>
          <a:p>
            <a:endParaRPr lang="en-US" dirty="0"/>
          </a:p>
          <a:p>
            <a:r>
              <a:rPr lang="en-US" b="1" dirty="0"/>
              <a:t>Engagement Prompts:</a:t>
            </a:r>
          </a:p>
          <a:p>
            <a:r>
              <a:rPr lang="en-US" dirty="0"/>
              <a:t>“If the price increased, what would happen to the quantity supplied on this graph?”</a:t>
            </a:r>
          </a:p>
          <a:p>
            <a:r>
              <a:rPr lang="en-US" dirty="0"/>
              <a:t>“What happens to the point on the curve when price falls?”</a:t>
            </a:r>
            <a:br>
              <a:rPr lang="en-US" dirty="0"/>
            </a:br>
            <a:endParaRPr lang="en-US" dirty="0"/>
          </a:p>
          <a:p>
            <a:r>
              <a:rPr lang="en-US" b="1" dirty="0"/>
              <a:t>Next Slide: Quantity Supplied on a Supply Schedule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“Now that we’ve seen </a:t>
            </a:r>
            <a:r>
              <a:rPr lang="en-US" b="1" dirty="0"/>
              <a:t>quantity supplied</a:t>
            </a:r>
            <a:r>
              <a:rPr lang="en-US" dirty="0"/>
              <a:t> as a single point on the graph, let’s look at the </a:t>
            </a:r>
            <a:r>
              <a:rPr lang="en-US" i="1" dirty="0"/>
              <a:t>same idea in table form</a:t>
            </a:r>
            <a:r>
              <a:rPr lang="en-US" dirty="0"/>
              <a:t> and see how </a:t>
            </a:r>
            <a:r>
              <a:rPr lang="en-US" b="1" dirty="0"/>
              <a:t>one specific price–quantity pair</a:t>
            </a:r>
            <a:r>
              <a:rPr lang="en-US" dirty="0"/>
              <a:t> shows up in a supply schedule.”</a:t>
            </a:r>
          </a:p>
          <a:p>
            <a:endParaRPr lang="en-US" b="1" dirty="0"/>
          </a:p>
        </p:txBody>
      </p:sp>
      <p:sp>
        <p:nvSpPr>
          <p:cNvPr id="4" name="Slide Number Placeholder 3"/>
          <p:cNvSpPr>
            <a:spLocks noGrp="1"/>
          </p:cNvSpPr>
          <p:nvPr>
            <p:ph type="sldNum" sz="quarter" idx="5"/>
          </p:nvPr>
        </p:nvSpPr>
        <p:spPr/>
        <p:txBody>
          <a:bodyPr/>
          <a:lstStyle/>
          <a:p>
            <a:fld id="{9A31F7E2-57C5-4F1B-8C9E-2B3C37EA420E}" type="slidenum">
              <a:rPr lang="en-US" smtClean="0"/>
              <a:t>9</a:t>
            </a:fld>
            <a:endParaRPr lang="en-US"/>
          </a:p>
        </p:txBody>
      </p:sp>
    </p:spTree>
    <p:extLst>
      <p:ext uri="{BB962C8B-B14F-4D97-AF65-F5344CB8AC3E}">
        <p14:creationId xmlns:p14="http://schemas.microsoft.com/office/powerpoint/2010/main" val="1429844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AD01D-85B1-4A4C-853A-85A48DFDAC5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F6DF6B7-4C46-47BE-B734-7DA981F536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88FE6E3-1B0E-45DF-B797-2027B6299E42}"/>
              </a:ext>
            </a:extLst>
          </p:cNvPr>
          <p:cNvSpPr>
            <a:spLocks noGrp="1"/>
          </p:cNvSpPr>
          <p:nvPr>
            <p:ph type="dt" sz="half" idx="10"/>
          </p:nvPr>
        </p:nvSpPr>
        <p:spPr/>
        <p:txBody>
          <a:bodyPr/>
          <a:lstStyle/>
          <a:p>
            <a:fld id="{65E67148-A7F3-4E2E-9366-D40DC4A6E1D1}" type="datetimeFigureOut">
              <a:rPr lang="en-US" smtClean="0"/>
              <a:t>7/11/2026</a:t>
            </a:fld>
            <a:endParaRPr lang="en-US"/>
          </a:p>
        </p:txBody>
      </p:sp>
      <p:sp>
        <p:nvSpPr>
          <p:cNvPr id="5" name="Footer Placeholder 4">
            <a:extLst>
              <a:ext uri="{FF2B5EF4-FFF2-40B4-BE49-F238E27FC236}">
                <a16:creationId xmlns:a16="http://schemas.microsoft.com/office/drawing/2014/main" id="{1F397BFE-B775-4245-B6B9-9879A19C10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FE9999-6BC9-4386-A7B0-088527083F58}"/>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24038887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2AEFB-2B7E-406C-9D23-5070EF131BC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C1BCCA8-29D0-4408-9F07-54484BB3312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60F902-8306-4A12-A3B4-BA5D6FC4B3F4}"/>
              </a:ext>
            </a:extLst>
          </p:cNvPr>
          <p:cNvSpPr>
            <a:spLocks noGrp="1"/>
          </p:cNvSpPr>
          <p:nvPr>
            <p:ph type="dt" sz="half" idx="10"/>
          </p:nvPr>
        </p:nvSpPr>
        <p:spPr/>
        <p:txBody>
          <a:bodyPr/>
          <a:lstStyle/>
          <a:p>
            <a:fld id="{65E67148-A7F3-4E2E-9366-D40DC4A6E1D1}" type="datetimeFigureOut">
              <a:rPr lang="en-US" smtClean="0"/>
              <a:t>7/11/2026</a:t>
            </a:fld>
            <a:endParaRPr lang="en-US"/>
          </a:p>
        </p:txBody>
      </p:sp>
      <p:sp>
        <p:nvSpPr>
          <p:cNvPr id="5" name="Footer Placeholder 4">
            <a:extLst>
              <a:ext uri="{FF2B5EF4-FFF2-40B4-BE49-F238E27FC236}">
                <a16:creationId xmlns:a16="http://schemas.microsoft.com/office/drawing/2014/main" id="{9DAD4F52-4706-41CB-9563-78CE3A2A4A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23EC2D-4920-438E-A332-E6DBCE2EE3F6}"/>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1319144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2664FD7-12B7-437E-B391-B18344860A9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33C2537-332C-4C73-B3EE-251CD7FEEDA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1ADCCB-944B-4462-995B-0C334C0D7FA8}"/>
              </a:ext>
            </a:extLst>
          </p:cNvPr>
          <p:cNvSpPr>
            <a:spLocks noGrp="1"/>
          </p:cNvSpPr>
          <p:nvPr>
            <p:ph type="dt" sz="half" idx="10"/>
          </p:nvPr>
        </p:nvSpPr>
        <p:spPr/>
        <p:txBody>
          <a:bodyPr/>
          <a:lstStyle/>
          <a:p>
            <a:fld id="{65E67148-A7F3-4E2E-9366-D40DC4A6E1D1}" type="datetimeFigureOut">
              <a:rPr lang="en-US" smtClean="0"/>
              <a:t>7/11/2026</a:t>
            </a:fld>
            <a:endParaRPr lang="en-US"/>
          </a:p>
        </p:txBody>
      </p:sp>
      <p:sp>
        <p:nvSpPr>
          <p:cNvPr id="5" name="Footer Placeholder 4">
            <a:extLst>
              <a:ext uri="{FF2B5EF4-FFF2-40B4-BE49-F238E27FC236}">
                <a16:creationId xmlns:a16="http://schemas.microsoft.com/office/drawing/2014/main" id="{948BA434-8A61-4D2C-84E9-667CB63FC2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0CD7EF-6F17-4881-953C-6F570B5DF2F6}"/>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36831458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AD01D-85B1-4A4C-853A-85A48DFDAC5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F6DF6B7-4C46-47BE-B734-7DA981F536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88FE6E3-1B0E-45DF-B797-2027B6299E42}"/>
              </a:ext>
            </a:extLst>
          </p:cNvPr>
          <p:cNvSpPr>
            <a:spLocks noGrp="1"/>
          </p:cNvSpPr>
          <p:nvPr>
            <p:ph type="dt" sz="half" idx="10"/>
          </p:nvPr>
        </p:nvSpPr>
        <p:spPr/>
        <p:txBody>
          <a:bodyPr/>
          <a:lstStyle/>
          <a:p>
            <a:fld id="{65E67148-A7F3-4E2E-9366-D40DC4A6E1D1}" type="datetimeFigureOut">
              <a:rPr lang="en-US" smtClean="0"/>
              <a:t>7/11/2026</a:t>
            </a:fld>
            <a:endParaRPr lang="en-US"/>
          </a:p>
        </p:txBody>
      </p:sp>
      <p:sp>
        <p:nvSpPr>
          <p:cNvPr id="5" name="Footer Placeholder 4">
            <a:extLst>
              <a:ext uri="{FF2B5EF4-FFF2-40B4-BE49-F238E27FC236}">
                <a16:creationId xmlns:a16="http://schemas.microsoft.com/office/drawing/2014/main" id="{1F397BFE-B775-4245-B6B9-9879A19C10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FE9999-6BC9-4386-A7B0-088527083F58}"/>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29640249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C606A-6584-4F54-B850-23F98C36E27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455102B-98A6-4777-A651-C57521F1D48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DCC7B6-7552-4169-B0C1-4AFE2079E7BD}"/>
              </a:ext>
            </a:extLst>
          </p:cNvPr>
          <p:cNvSpPr>
            <a:spLocks noGrp="1"/>
          </p:cNvSpPr>
          <p:nvPr>
            <p:ph type="dt" sz="half" idx="10"/>
          </p:nvPr>
        </p:nvSpPr>
        <p:spPr/>
        <p:txBody>
          <a:bodyPr/>
          <a:lstStyle/>
          <a:p>
            <a:fld id="{65E67148-A7F3-4E2E-9366-D40DC4A6E1D1}" type="datetimeFigureOut">
              <a:rPr lang="en-US" smtClean="0"/>
              <a:t>7/11/2026</a:t>
            </a:fld>
            <a:endParaRPr lang="en-US"/>
          </a:p>
        </p:txBody>
      </p:sp>
      <p:sp>
        <p:nvSpPr>
          <p:cNvPr id="5" name="Footer Placeholder 4">
            <a:extLst>
              <a:ext uri="{FF2B5EF4-FFF2-40B4-BE49-F238E27FC236}">
                <a16:creationId xmlns:a16="http://schemas.microsoft.com/office/drawing/2014/main" id="{83D733C9-8519-49FB-8E7A-2CF61CDF9C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94F935-5F1D-466E-914A-D004E4091591}"/>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3946721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780DE-3AF2-472B-82FF-3B010422E94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6108546-34EA-4D5F-8F81-61149C4102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BE9D24-C22C-45B2-9C2F-2E9B2D35D1B3}"/>
              </a:ext>
            </a:extLst>
          </p:cNvPr>
          <p:cNvSpPr>
            <a:spLocks noGrp="1"/>
          </p:cNvSpPr>
          <p:nvPr>
            <p:ph type="dt" sz="half" idx="10"/>
          </p:nvPr>
        </p:nvSpPr>
        <p:spPr/>
        <p:txBody>
          <a:bodyPr/>
          <a:lstStyle/>
          <a:p>
            <a:fld id="{65E67148-A7F3-4E2E-9366-D40DC4A6E1D1}" type="datetimeFigureOut">
              <a:rPr lang="en-US" smtClean="0"/>
              <a:t>7/11/2026</a:t>
            </a:fld>
            <a:endParaRPr lang="en-US"/>
          </a:p>
        </p:txBody>
      </p:sp>
      <p:sp>
        <p:nvSpPr>
          <p:cNvPr id="5" name="Footer Placeholder 4">
            <a:extLst>
              <a:ext uri="{FF2B5EF4-FFF2-40B4-BE49-F238E27FC236}">
                <a16:creationId xmlns:a16="http://schemas.microsoft.com/office/drawing/2014/main" id="{2C0BD880-2C1C-4EAB-A2EE-96DE108CDD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58A006-0E83-4093-9BD4-30B9EE4159E4}"/>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3203217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1428E-D9CA-4E25-AE0A-AEBC13BA21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EEA4993-8959-490A-BB9D-A572A33A2EB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9FEFAD7-AB10-498D-801F-700F1B69943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535DD67-A916-4764-B363-87A82A504BBE}"/>
              </a:ext>
            </a:extLst>
          </p:cNvPr>
          <p:cNvSpPr>
            <a:spLocks noGrp="1"/>
          </p:cNvSpPr>
          <p:nvPr>
            <p:ph type="dt" sz="half" idx="10"/>
          </p:nvPr>
        </p:nvSpPr>
        <p:spPr/>
        <p:txBody>
          <a:bodyPr/>
          <a:lstStyle/>
          <a:p>
            <a:fld id="{65E67148-A7F3-4E2E-9366-D40DC4A6E1D1}" type="datetimeFigureOut">
              <a:rPr lang="en-US" smtClean="0"/>
              <a:t>7/11/2026</a:t>
            </a:fld>
            <a:endParaRPr lang="en-US"/>
          </a:p>
        </p:txBody>
      </p:sp>
      <p:sp>
        <p:nvSpPr>
          <p:cNvPr id="6" name="Footer Placeholder 5">
            <a:extLst>
              <a:ext uri="{FF2B5EF4-FFF2-40B4-BE49-F238E27FC236}">
                <a16:creationId xmlns:a16="http://schemas.microsoft.com/office/drawing/2014/main" id="{6C36046E-9D12-4EC8-BA1D-894CF3C7364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F89730-31B3-4510-94A7-FC6610BD0B9C}"/>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30775224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04D45-6C2F-4238-A683-DC7B3E3E932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244C735-72A0-4664-8EC1-8A7ECCAE1F4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36E9133-F8DE-46EA-9A54-892ABC45521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A9372CE-B180-4BB4-9F79-1054EFD53E0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93CE711-815E-4C6E-8D78-2D84FBD6370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DBD07F5-6D44-4D5B-9554-2F2545D999F0}"/>
              </a:ext>
            </a:extLst>
          </p:cNvPr>
          <p:cNvSpPr>
            <a:spLocks noGrp="1"/>
          </p:cNvSpPr>
          <p:nvPr>
            <p:ph type="dt" sz="half" idx="10"/>
          </p:nvPr>
        </p:nvSpPr>
        <p:spPr/>
        <p:txBody>
          <a:bodyPr/>
          <a:lstStyle/>
          <a:p>
            <a:fld id="{65E67148-A7F3-4E2E-9366-D40DC4A6E1D1}" type="datetimeFigureOut">
              <a:rPr lang="en-US" smtClean="0"/>
              <a:t>7/11/2026</a:t>
            </a:fld>
            <a:endParaRPr lang="en-US"/>
          </a:p>
        </p:txBody>
      </p:sp>
      <p:sp>
        <p:nvSpPr>
          <p:cNvPr id="8" name="Footer Placeholder 7">
            <a:extLst>
              <a:ext uri="{FF2B5EF4-FFF2-40B4-BE49-F238E27FC236}">
                <a16:creationId xmlns:a16="http://schemas.microsoft.com/office/drawing/2014/main" id="{3C084CD9-BA32-4206-9676-A59E72A8DB6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1E0ADC8-2526-47A4-BB94-FFF38E96EF4C}"/>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18974759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1EE7A-3F27-431A-8481-D6244F7CB2D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A6308DC-9F5E-4107-B2C4-DE7CD5D4BDDA}"/>
              </a:ext>
            </a:extLst>
          </p:cNvPr>
          <p:cNvSpPr>
            <a:spLocks noGrp="1"/>
          </p:cNvSpPr>
          <p:nvPr>
            <p:ph type="dt" sz="half" idx="10"/>
          </p:nvPr>
        </p:nvSpPr>
        <p:spPr/>
        <p:txBody>
          <a:bodyPr/>
          <a:lstStyle/>
          <a:p>
            <a:fld id="{65E67148-A7F3-4E2E-9366-D40DC4A6E1D1}" type="datetimeFigureOut">
              <a:rPr lang="en-US" smtClean="0"/>
              <a:t>7/11/2026</a:t>
            </a:fld>
            <a:endParaRPr lang="en-US"/>
          </a:p>
        </p:txBody>
      </p:sp>
      <p:sp>
        <p:nvSpPr>
          <p:cNvPr id="4" name="Footer Placeholder 3">
            <a:extLst>
              <a:ext uri="{FF2B5EF4-FFF2-40B4-BE49-F238E27FC236}">
                <a16:creationId xmlns:a16="http://schemas.microsoft.com/office/drawing/2014/main" id="{05CCFC77-F3AA-4B38-A305-A54529AAA2D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9BD2041-33BF-4C5F-B370-790962853E65}"/>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18687771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FF0E0D-0710-4040-961D-1F69FCE57EEB}"/>
              </a:ext>
            </a:extLst>
          </p:cNvPr>
          <p:cNvSpPr>
            <a:spLocks noGrp="1"/>
          </p:cNvSpPr>
          <p:nvPr>
            <p:ph type="dt" sz="half" idx="10"/>
          </p:nvPr>
        </p:nvSpPr>
        <p:spPr/>
        <p:txBody>
          <a:bodyPr/>
          <a:lstStyle/>
          <a:p>
            <a:fld id="{65E67148-A7F3-4E2E-9366-D40DC4A6E1D1}" type="datetimeFigureOut">
              <a:rPr lang="en-US" smtClean="0"/>
              <a:t>7/11/2026</a:t>
            </a:fld>
            <a:endParaRPr lang="en-US"/>
          </a:p>
        </p:txBody>
      </p:sp>
      <p:sp>
        <p:nvSpPr>
          <p:cNvPr id="3" name="Footer Placeholder 2">
            <a:extLst>
              <a:ext uri="{FF2B5EF4-FFF2-40B4-BE49-F238E27FC236}">
                <a16:creationId xmlns:a16="http://schemas.microsoft.com/office/drawing/2014/main" id="{14505D8D-AB7B-4AB9-8033-487FE1BCD1B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44ADE2E-343F-4DF4-9FB3-2D815BF86AED}"/>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22770556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CA1B0-7825-427B-B6EB-5B8F77B891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63D06A6-552D-401F-AE4B-B7F14B0A94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EA0BE13-555E-46B2-99DD-7D34D126AF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7534B8-6190-482A-BFB7-8506028A89F7}"/>
              </a:ext>
            </a:extLst>
          </p:cNvPr>
          <p:cNvSpPr>
            <a:spLocks noGrp="1"/>
          </p:cNvSpPr>
          <p:nvPr>
            <p:ph type="dt" sz="half" idx="10"/>
          </p:nvPr>
        </p:nvSpPr>
        <p:spPr/>
        <p:txBody>
          <a:bodyPr/>
          <a:lstStyle/>
          <a:p>
            <a:fld id="{65E67148-A7F3-4E2E-9366-D40DC4A6E1D1}" type="datetimeFigureOut">
              <a:rPr lang="en-US" smtClean="0"/>
              <a:t>7/11/2026</a:t>
            </a:fld>
            <a:endParaRPr lang="en-US"/>
          </a:p>
        </p:txBody>
      </p:sp>
      <p:sp>
        <p:nvSpPr>
          <p:cNvPr id="6" name="Footer Placeholder 5">
            <a:extLst>
              <a:ext uri="{FF2B5EF4-FFF2-40B4-BE49-F238E27FC236}">
                <a16:creationId xmlns:a16="http://schemas.microsoft.com/office/drawing/2014/main" id="{9905BC1A-7DD4-4559-83DE-D04FB01F65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0D0BC9-717D-4B86-9A5D-717E04E0C29C}"/>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40138557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C606A-6584-4F54-B850-23F98C36E27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455102B-98A6-4777-A651-C57521F1D48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DCC7B6-7552-4169-B0C1-4AFE2079E7BD}"/>
              </a:ext>
            </a:extLst>
          </p:cNvPr>
          <p:cNvSpPr>
            <a:spLocks noGrp="1"/>
          </p:cNvSpPr>
          <p:nvPr>
            <p:ph type="dt" sz="half" idx="10"/>
          </p:nvPr>
        </p:nvSpPr>
        <p:spPr/>
        <p:txBody>
          <a:bodyPr/>
          <a:lstStyle/>
          <a:p>
            <a:fld id="{65E67148-A7F3-4E2E-9366-D40DC4A6E1D1}" type="datetimeFigureOut">
              <a:rPr lang="en-US" smtClean="0"/>
              <a:t>7/11/2026</a:t>
            </a:fld>
            <a:endParaRPr lang="en-US"/>
          </a:p>
        </p:txBody>
      </p:sp>
      <p:sp>
        <p:nvSpPr>
          <p:cNvPr id="5" name="Footer Placeholder 4">
            <a:extLst>
              <a:ext uri="{FF2B5EF4-FFF2-40B4-BE49-F238E27FC236}">
                <a16:creationId xmlns:a16="http://schemas.microsoft.com/office/drawing/2014/main" id="{83D733C9-8519-49FB-8E7A-2CF61CDF9C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94F935-5F1D-466E-914A-D004E4091591}"/>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5523979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ACC71-D1E2-44B8-ABAF-2737490F9D4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F89D2E1-95DC-4BE2-988D-A47EABCF9D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7121BDB-D0F7-49C5-8AEE-484DE57E3B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BA7D90-5309-4F4A-974B-6F391ADE69B6}"/>
              </a:ext>
            </a:extLst>
          </p:cNvPr>
          <p:cNvSpPr>
            <a:spLocks noGrp="1"/>
          </p:cNvSpPr>
          <p:nvPr>
            <p:ph type="dt" sz="half" idx="10"/>
          </p:nvPr>
        </p:nvSpPr>
        <p:spPr/>
        <p:txBody>
          <a:bodyPr/>
          <a:lstStyle/>
          <a:p>
            <a:fld id="{65E67148-A7F3-4E2E-9366-D40DC4A6E1D1}" type="datetimeFigureOut">
              <a:rPr lang="en-US" smtClean="0"/>
              <a:t>7/11/2026</a:t>
            </a:fld>
            <a:endParaRPr lang="en-US"/>
          </a:p>
        </p:txBody>
      </p:sp>
      <p:sp>
        <p:nvSpPr>
          <p:cNvPr id="6" name="Footer Placeholder 5">
            <a:extLst>
              <a:ext uri="{FF2B5EF4-FFF2-40B4-BE49-F238E27FC236}">
                <a16:creationId xmlns:a16="http://schemas.microsoft.com/office/drawing/2014/main" id="{63F5BFD1-F362-4170-8367-138A18C906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343223-68CA-45FC-ABDD-7B6C02434136}"/>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5287089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2AEFB-2B7E-406C-9D23-5070EF131BC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C1BCCA8-29D0-4408-9F07-54484BB3312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60F902-8306-4A12-A3B4-BA5D6FC4B3F4}"/>
              </a:ext>
            </a:extLst>
          </p:cNvPr>
          <p:cNvSpPr>
            <a:spLocks noGrp="1"/>
          </p:cNvSpPr>
          <p:nvPr>
            <p:ph type="dt" sz="half" idx="10"/>
          </p:nvPr>
        </p:nvSpPr>
        <p:spPr/>
        <p:txBody>
          <a:bodyPr/>
          <a:lstStyle/>
          <a:p>
            <a:fld id="{65E67148-A7F3-4E2E-9366-D40DC4A6E1D1}" type="datetimeFigureOut">
              <a:rPr lang="en-US" smtClean="0"/>
              <a:t>7/11/2026</a:t>
            </a:fld>
            <a:endParaRPr lang="en-US"/>
          </a:p>
        </p:txBody>
      </p:sp>
      <p:sp>
        <p:nvSpPr>
          <p:cNvPr id="5" name="Footer Placeholder 4">
            <a:extLst>
              <a:ext uri="{FF2B5EF4-FFF2-40B4-BE49-F238E27FC236}">
                <a16:creationId xmlns:a16="http://schemas.microsoft.com/office/drawing/2014/main" id="{9DAD4F52-4706-41CB-9563-78CE3A2A4A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23EC2D-4920-438E-A332-E6DBCE2EE3F6}"/>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39130431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2664FD7-12B7-437E-B391-B18344860A9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33C2537-332C-4C73-B3EE-251CD7FEEDA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1ADCCB-944B-4462-995B-0C334C0D7FA8}"/>
              </a:ext>
            </a:extLst>
          </p:cNvPr>
          <p:cNvSpPr>
            <a:spLocks noGrp="1"/>
          </p:cNvSpPr>
          <p:nvPr>
            <p:ph type="dt" sz="half" idx="10"/>
          </p:nvPr>
        </p:nvSpPr>
        <p:spPr/>
        <p:txBody>
          <a:bodyPr/>
          <a:lstStyle/>
          <a:p>
            <a:fld id="{65E67148-A7F3-4E2E-9366-D40DC4A6E1D1}" type="datetimeFigureOut">
              <a:rPr lang="en-US" smtClean="0"/>
              <a:t>7/11/2026</a:t>
            </a:fld>
            <a:endParaRPr lang="en-US"/>
          </a:p>
        </p:txBody>
      </p:sp>
      <p:sp>
        <p:nvSpPr>
          <p:cNvPr id="5" name="Footer Placeholder 4">
            <a:extLst>
              <a:ext uri="{FF2B5EF4-FFF2-40B4-BE49-F238E27FC236}">
                <a16:creationId xmlns:a16="http://schemas.microsoft.com/office/drawing/2014/main" id="{948BA434-8A61-4D2C-84E9-667CB63FC2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0CD7EF-6F17-4881-953C-6F570B5DF2F6}"/>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519892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780DE-3AF2-472B-82FF-3B010422E94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6108546-34EA-4D5F-8F81-61149C4102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BE9D24-C22C-45B2-9C2F-2E9B2D35D1B3}"/>
              </a:ext>
            </a:extLst>
          </p:cNvPr>
          <p:cNvSpPr>
            <a:spLocks noGrp="1"/>
          </p:cNvSpPr>
          <p:nvPr>
            <p:ph type="dt" sz="half" idx="10"/>
          </p:nvPr>
        </p:nvSpPr>
        <p:spPr/>
        <p:txBody>
          <a:bodyPr/>
          <a:lstStyle/>
          <a:p>
            <a:fld id="{65E67148-A7F3-4E2E-9366-D40DC4A6E1D1}" type="datetimeFigureOut">
              <a:rPr lang="en-US" smtClean="0"/>
              <a:t>7/11/2026</a:t>
            </a:fld>
            <a:endParaRPr lang="en-US"/>
          </a:p>
        </p:txBody>
      </p:sp>
      <p:sp>
        <p:nvSpPr>
          <p:cNvPr id="5" name="Footer Placeholder 4">
            <a:extLst>
              <a:ext uri="{FF2B5EF4-FFF2-40B4-BE49-F238E27FC236}">
                <a16:creationId xmlns:a16="http://schemas.microsoft.com/office/drawing/2014/main" id="{2C0BD880-2C1C-4EAB-A2EE-96DE108CDD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58A006-0E83-4093-9BD4-30B9EE4159E4}"/>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2971619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1428E-D9CA-4E25-AE0A-AEBC13BA21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EEA4993-8959-490A-BB9D-A572A33A2EB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9FEFAD7-AB10-498D-801F-700F1B69943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535DD67-A916-4764-B363-87A82A504BBE}"/>
              </a:ext>
            </a:extLst>
          </p:cNvPr>
          <p:cNvSpPr>
            <a:spLocks noGrp="1"/>
          </p:cNvSpPr>
          <p:nvPr>
            <p:ph type="dt" sz="half" idx="10"/>
          </p:nvPr>
        </p:nvSpPr>
        <p:spPr/>
        <p:txBody>
          <a:bodyPr/>
          <a:lstStyle/>
          <a:p>
            <a:fld id="{65E67148-A7F3-4E2E-9366-D40DC4A6E1D1}" type="datetimeFigureOut">
              <a:rPr lang="en-US" smtClean="0"/>
              <a:t>7/11/2026</a:t>
            </a:fld>
            <a:endParaRPr lang="en-US"/>
          </a:p>
        </p:txBody>
      </p:sp>
      <p:sp>
        <p:nvSpPr>
          <p:cNvPr id="6" name="Footer Placeholder 5">
            <a:extLst>
              <a:ext uri="{FF2B5EF4-FFF2-40B4-BE49-F238E27FC236}">
                <a16:creationId xmlns:a16="http://schemas.microsoft.com/office/drawing/2014/main" id="{6C36046E-9D12-4EC8-BA1D-894CF3C7364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F89730-31B3-4510-94A7-FC6610BD0B9C}"/>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9230093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04D45-6C2F-4238-A683-DC7B3E3E932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244C735-72A0-4664-8EC1-8A7ECCAE1F4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36E9133-F8DE-46EA-9A54-892ABC45521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A9372CE-B180-4BB4-9F79-1054EFD53E0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93CE711-815E-4C6E-8D78-2D84FBD6370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DBD07F5-6D44-4D5B-9554-2F2545D999F0}"/>
              </a:ext>
            </a:extLst>
          </p:cNvPr>
          <p:cNvSpPr>
            <a:spLocks noGrp="1"/>
          </p:cNvSpPr>
          <p:nvPr>
            <p:ph type="dt" sz="half" idx="10"/>
          </p:nvPr>
        </p:nvSpPr>
        <p:spPr/>
        <p:txBody>
          <a:bodyPr/>
          <a:lstStyle/>
          <a:p>
            <a:fld id="{65E67148-A7F3-4E2E-9366-D40DC4A6E1D1}" type="datetimeFigureOut">
              <a:rPr lang="en-US" smtClean="0"/>
              <a:t>7/11/2026</a:t>
            </a:fld>
            <a:endParaRPr lang="en-US"/>
          </a:p>
        </p:txBody>
      </p:sp>
      <p:sp>
        <p:nvSpPr>
          <p:cNvPr id="8" name="Footer Placeholder 7">
            <a:extLst>
              <a:ext uri="{FF2B5EF4-FFF2-40B4-BE49-F238E27FC236}">
                <a16:creationId xmlns:a16="http://schemas.microsoft.com/office/drawing/2014/main" id="{3C084CD9-BA32-4206-9676-A59E72A8DB6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1E0ADC8-2526-47A4-BB94-FFF38E96EF4C}"/>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23645336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1EE7A-3F27-431A-8481-D6244F7CB2D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A6308DC-9F5E-4107-B2C4-DE7CD5D4BDDA}"/>
              </a:ext>
            </a:extLst>
          </p:cNvPr>
          <p:cNvSpPr>
            <a:spLocks noGrp="1"/>
          </p:cNvSpPr>
          <p:nvPr>
            <p:ph type="dt" sz="half" idx="10"/>
          </p:nvPr>
        </p:nvSpPr>
        <p:spPr/>
        <p:txBody>
          <a:bodyPr/>
          <a:lstStyle/>
          <a:p>
            <a:fld id="{65E67148-A7F3-4E2E-9366-D40DC4A6E1D1}" type="datetimeFigureOut">
              <a:rPr lang="en-US" smtClean="0"/>
              <a:t>7/11/2026</a:t>
            </a:fld>
            <a:endParaRPr lang="en-US"/>
          </a:p>
        </p:txBody>
      </p:sp>
      <p:sp>
        <p:nvSpPr>
          <p:cNvPr id="4" name="Footer Placeholder 3">
            <a:extLst>
              <a:ext uri="{FF2B5EF4-FFF2-40B4-BE49-F238E27FC236}">
                <a16:creationId xmlns:a16="http://schemas.microsoft.com/office/drawing/2014/main" id="{05CCFC77-F3AA-4B38-A305-A54529AAA2D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9BD2041-33BF-4C5F-B370-790962853E65}"/>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573616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FF0E0D-0710-4040-961D-1F69FCE57EEB}"/>
              </a:ext>
            </a:extLst>
          </p:cNvPr>
          <p:cNvSpPr>
            <a:spLocks noGrp="1"/>
          </p:cNvSpPr>
          <p:nvPr>
            <p:ph type="dt" sz="half" idx="10"/>
          </p:nvPr>
        </p:nvSpPr>
        <p:spPr/>
        <p:txBody>
          <a:bodyPr/>
          <a:lstStyle/>
          <a:p>
            <a:fld id="{65E67148-A7F3-4E2E-9366-D40DC4A6E1D1}" type="datetimeFigureOut">
              <a:rPr lang="en-US" smtClean="0"/>
              <a:t>7/11/2026</a:t>
            </a:fld>
            <a:endParaRPr lang="en-US"/>
          </a:p>
        </p:txBody>
      </p:sp>
      <p:sp>
        <p:nvSpPr>
          <p:cNvPr id="3" name="Footer Placeholder 2">
            <a:extLst>
              <a:ext uri="{FF2B5EF4-FFF2-40B4-BE49-F238E27FC236}">
                <a16:creationId xmlns:a16="http://schemas.microsoft.com/office/drawing/2014/main" id="{14505D8D-AB7B-4AB9-8033-487FE1BCD1B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44ADE2E-343F-4DF4-9FB3-2D815BF86AED}"/>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391422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CA1B0-7825-427B-B6EB-5B8F77B891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63D06A6-552D-401F-AE4B-B7F14B0A94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EA0BE13-555E-46B2-99DD-7D34D126AF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7534B8-6190-482A-BFB7-8506028A89F7}"/>
              </a:ext>
            </a:extLst>
          </p:cNvPr>
          <p:cNvSpPr>
            <a:spLocks noGrp="1"/>
          </p:cNvSpPr>
          <p:nvPr>
            <p:ph type="dt" sz="half" idx="10"/>
          </p:nvPr>
        </p:nvSpPr>
        <p:spPr/>
        <p:txBody>
          <a:bodyPr/>
          <a:lstStyle/>
          <a:p>
            <a:fld id="{65E67148-A7F3-4E2E-9366-D40DC4A6E1D1}" type="datetimeFigureOut">
              <a:rPr lang="en-US" smtClean="0"/>
              <a:t>7/11/2026</a:t>
            </a:fld>
            <a:endParaRPr lang="en-US"/>
          </a:p>
        </p:txBody>
      </p:sp>
      <p:sp>
        <p:nvSpPr>
          <p:cNvPr id="6" name="Footer Placeholder 5">
            <a:extLst>
              <a:ext uri="{FF2B5EF4-FFF2-40B4-BE49-F238E27FC236}">
                <a16:creationId xmlns:a16="http://schemas.microsoft.com/office/drawing/2014/main" id="{9905BC1A-7DD4-4559-83DE-D04FB01F65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0D0BC9-717D-4B86-9A5D-717E04E0C29C}"/>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1029327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ACC71-D1E2-44B8-ABAF-2737490F9D4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F89D2E1-95DC-4BE2-988D-A47EABCF9D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7121BDB-D0F7-49C5-8AEE-484DE57E3B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BA7D90-5309-4F4A-974B-6F391ADE69B6}"/>
              </a:ext>
            </a:extLst>
          </p:cNvPr>
          <p:cNvSpPr>
            <a:spLocks noGrp="1"/>
          </p:cNvSpPr>
          <p:nvPr>
            <p:ph type="dt" sz="half" idx="10"/>
          </p:nvPr>
        </p:nvSpPr>
        <p:spPr/>
        <p:txBody>
          <a:bodyPr/>
          <a:lstStyle/>
          <a:p>
            <a:fld id="{65E67148-A7F3-4E2E-9366-D40DC4A6E1D1}" type="datetimeFigureOut">
              <a:rPr lang="en-US" smtClean="0"/>
              <a:t>7/11/2026</a:t>
            </a:fld>
            <a:endParaRPr lang="en-US"/>
          </a:p>
        </p:txBody>
      </p:sp>
      <p:sp>
        <p:nvSpPr>
          <p:cNvPr id="6" name="Footer Placeholder 5">
            <a:extLst>
              <a:ext uri="{FF2B5EF4-FFF2-40B4-BE49-F238E27FC236}">
                <a16:creationId xmlns:a16="http://schemas.microsoft.com/office/drawing/2014/main" id="{63F5BFD1-F362-4170-8367-138A18C906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343223-68CA-45FC-ABDD-7B6C02434136}"/>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2894785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0B0F0"/>
            </a:gs>
            <a:gs pos="100000">
              <a:schemeClr val="bg1"/>
            </a:gs>
          </a:gsLst>
          <a:lin ang="27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CD63906-2316-4C0D-B0C5-305918B004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B23065A-096F-40E6-A271-5E5051A1724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D7A67B-3AAF-4525-9FBA-AB6845BA7C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E67148-A7F3-4E2E-9366-D40DC4A6E1D1}" type="datetimeFigureOut">
              <a:rPr lang="en-US" smtClean="0"/>
              <a:t>7/11/2026</a:t>
            </a:fld>
            <a:endParaRPr lang="en-US"/>
          </a:p>
        </p:txBody>
      </p:sp>
      <p:sp>
        <p:nvSpPr>
          <p:cNvPr id="5" name="Footer Placeholder 4">
            <a:extLst>
              <a:ext uri="{FF2B5EF4-FFF2-40B4-BE49-F238E27FC236}">
                <a16:creationId xmlns:a16="http://schemas.microsoft.com/office/drawing/2014/main" id="{78ECD0E6-C23B-4DC3-BD3C-14A3BF7CFB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6531C18-4FDB-4170-A56B-BE55751D0D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F1E4E6-9AD8-4D8C-B80C-985AEDABAA9F}" type="slidenum">
              <a:rPr lang="en-US" smtClean="0"/>
              <a:t>‹#›</a:t>
            </a:fld>
            <a:endParaRPr lang="en-US"/>
          </a:p>
        </p:txBody>
      </p:sp>
    </p:spTree>
    <p:extLst>
      <p:ext uri="{BB962C8B-B14F-4D97-AF65-F5344CB8AC3E}">
        <p14:creationId xmlns:p14="http://schemas.microsoft.com/office/powerpoint/2010/main" val="246483871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0B0F0"/>
            </a:gs>
            <a:gs pos="100000">
              <a:schemeClr val="bg1"/>
            </a:gs>
          </a:gsLst>
          <a:lin ang="27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CD63906-2316-4C0D-B0C5-305918B004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B23065A-096F-40E6-A271-5E5051A1724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D7A67B-3AAF-4525-9FBA-AB6845BA7C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E67148-A7F3-4E2E-9366-D40DC4A6E1D1}" type="datetimeFigureOut">
              <a:rPr lang="en-US" smtClean="0"/>
              <a:t>7/11/2026</a:t>
            </a:fld>
            <a:endParaRPr lang="en-US"/>
          </a:p>
        </p:txBody>
      </p:sp>
      <p:sp>
        <p:nvSpPr>
          <p:cNvPr id="5" name="Footer Placeholder 4">
            <a:extLst>
              <a:ext uri="{FF2B5EF4-FFF2-40B4-BE49-F238E27FC236}">
                <a16:creationId xmlns:a16="http://schemas.microsoft.com/office/drawing/2014/main" id="{78ECD0E6-C23B-4DC3-BD3C-14A3BF7CFB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6531C18-4FDB-4170-A56B-BE55751D0D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F1E4E6-9AD8-4D8C-B80C-985AEDABAA9F}" type="slidenum">
              <a:rPr lang="en-US" smtClean="0"/>
              <a:t>‹#›</a:t>
            </a:fld>
            <a:endParaRPr lang="en-US"/>
          </a:p>
        </p:txBody>
      </p:sp>
    </p:spTree>
    <p:extLst>
      <p:ext uri="{BB962C8B-B14F-4D97-AF65-F5344CB8AC3E}">
        <p14:creationId xmlns:p14="http://schemas.microsoft.com/office/powerpoint/2010/main" val="336151200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F661757B-9ACB-C0A9-2308-830D6142C59C}"/>
              </a:ext>
            </a:extLst>
          </p:cNvPr>
          <p:cNvPicPr>
            <a:picLocks noChangeAspect="1"/>
          </p:cNvPicPr>
          <p:nvPr/>
        </p:nvPicPr>
        <p:blipFill>
          <a:blip r:embed="rId3"/>
          <a:stretch>
            <a:fillRect/>
          </a:stretch>
        </p:blipFill>
        <p:spPr>
          <a:xfrm rot="864736">
            <a:off x="4318129" y="4058492"/>
            <a:ext cx="3616723" cy="2792346"/>
          </a:xfrm>
          <a:prstGeom prst="rect">
            <a:avLst/>
          </a:prstGeom>
        </p:spPr>
      </p:pic>
      <p:sp>
        <p:nvSpPr>
          <p:cNvPr id="5" name="Rectangle 4">
            <a:extLst>
              <a:ext uri="{FF2B5EF4-FFF2-40B4-BE49-F238E27FC236}">
                <a16:creationId xmlns:a16="http://schemas.microsoft.com/office/drawing/2014/main" id="{865434FD-BBC7-43BD-9762-AB7F207A3B7E}"/>
              </a:ext>
            </a:extLst>
          </p:cNvPr>
          <p:cNvSpPr/>
          <p:nvPr/>
        </p:nvSpPr>
        <p:spPr>
          <a:xfrm>
            <a:off x="0" y="0"/>
            <a:ext cx="12192000" cy="270843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0" b="1" i="0" u="none" strike="noStrike" kern="1200" cap="none" spc="0" normalizeH="0" baseline="0" noProof="0" dirty="0">
                <a:ln>
                  <a:solidFill>
                    <a:srgbClr val="FF0000"/>
                  </a:solidFill>
                </a:ln>
                <a:solidFill>
                  <a:srgbClr val="FFC000">
                    <a:lumMod val="60000"/>
                    <a:lumOff val="40000"/>
                  </a:srgbClr>
                </a:solidFill>
                <a:effectLst/>
                <a:uLnTx/>
                <a:uFillTx/>
                <a:latin typeface="Calibri" panose="020F0502020204030204"/>
                <a:ea typeface="+mn-ea"/>
                <a:cs typeface="+mn-cs"/>
              </a:rPr>
              <a:t> </a:t>
            </a:r>
            <a:r>
              <a:rPr lang="en-US" sz="5000" b="1" u="sng">
                <a:ln>
                  <a:solidFill>
                    <a:srgbClr val="FF0000"/>
                  </a:solidFill>
                </a:ln>
                <a:solidFill>
                  <a:srgbClr val="FFC000">
                    <a:lumMod val="60000"/>
                    <a:lumOff val="40000"/>
                  </a:srgbClr>
                </a:solidFill>
                <a:latin typeface="Calibri" panose="020F0502020204030204"/>
              </a:rPr>
              <a:t>CED 1.5</a:t>
            </a:r>
            <a:endParaRPr kumimoji="0" lang="en-US" sz="5000" b="1" i="0" u="sng" strike="noStrike" kern="1200" cap="none" spc="0" normalizeH="0" baseline="0" noProof="0" dirty="0">
              <a:ln>
                <a:solidFill>
                  <a:srgbClr val="FF0000"/>
                </a:solidFill>
              </a:ln>
              <a:solidFill>
                <a:srgbClr val="FFC000">
                  <a:lumMod val="60000"/>
                  <a:lumOff val="40000"/>
                </a:srgb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0" b="1" i="0" u="none" strike="noStrike" kern="1200" cap="none" spc="0" normalizeH="0" baseline="0" noProof="0" dirty="0">
                <a:ln w="53975">
                  <a:solidFill>
                    <a:srgbClr val="FFC000"/>
                  </a:solidFill>
                  <a:prstDash val="solid"/>
                </a:ln>
                <a:solidFill>
                  <a:srgbClr val="00B0F0"/>
                </a:solidFill>
                <a:effectLst/>
                <a:uLnTx/>
                <a:uFillTx/>
                <a:latin typeface="Arial Black" panose="020B0A04020102020204" pitchFamily="34" charset="0"/>
                <a:ea typeface="+mn-ea"/>
                <a:cs typeface="+mn-cs"/>
              </a:rPr>
              <a:t>Supply</a:t>
            </a:r>
          </a:p>
        </p:txBody>
      </p:sp>
      <p:pic>
        <p:nvPicPr>
          <p:cNvPr id="19" name="Picture 18">
            <a:extLst>
              <a:ext uri="{FF2B5EF4-FFF2-40B4-BE49-F238E27FC236}">
                <a16:creationId xmlns:a16="http://schemas.microsoft.com/office/drawing/2014/main" id="{22E3148B-63F9-F287-2462-F47AF4200287}"/>
              </a:ext>
            </a:extLst>
          </p:cNvPr>
          <p:cNvPicPr>
            <a:picLocks noChangeAspect="1"/>
          </p:cNvPicPr>
          <p:nvPr/>
        </p:nvPicPr>
        <p:blipFill>
          <a:blip r:embed="rId4"/>
          <a:stretch>
            <a:fillRect/>
          </a:stretch>
        </p:blipFill>
        <p:spPr>
          <a:xfrm rot="20854254">
            <a:off x="-154205" y="3453566"/>
            <a:ext cx="3861268" cy="3398379"/>
          </a:xfrm>
          <a:prstGeom prst="rect">
            <a:avLst/>
          </a:prstGeom>
        </p:spPr>
      </p:pic>
      <p:pic>
        <p:nvPicPr>
          <p:cNvPr id="9" name="Picture 12">
            <a:extLst>
              <a:ext uri="{FF2B5EF4-FFF2-40B4-BE49-F238E27FC236}">
                <a16:creationId xmlns:a16="http://schemas.microsoft.com/office/drawing/2014/main" id="{D4D908A5-5CD5-D7E2-2350-27B4C6B0CA2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754072">
            <a:off x="5107026" y="4888715"/>
            <a:ext cx="2453763" cy="2368285"/>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55033445-B6CA-186C-73D9-4E0D51E6022F}"/>
              </a:ext>
            </a:extLst>
          </p:cNvPr>
          <p:cNvPicPr>
            <a:picLocks noChangeAspect="1"/>
          </p:cNvPicPr>
          <p:nvPr/>
        </p:nvPicPr>
        <p:blipFill>
          <a:blip r:embed="rId6"/>
          <a:stretch>
            <a:fillRect/>
          </a:stretch>
        </p:blipFill>
        <p:spPr>
          <a:xfrm rot="787073">
            <a:off x="7585224" y="3568409"/>
            <a:ext cx="2286426" cy="3421335"/>
          </a:xfrm>
          <a:prstGeom prst="rect">
            <a:avLst/>
          </a:prstGeom>
        </p:spPr>
      </p:pic>
      <p:pic>
        <p:nvPicPr>
          <p:cNvPr id="7" name="Picture 4" descr="Wheat sheaf">
            <a:extLst>
              <a:ext uri="{FF2B5EF4-FFF2-40B4-BE49-F238E27FC236}">
                <a16:creationId xmlns:a16="http://schemas.microsoft.com/office/drawing/2014/main" id="{732C54C5-A0E9-ECEC-EFD2-417359FC0ED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0483146">
            <a:off x="2010707" y="4978943"/>
            <a:ext cx="1365006" cy="179606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270846BA-6D6E-0685-FC68-4C5DBE1B9B4D}"/>
              </a:ext>
            </a:extLst>
          </p:cNvPr>
          <p:cNvPicPr>
            <a:picLocks noChangeAspect="1"/>
          </p:cNvPicPr>
          <p:nvPr/>
        </p:nvPicPr>
        <p:blipFill>
          <a:blip r:embed="rId8"/>
          <a:stretch>
            <a:fillRect/>
          </a:stretch>
        </p:blipFill>
        <p:spPr>
          <a:xfrm>
            <a:off x="3263391" y="3815477"/>
            <a:ext cx="2062505" cy="2927198"/>
          </a:xfrm>
          <a:prstGeom prst="rect">
            <a:avLst/>
          </a:prstGeom>
        </p:spPr>
      </p:pic>
      <p:sp>
        <p:nvSpPr>
          <p:cNvPr id="4" name="Isosceles Triangle 1">
            <a:extLst>
              <a:ext uri="{FF2B5EF4-FFF2-40B4-BE49-F238E27FC236}">
                <a16:creationId xmlns:a16="http://schemas.microsoft.com/office/drawing/2014/main" id="{45B1F4E2-CA32-F0BA-E126-0A60606F5B24}"/>
              </a:ext>
            </a:extLst>
          </p:cNvPr>
          <p:cNvSpPr/>
          <p:nvPr/>
        </p:nvSpPr>
        <p:spPr>
          <a:xfrm>
            <a:off x="8927262" y="3444816"/>
            <a:ext cx="3267614" cy="3415880"/>
          </a:xfrm>
          <a:custGeom>
            <a:avLst/>
            <a:gdLst>
              <a:gd name="connsiteX0" fmla="*/ 0 w 2053087"/>
              <a:gd name="connsiteY0" fmla="*/ 1742536 h 1742536"/>
              <a:gd name="connsiteX1" fmla="*/ 1026544 w 2053087"/>
              <a:gd name="connsiteY1" fmla="*/ 0 h 1742536"/>
              <a:gd name="connsiteX2" fmla="*/ 2053087 w 2053087"/>
              <a:gd name="connsiteY2" fmla="*/ 1742536 h 1742536"/>
              <a:gd name="connsiteX3" fmla="*/ 0 w 2053087"/>
              <a:gd name="connsiteY3" fmla="*/ 1742536 h 1742536"/>
              <a:gd name="connsiteX0" fmla="*/ 0 w 3065254"/>
              <a:gd name="connsiteY0" fmla="*/ 1742536 h 2996241"/>
              <a:gd name="connsiteX1" fmla="*/ 1026544 w 3065254"/>
              <a:gd name="connsiteY1" fmla="*/ 0 h 2996241"/>
              <a:gd name="connsiteX2" fmla="*/ 3065254 w 3065254"/>
              <a:gd name="connsiteY2" fmla="*/ 2996241 h 2996241"/>
              <a:gd name="connsiteX3" fmla="*/ 0 w 3065254"/>
              <a:gd name="connsiteY3" fmla="*/ 1742536 h 2996241"/>
              <a:gd name="connsiteX0" fmla="*/ 0 w 3073879"/>
              <a:gd name="connsiteY0" fmla="*/ 2133600 h 3387305"/>
              <a:gd name="connsiteX1" fmla="*/ 3073879 w 3073879"/>
              <a:gd name="connsiteY1" fmla="*/ 0 h 3387305"/>
              <a:gd name="connsiteX2" fmla="*/ 3065254 w 3073879"/>
              <a:gd name="connsiteY2" fmla="*/ 3387305 h 3387305"/>
              <a:gd name="connsiteX3" fmla="*/ 0 w 3073879"/>
              <a:gd name="connsiteY3" fmla="*/ 2133600 h 3387305"/>
              <a:gd name="connsiteX0" fmla="*/ 0 w 3286664"/>
              <a:gd name="connsiteY0" fmla="*/ 3421812 h 3421812"/>
              <a:gd name="connsiteX1" fmla="*/ 3286664 w 3286664"/>
              <a:gd name="connsiteY1" fmla="*/ 0 h 3421812"/>
              <a:gd name="connsiteX2" fmla="*/ 3278039 w 3286664"/>
              <a:gd name="connsiteY2" fmla="*/ 3387305 h 3421812"/>
              <a:gd name="connsiteX3" fmla="*/ 0 w 3286664"/>
              <a:gd name="connsiteY3" fmla="*/ 3421812 h 3421812"/>
              <a:gd name="connsiteX0" fmla="*/ 0 w 3286664"/>
              <a:gd name="connsiteY0" fmla="*/ 3421812 h 3421812"/>
              <a:gd name="connsiteX1" fmla="*/ 3286664 w 3286664"/>
              <a:gd name="connsiteY1" fmla="*/ 0 h 3421812"/>
              <a:gd name="connsiteX2" fmla="*/ 3278039 w 3286664"/>
              <a:gd name="connsiteY2" fmla="*/ 3415880 h 3421812"/>
              <a:gd name="connsiteX3" fmla="*/ 0 w 3286664"/>
              <a:gd name="connsiteY3" fmla="*/ 3421812 h 3421812"/>
              <a:gd name="connsiteX0" fmla="*/ 0 w 3267614"/>
              <a:gd name="connsiteY0" fmla="*/ 3412287 h 3415880"/>
              <a:gd name="connsiteX1" fmla="*/ 3267614 w 3267614"/>
              <a:gd name="connsiteY1" fmla="*/ 0 h 3415880"/>
              <a:gd name="connsiteX2" fmla="*/ 3258989 w 3267614"/>
              <a:gd name="connsiteY2" fmla="*/ 3415880 h 3415880"/>
              <a:gd name="connsiteX3" fmla="*/ 0 w 3267614"/>
              <a:gd name="connsiteY3" fmla="*/ 3412287 h 3415880"/>
            </a:gdLst>
            <a:ahLst/>
            <a:cxnLst>
              <a:cxn ang="0">
                <a:pos x="connsiteX0" y="connsiteY0"/>
              </a:cxn>
              <a:cxn ang="0">
                <a:pos x="connsiteX1" y="connsiteY1"/>
              </a:cxn>
              <a:cxn ang="0">
                <a:pos x="connsiteX2" y="connsiteY2"/>
              </a:cxn>
              <a:cxn ang="0">
                <a:pos x="connsiteX3" y="connsiteY3"/>
              </a:cxn>
            </a:cxnLst>
            <a:rect l="l" t="t" r="r" b="b"/>
            <a:pathLst>
              <a:path w="3267614" h="3415880">
                <a:moveTo>
                  <a:pt x="0" y="3412287"/>
                </a:moveTo>
                <a:lnTo>
                  <a:pt x="3267614" y="0"/>
                </a:lnTo>
                <a:lnTo>
                  <a:pt x="3258989" y="3415880"/>
                </a:lnTo>
                <a:lnTo>
                  <a:pt x="0" y="3412287"/>
                </a:lnTo>
                <a:close/>
              </a:path>
            </a:pathLst>
          </a:cu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B2FBBD91-E738-A44D-5D5F-555B32D40927}"/>
              </a:ext>
            </a:extLst>
          </p:cNvPr>
          <p:cNvSpPr txBox="1"/>
          <p:nvPr/>
        </p:nvSpPr>
        <p:spPr>
          <a:xfrm rot="18861901">
            <a:off x="8643708" y="5080772"/>
            <a:ext cx="4651835"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alibri" panose="020F0502020204030204"/>
                <a:ea typeface="+mn-ea"/>
                <a:cs typeface="+mn-cs"/>
              </a:rPr>
              <a:t>Basic Economic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alibri" panose="020F0502020204030204"/>
                <a:ea typeface="+mn-ea"/>
                <a:cs typeface="+mn-cs"/>
              </a:rPr>
              <a:t>Concepts</a:t>
            </a:r>
          </a:p>
        </p:txBody>
      </p:sp>
      <p:pic>
        <p:nvPicPr>
          <p:cNvPr id="2" name="Picture 1">
            <a:extLst>
              <a:ext uri="{FF2B5EF4-FFF2-40B4-BE49-F238E27FC236}">
                <a16:creationId xmlns:a16="http://schemas.microsoft.com/office/drawing/2014/main" id="{C877C6F6-9153-FD32-D394-D62AAE30D19F}"/>
              </a:ext>
            </a:extLst>
          </p:cNvPr>
          <p:cNvPicPr>
            <a:picLocks noChangeAspect="1"/>
          </p:cNvPicPr>
          <p:nvPr/>
        </p:nvPicPr>
        <p:blipFill>
          <a:blip r:embed="rId9"/>
          <a:stretch>
            <a:fillRect/>
          </a:stretch>
        </p:blipFill>
        <p:spPr>
          <a:xfrm>
            <a:off x="9728981" y="0"/>
            <a:ext cx="2481287" cy="536494"/>
          </a:xfrm>
          <a:prstGeom prst="rect">
            <a:avLst/>
          </a:prstGeom>
        </p:spPr>
      </p:pic>
    </p:spTree>
    <p:extLst>
      <p:ext uri="{BB962C8B-B14F-4D97-AF65-F5344CB8AC3E}">
        <p14:creationId xmlns:p14="http://schemas.microsoft.com/office/powerpoint/2010/main" val="3908194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D6CCF111-2428-2F0D-44FA-AC335BDAE82B}"/>
              </a:ext>
            </a:extLst>
          </p:cNvPr>
          <p:cNvGraphicFramePr>
            <a:graphicFrameLocks noGrp="1"/>
          </p:cNvGraphicFramePr>
          <p:nvPr/>
        </p:nvGraphicFramePr>
        <p:xfrm>
          <a:off x="1891195" y="2902043"/>
          <a:ext cx="2494195" cy="3350326"/>
        </p:xfrm>
        <a:graphic>
          <a:graphicData uri="http://schemas.openxmlformats.org/drawingml/2006/table">
            <a:tbl>
              <a:tblPr firstRow="1" firstCol="1" bandRow="1"/>
              <a:tblGrid>
                <a:gridCol w="1246577">
                  <a:extLst>
                    <a:ext uri="{9D8B030D-6E8A-4147-A177-3AD203B41FA5}">
                      <a16:colId xmlns:a16="http://schemas.microsoft.com/office/drawing/2014/main" val="483625054"/>
                    </a:ext>
                  </a:extLst>
                </a:gridCol>
                <a:gridCol w="1247618">
                  <a:extLst>
                    <a:ext uri="{9D8B030D-6E8A-4147-A177-3AD203B41FA5}">
                      <a16:colId xmlns:a16="http://schemas.microsoft.com/office/drawing/2014/main" val="117304266"/>
                    </a:ext>
                  </a:extLst>
                </a:gridCol>
              </a:tblGrid>
              <a:tr h="520490">
                <a:tc>
                  <a:txBody>
                    <a:bodyPr/>
                    <a:lstStyle/>
                    <a:p>
                      <a:pPr marL="0" marR="0" algn="ctr">
                        <a:lnSpc>
                          <a:spcPct val="107000"/>
                        </a:lnSpc>
                        <a:spcBef>
                          <a:spcPts val="0"/>
                        </a:spcBef>
                        <a:spcAft>
                          <a:spcPts val="0"/>
                        </a:spcAft>
                      </a:pPr>
                      <a:r>
                        <a:rPr lang="en-US" sz="4000" b="1" dirty="0">
                          <a:effectLst/>
                          <a:latin typeface="Calibri" panose="020F0502020204030204" pitchFamily="34" charset="0"/>
                          <a:ea typeface="Calibri" panose="020F0502020204030204" pitchFamily="34" charset="0"/>
                          <a:cs typeface="Times New Roman" panose="02020603050405020304" pitchFamily="18" charset="0"/>
                        </a:rPr>
                        <a:t>P</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7000"/>
                        </a:lnSpc>
                        <a:spcBef>
                          <a:spcPts val="0"/>
                        </a:spcBef>
                        <a:spcAft>
                          <a:spcPts val="0"/>
                        </a:spcAft>
                      </a:pPr>
                      <a:r>
                        <a:rPr lang="en-US" sz="4000" b="1" dirty="0">
                          <a:effectLst/>
                          <a:latin typeface="Calibri" panose="020F0502020204030204" pitchFamily="34" charset="0"/>
                          <a:ea typeface="Calibri" panose="020F0502020204030204" pitchFamily="34" charset="0"/>
                          <a:cs typeface="Times New Roman" panose="02020603050405020304" pitchFamily="18" charset="0"/>
                        </a:rPr>
                        <a:t>Q</a:t>
                      </a:r>
                      <a:r>
                        <a:rPr lang="en-US" sz="4000" b="1" baseline="-25000" dirty="0">
                          <a:effectLst/>
                          <a:latin typeface="Calibri" panose="020F0502020204030204" pitchFamily="34" charset="0"/>
                          <a:ea typeface="Calibri" panose="020F0502020204030204" pitchFamily="34" charset="0"/>
                          <a:cs typeface="Times New Roman" panose="02020603050405020304" pitchFamily="18" charset="0"/>
                        </a:rPr>
                        <a:t>s</a:t>
                      </a:r>
                      <a:endParaRPr lang="en-US" sz="4000" baseline="-25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extLst>
                  <a:ext uri="{0D108BD9-81ED-4DB2-BD59-A6C34878D82A}">
                    <a16:rowId xmlns:a16="http://schemas.microsoft.com/office/drawing/2014/main" val="875684927"/>
                  </a:ext>
                </a:extLst>
              </a:tr>
              <a:tr h="492807">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30k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621447874"/>
                  </a:ext>
                </a:extLst>
              </a:tr>
              <a:tr h="521796">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60k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1051865650"/>
                  </a:ext>
                </a:extLst>
              </a:tr>
              <a:tr h="492807">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90k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2969811445"/>
                  </a:ext>
                </a:extLst>
              </a:tr>
              <a:tr h="521796">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120k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1873758196"/>
                  </a:ext>
                </a:extLst>
              </a:tr>
              <a:tr h="492807">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150k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4161685815"/>
                  </a:ext>
                </a:extLst>
              </a:tr>
            </a:tbl>
          </a:graphicData>
        </a:graphic>
      </p:graphicFrame>
      <p:sp>
        <p:nvSpPr>
          <p:cNvPr id="4" name="TextBox 3">
            <a:extLst>
              <a:ext uri="{FF2B5EF4-FFF2-40B4-BE49-F238E27FC236}">
                <a16:creationId xmlns:a16="http://schemas.microsoft.com/office/drawing/2014/main" id="{D7DDB3B1-68F5-45C1-E4B0-306C1C3DF73D}"/>
              </a:ext>
            </a:extLst>
          </p:cNvPr>
          <p:cNvSpPr txBox="1"/>
          <p:nvPr/>
        </p:nvSpPr>
        <p:spPr>
          <a:xfrm>
            <a:off x="2177803" y="2299338"/>
            <a:ext cx="1920977" cy="584775"/>
          </a:xfrm>
          <a:prstGeom prst="rect">
            <a:avLst/>
          </a:prstGeom>
          <a:noFill/>
        </p:spPr>
        <p:txBody>
          <a:bodyPr wrap="square">
            <a:spAutoFit/>
          </a:bodyPr>
          <a:lstStyle/>
          <a:p>
            <a:pPr algn="ctr"/>
            <a:r>
              <a:rPr lang="en-US" sz="3200" b="1" dirty="0">
                <a:ln w="15875">
                  <a:solidFill>
                    <a:schemeClr val="tx1"/>
                  </a:solidFill>
                </a:ln>
                <a:solidFill>
                  <a:srgbClr val="FF0000"/>
                </a:solidFill>
                <a:latin typeface="Calibri" panose="020F0502020204030204"/>
              </a:rPr>
              <a:t>Market</a:t>
            </a:r>
            <a:endParaRPr lang="en-US" dirty="0">
              <a:ln w="15875">
                <a:solidFill>
                  <a:schemeClr val="tx1"/>
                </a:solidFill>
              </a:ln>
            </a:endParaRPr>
          </a:p>
        </p:txBody>
      </p:sp>
      <p:sp>
        <p:nvSpPr>
          <p:cNvPr id="2" name="Rectangle 1">
            <a:extLst>
              <a:ext uri="{FF2B5EF4-FFF2-40B4-BE49-F238E27FC236}">
                <a16:creationId xmlns:a16="http://schemas.microsoft.com/office/drawing/2014/main" id="{27906408-2BCC-2E33-FB9D-0BA95340D5AF}"/>
              </a:ext>
            </a:extLst>
          </p:cNvPr>
          <p:cNvSpPr/>
          <p:nvPr/>
        </p:nvSpPr>
        <p:spPr>
          <a:xfrm>
            <a:off x="3366654" y="3516325"/>
            <a:ext cx="796599" cy="54233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8BEF08F-4AC8-F123-5769-8825CA88E9CD}"/>
              </a:ext>
            </a:extLst>
          </p:cNvPr>
          <p:cNvSpPr/>
          <p:nvPr/>
        </p:nvSpPr>
        <p:spPr>
          <a:xfrm>
            <a:off x="3366655" y="4611893"/>
            <a:ext cx="796600" cy="54233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B3A877C5-F2F0-58B5-443A-EB2296AB0ACD}"/>
              </a:ext>
            </a:extLst>
          </p:cNvPr>
          <p:cNvSpPr/>
          <p:nvPr/>
        </p:nvSpPr>
        <p:spPr>
          <a:xfrm>
            <a:off x="2737139" y="4801078"/>
            <a:ext cx="540819" cy="163961"/>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BF9C0CA-BD8D-B94F-4B3C-1842CAC528D6}"/>
              </a:ext>
            </a:extLst>
          </p:cNvPr>
          <p:cNvSpPr/>
          <p:nvPr/>
        </p:nvSpPr>
        <p:spPr>
          <a:xfrm>
            <a:off x="6275404" y="2197894"/>
            <a:ext cx="5532646" cy="123110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1" i="0" u="none" strike="noStrike" kern="1200" cap="none" spc="0" normalizeH="0" baseline="0" noProof="0" dirty="0">
                <a:ln w="15875">
                  <a:solidFill>
                    <a:schemeClr val="bg1"/>
                  </a:solidFill>
                </a:ln>
                <a:effectLst/>
                <a:uLnTx/>
                <a:uFillTx/>
                <a:latin typeface="Calibri" panose="020F0502020204030204"/>
                <a:ea typeface="+mn-ea"/>
                <a:cs typeface="+mn-cs"/>
              </a:rPr>
              <a:t>Quantity Supplied</a:t>
            </a:r>
            <a:r>
              <a:rPr kumimoji="0" lang="en-US" sz="3700" b="1" i="0" u="none" strike="noStrike" kern="1200" cap="none" spc="0" normalizeH="0" noProof="0" dirty="0">
                <a:ln w="15875">
                  <a:solidFill>
                    <a:schemeClr val="bg1"/>
                  </a:solidFill>
                </a:ln>
                <a:effectLst/>
                <a:uLnTx/>
                <a:uFillTx/>
                <a:latin typeface="Calibri" panose="020F0502020204030204"/>
                <a:ea typeface="+mn-ea"/>
                <a:cs typeface="+mn-cs"/>
              </a:rPr>
              <a:t> is One Quantity for One Price</a:t>
            </a:r>
            <a:endParaRPr kumimoji="0" lang="en-US" sz="3700" b="0" i="0" u="none" strike="noStrike" kern="1200" cap="none" spc="0" normalizeH="0" baseline="0" noProof="0" dirty="0">
              <a:ln w="15875">
                <a:solidFill>
                  <a:schemeClr val="bg1"/>
                </a:solidFill>
              </a:ln>
              <a:effectLst/>
              <a:uLnTx/>
              <a:uFillTx/>
              <a:latin typeface="Calibri" panose="020F0502020204030204"/>
              <a:ea typeface="+mn-ea"/>
              <a:cs typeface="+mn-cs"/>
            </a:endParaRPr>
          </a:p>
        </p:txBody>
      </p:sp>
      <p:sp>
        <p:nvSpPr>
          <p:cNvPr id="12" name="Arrow: Right 11">
            <a:extLst>
              <a:ext uri="{FF2B5EF4-FFF2-40B4-BE49-F238E27FC236}">
                <a16:creationId xmlns:a16="http://schemas.microsoft.com/office/drawing/2014/main" id="{EEECF52F-D198-DAA8-5FF9-2017A38543B0}"/>
              </a:ext>
            </a:extLst>
          </p:cNvPr>
          <p:cNvSpPr/>
          <p:nvPr/>
        </p:nvSpPr>
        <p:spPr>
          <a:xfrm>
            <a:off x="2737139" y="3727363"/>
            <a:ext cx="540819" cy="163961"/>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2ABC2CA-F9B9-FEFA-1B32-B6ED54BD6466}"/>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500" b="1" dirty="0">
                <a:ln w="28575">
                  <a:solidFill>
                    <a:prstClr val="black"/>
                  </a:solidFill>
                </a:ln>
                <a:solidFill>
                  <a:srgbClr val="FFC000">
                    <a:lumMod val="60000"/>
                    <a:lumOff val="40000"/>
                  </a:srgbClr>
                </a:solidFill>
                <a:latin typeface="Calibri" panose="020F0502020204030204"/>
              </a:rPr>
              <a:t>Supply vs Quantity Supplied</a:t>
            </a:r>
            <a:endParaRPr kumimoji="0" lang="en-US" sz="7500" b="0" i="0"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32CD037B-CDDE-5439-5782-D1AA355417B9}"/>
              </a:ext>
            </a:extLst>
          </p:cNvPr>
          <p:cNvSpPr/>
          <p:nvPr/>
        </p:nvSpPr>
        <p:spPr>
          <a:xfrm>
            <a:off x="6613022" y="4008343"/>
            <a:ext cx="5578977" cy="170816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a:ln w="15875">
                  <a:solidFill>
                    <a:schemeClr val="tx1"/>
                  </a:solidFill>
                </a:ln>
                <a:solidFill>
                  <a:srgbClr val="FF0000"/>
                </a:solidFill>
                <a:effectLst/>
                <a:uLnTx/>
                <a:uFillTx/>
                <a:latin typeface="Calibri" panose="020F0502020204030204"/>
              </a:rPr>
              <a:t>Quantity </a:t>
            </a:r>
            <a:r>
              <a:rPr lang="en-US" sz="3500" b="1" noProof="0" dirty="0">
                <a:ln w="15875">
                  <a:solidFill>
                    <a:schemeClr val="tx1"/>
                  </a:solidFill>
                </a:ln>
                <a:solidFill>
                  <a:srgbClr val="FF0000"/>
                </a:solidFill>
                <a:latin typeface="Calibri" panose="020F0502020204030204"/>
              </a:rPr>
              <a:t>supplied</a:t>
            </a:r>
            <a:r>
              <a:rPr kumimoji="0" lang="en-US" sz="3500" b="1" i="0" u="none" strike="noStrike" kern="1200" cap="none" spc="0" normalizeH="0" noProof="0" dirty="0">
                <a:ln w="15875">
                  <a:solidFill>
                    <a:schemeClr val="tx1"/>
                  </a:solidFill>
                </a:ln>
                <a:solidFill>
                  <a:srgbClr val="FF0000"/>
                </a:solidFill>
                <a:effectLst/>
                <a:uLnTx/>
                <a:uFillTx/>
                <a:latin typeface="Calibri" panose="020F0502020204030204"/>
              </a:rPr>
              <a:t> </a:t>
            </a:r>
            <a:r>
              <a:rPr lang="en-US" sz="3500" b="1" dirty="0">
                <a:ln w="15875">
                  <a:solidFill>
                    <a:schemeClr val="tx1"/>
                  </a:solidFill>
                </a:ln>
                <a:solidFill>
                  <a:srgbClr val="FF0000"/>
                </a:solidFill>
                <a:latin typeface="Calibri" panose="020F0502020204030204"/>
              </a:rPr>
              <a:t>comes from</a:t>
            </a:r>
            <a:r>
              <a:rPr kumimoji="0" lang="en-US" sz="3500" b="1" i="0" u="none" strike="noStrike" kern="1200" cap="none" spc="0" normalizeH="0" noProof="0" dirty="0">
                <a:ln w="15875">
                  <a:solidFill>
                    <a:schemeClr val="tx1"/>
                  </a:solidFill>
                </a:ln>
                <a:solidFill>
                  <a:srgbClr val="FF0000"/>
                </a:solidFill>
                <a:effectLst/>
                <a:uLnTx/>
                <a:uFillTx/>
                <a:latin typeface="Calibri" panose="020F0502020204030204"/>
              </a:rPr>
              <a:t> a single row on the supply schedule</a:t>
            </a:r>
            <a:endParaRPr kumimoji="0" lang="en-US" sz="3500" b="0" i="0" u="none" strike="noStrike" kern="1200" cap="none" spc="0" normalizeH="0" baseline="0" noProof="0" dirty="0">
              <a:ln w="15875">
                <a:solidFill>
                  <a:schemeClr val="tx1"/>
                </a:solidFill>
              </a:ln>
              <a:solidFill>
                <a:prstClr val="black"/>
              </a:solidFill>
              <a:effectLst/>
              <a:uLnTx/>
              <a:uFillTx/>
              <a:latin typeface="Calibri" panose="020F0502020204030204"/>
            </a:endParaRPr>
          </a:p>
        </p:txBody>
      </p:sp>
    </p:spTree>
    <p:extLst>
      <p:ext uri="{BB962C8B-B14F-4D97-AF65-F5344CB8AC3E}">
        <p14:creationId xmlns:p14="http://schemas.microsoft.com/office/powerpoint/2010/main" val="3348685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left)">
                                      <p:cBhvr>
                                        <p:cTn id="15" dur="500"/>
                                        <p:tgtEl>
                                          <p:spTgt spid="12"/>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left)">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left)">
                                      <p:cBhvr>
                                        <p:cTn id="24" dur="500"/>
                                        <p:tgtEl>
                                          <p:spTgt spid="10"/>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left)">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animBg="1"/>
      <p:bldP spid="9" grpId="0" animBg="1"/>
      <p:bldP spid="10" grpId="0" animBg="1"/>
      <p:bldP spid="12" grpId="0" animBg="1"/>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7969" y="1201388"/>
            <a:ext cx="6460623" cy="54838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Rectangle 4"/>
          <p:cNvSpPr/>
          <p:nvPr/>
        </p:nvSpPr>
        <p:spPr>
          <a:xfrm>
            <a:off x="6794787" y="3989580"/>
            <a:ext cx="5184230" cy="201593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500" b="1" i="0" u="none"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rPr>
              <a:t>Price Changes Qs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500" b="1" noProof="0" dirty="0">
                <a:ln w="15875">
                  <a:solidFill>
                    <a:schemeClr val="tx1"/>
                  </a:solidFill>
                </a:ln>
                <a:solidFill>
                  <a:srgbClr val="00B050"/>
                </a:solidFill>
                <a:latin typeface="Calibri" panose="020F0502020204030204"/>
              </a:rPr>
              <a:t>Higher Price, Higher Qs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dirty="0">
                <a:ln w="15875">
                  <a:solidFill>
                    <a:schemeClr val="tx1"/>
                  </a:solidFill>
                </a:ln>
                <a:solidFill>
                  <a:srgbClr val="00B050"/>
                </a:solidFill>
                <a:effectLst/>
                <a:uLnTx/>
                <a:uFillTx/>
                <a:latin typeface="Calibri" panose="020F0502020204030204"/>
              </a:rPr>
              <a:t>Lower Price, Lower Qs</a:t>
            </a:r>
            <a:endParaRPr kumimoji="0" lang="en-US" sz="3500" b="0" i="0" u="none" strike="noStrike" kern="1200" cap="none" spc="0" normalizeH="0" baseline="0" noProof="0" dirty="0">
              <a:ln w="15875">
                <a:solidFill>
                  <a:schemeClr val="tx1"/>
                </a:solidFill>
              </a:ln>
              <a:solidFill>
                <a:srgbClr val="00B050"/>
              </a:solidFill>
              <a:effectLst/>
              <a:uLnTx/>
              <a:uFillTx/>
              <a:latin typeface="Calibri" panose="020F0502020204030204"/>
            </a:endParaRPr>
          </a:p>
        </p:txBody>
      </p:sp>
      <p:sp>
        <p:nvSpPr>
          <p:cNvPr id="9" name="Rectangle 8"/>
          <p:cNvSpPr/>
          <p:nvPr/>
        </p:nvSpPr>
        <p:spPr>
          <a:xfrm>
            <a:off x="6835300" y="1677193"/>
            <a:ext cx="5103204" cy="178510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500" b="1" i="0" u="none" strike="noStrike" kern="1200" cap="none" spc="0" normalizeH="0" baseline="0" noProof="0" dirty="0">
                <a:ln w="15875">
                  <a:solidFill>
                    <a:schemeClr val="bg1"/>
                  </a:solidFill>
                </a:ln>
                <a:effectLst/>
                <a:uLnTx/>
                <a:uFillTx/>
                <a:latin typeface="Calibri" panose="020F0502020204030204"/>
                <a:ea typeface="+mn-ea"/>
                <a:cs typeface="+mn-cs"/>
              </a:rPr>
              <a:t>Price Does Not Change Supply!!</a:t>
            </a:r>
            <a:endParaRPr kumimoji="0" lang="en-US" sz="5500" b="0" i="0" u="none" strike="noStrike" kern="1200" cap="none" spc="0" normalizeH="0" baseline="0" noProof="0" dirty="0">
              <a:ln w="15875">
                <a:solidFill>
                  <a:schemeClr val="bg1"/>
                </a:solidFill>
              </a:ln>
              <a:effectLst/>
              <a:uLnTx/>
              <a:uFillTx/>
              <a:latin typeface="Calibri" panose="020F0502020204030204"/>
              <a:ea typeface="+mn-ea"/>
              <a:cs typeface="+mn-cs"/>
            </a:endParaRPr>
          </a:p>
        </p:txBody>
      </p:sp>
      <p:cxnSp>
        <p:nvCxnSpPr>
          <p:cNvPr id="85" name="Straight Connector 84"/>
          <p:cNvCxnSpPr/>
          <p:nvPr/>
        </p:nvCxnSpPr>
        <p:spPr>
          <a:xfrm flipH="1">
            <a:off x="854701" y="1892487"/>
            <a:ext cx="4419600" cy="3657600"/>
          </a:xfrm>
          <a:prstGeom prst="line">
            <a:avLst/>
          </a:prstGeom>
          <a:noFill/>
          <a:ln w="76200" cap="flat" cmpd="sng" algn="ctr">
            <a:solidFill>
              <a:srgbClr val="4F81BD">
                <a:shade val="95000"/>
                <a:satMod val="105000"/>
              </a:srgbClr>
            </a:solidFill>
            <a:prstDash val="solid"/>
          </a:ln>
          <a:effectLst/>
        </p:spPr>
      </p:cxnSp>
      <p:cxnSp>
        <p:nvCxnSpPr>
          <p:cNvPr id="86" name="Straight Connector 85"/>
          <p:cNvCxnSpPr/>
          <p:nvPr/>
        </p:nvCxnSpPr>
        <p:spPr>
          <a:xfrm flipH="1" flipV="1">
            <a:off x="789965" y="3222189"/>
            <a:ext cx="2863535" cy="6820"/>
          </a:xfrm>
          <a:prstGeom prst="line">
            <a:avLst/>
          </a:prstGeom>
          <a:noFill/>
          <a:ln w="76200" cap="flat" cmpd="sng" algn="ctr">
            <a:solidFill>
              <a:srgbClr val="C0504D"/>
            </a:solidFill>
            <a:prstDash val="sysDot"/>
          </a:ln>
          <a:effectLst/>
        </p:spPr>
      </p:cxnSp>
      <p:cxnSp>
        <p:nvCxnSpPr>
          <p:cNvPr id="87" name="Straight Connector 86"/>
          <p:cNvCxnSpPr/>
          <p:nvPr/>
        </p:nvCxnSpPr>
        <p:spPr>
          <a:xfrm>
            <a:off x="2301657" y="4368561"/>
            <a:ext cx="17702" cy="1321699"/>
          </a:xfrm>
          <a:prstGeom prst="line">
            <a:avLst/>
          </a:prstGeom>
          <a:noFill/>
          <a:ln w="76200" cap="flat" cmpd="sng" algn="ctr">
            <a:solidFill>
              <a:srgbClr val="C0504D"/>
            </a:solidFill>
            <a:prstDash val="sysDot"/>
          </a:ln>
          <a:effectLst/>
        </p:spPr>
      </p:cxnSp>
      <p:cxnSp>
        <p:nvCxnSpPr>
          <p:cNvPr id="88" name="Straight Connector 87"/>
          <p:cNvCxnSpPr/>
          <p:nvPr/>
        </p:nvCxnSpPr>
        <p:spPr>
          <a:xfrm>
            <a:off x="3646284" y="3220841"/>
            <a:ext cx="169" cy="2461327"/>
          </a:xfrm>
          <a:prstGeom prst="line">
            <a:avLst/>
          </a:prstGeom>
          <a:noFill/>
          <a:ln w="76200" cap="flat" cmpd="sng" algn="ctr">
            <a:solidFill>
              <a:srgbClr val="C0504D"/>
            </a:solidFill>
            <a:prstDash val="sysDot"/>
          </a:ln>
          <a:effectLst/>
        </p:spPr>
      </p:cxnSp>
      <p:cxnSp>
        <p:nvCxnSpPr>
          <p:cNvPr id="89" name="Straight Connector 88"/>
          <p:cNvCxnSpPr/>
          <p:nvPr/>
        </p:nvCxnSpPr>
        <p:spPr>
          <a:xfrm flipH="1">
            <a:off x="870885" y="4322782"/>
            <a:ext cx="1473054" cy="16108"/>
          </a:xfrm>
          <a:prstGeom prst="line">
            <a:avLst/>
          </a:prstGeom>
          <a:noFill/>
          <a:ln w="76200" cap="flat" cmpd="sng" algn="ctr">
            <a:solidFill>
              <a:srgbClr val="C0504D"/>
            </a:solidFill>
            <a:prstDash val="sysDot"/>
          </a:ln>
          <a:effectLst/>
        </p:spPr>
      </p:cxnSp>
      <p:cxnSp>
        <p:nvCxnSpPr>
          <p:cNvPr id="90" name="Straight Connector 89"/>
          <p:cNvCxnSpPr/>
          <p:nvPr/>
        </p:nvCxnSpPr>
        <p:spPr>
          <a:xfrm flipH="1">
            <a:off x="854701" y="5661938"/>
            <a:ext cx="5105400" cy="0"/>
          </a:xfrm>
          <a:prstGeom prst="line">
            <a:avLst/>
          </a:prstGeom>
          <a:noFill/>
          <a:ln w="76200" cap="flat" cmpd="sng" algn="ctr">
            <a:solidFill>
              <a:sysClr val="windowText" lastClr="000000"/>
            </a:solidFill>
            <a:prstDash val="solid"/>
          </a:ln>
          <a:effectLst/>
        </p:spPr>
      </p:cxnSp>
      <p:sp>
        <p:nvSpPr>
          <p:cNvPr id="91" name="TextBox 90"/>
          <p:cNvSpPr txBox="1"/>
          <p:nvPr/>
        </p:nvSpPr>
        <p:spPr>
          <a:xfrm>
            <a:off x="-116849" y="1574195"/>
            <a:ext cx="152400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P</a:t>
            </a:r>
          </a:p>
        </p:txBody>
      </p:sp>
      <p:sp>
        <p:nvSpPr>
          <p:cNvPr id="92" name="TextBox 91"/>
          <p:cNvSpPr txBox="1"/>
          <p:nvPr/>
        </p:nvSpPr>
        <p:spPr>
          <a:xfrm>
            <a:off x="5470498" y="5661938"/>
            <a:ext cx="15240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Q</a:t>
            </a:r>
          </a:p>
        </p:txBody>
      </p:sp>
      <p:sp>
        <p:nvSpPr>
          <p:cNvPr id="93" name="TextBox 92"/>
          <p:cNvSpPr txBox="1"/>
          <p:nvPr/>
        </p:nvSpPr>
        <p:spPr>
          <a:xfrm>
            <a:off x="429508" y="4155918"/>
            <a:ext cx="5715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P1</a:t>
            </a:r>
          </a:p>
        </p:txBody>
      </p:sp>
      <p:sp>
        <p:nvSpPr>
          <p:cNvPr id="94" name="TextBox 93"/>
          <p:cNvSpPr txBox="1"/>
          <p:nvPr/>
        </p:nvSpPr>
        <p:spPr>
          <a:xfrm>
            <a:off x="2065808" y="5668236"/>
            <a:ext cx="571500" cy="3810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Q1</a:t>
            </a:r>
          </a:p>
        </p:txBody>
      </p:sp>
      <p:cxnSp>
        <p:nvCxnSpPr>
          <p:cNvPr id="95" name="Straight Connector 94"/>
          <p:cNvCxnSpPr/>
          <p:nvPr/>
        </p:nvCxnSpPr>
        <p:spPr>
          <a:xfrm>
            <a:off x="854701" y="1623338"/>
            <a:ext cx="0" cy="4038600"/>
          </a:xfrm>
          <a:prstGeom prst="line">
            <a:avLst/>
          </a:prstGeom>
          <a:noFill/>
          <a:ln w="76200" cap="flat" cmpd="sng" algn="ctr">
            <a:solidFill>
              <a:sysClr val="windowText" lastClr="000000"/>
            </a:solidFill>
            <a:prstDash val="solid"/>
          </a:ln>
          <a:effectLst/>
        </p:spPr>
      </p:cxnSp>
      <p:sp>
        <p:nvSpPr>
          <p:cNvPr id="96" name="Oval 95"/>
          <p:cNvSpPr/>
          <p:nvPr/>
        </p:nvSpPr>
        <p:spPr>
          <a:xfrm>
            <a:off x="3547289" y="3137915"/>
            <a:ext cx="228600" cy="228600"/>
          </a:xfrm>
          <a:prstGeom prst="ellipse">
            <a:avLst/>
          </a:prstGeom>
          <a:solidFill>
            <a:srgbClr val="92D050"/>
          </a:solidFill>
          <a:ln w="254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97" name="Oval 96"/>
          <p:cNvSpPr/>
          <p:nvPr/>
        </p:nvSpPr>
        <p:spPr>
          <a:xfrm>
            <a:off x="2212104" y="4230340"/>
            <a:ext cx="228600" cy="228600"/>
          </a:xfrm>
          <a:prstGeom prst="ellipse">
            <a:avLst/>
          </a:prstGeom>
          <a:solidFill>
            <a:srgbClr val="92D050"/>
          </a:solidFill>
          <a:ln w="254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98" name="TextBox 97"/>
          <p:cNvSpPr txBox="1"/>
          <p:nvPr/>
        </p:nvSpPr>
        <p:spPr>
          <a:xfrm>
            <a:off x="436251" y="3029776"/>
            <a:ext cx="5715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P2</a:t>
            </a:r>
          </a:p>
        </p:txBody>
      </p:sp>
      <p:sp>
        <p:nvSpPr>
          <p:cNvPr id="99" name="TextBox 98"/>
          <p:cNvSpPr txBox="1"/>
          <p:nvPr/>
        </p:nvSpPr>
        <p:spPr>
          <a:xfrm>
            <a:off x="3391553" y="5674980"/>
            <a:ext cx="571500" cy="3810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Q2</a:t>
            </a:r>
          </a:p>
        </p:txBody>
      </p:sp>
      <p:sp>
        <p:nvSpPr>
          <p:cNvPr id="100" name="TextBox 99"/>
          <p:cNvSpPr txBox="1"/>
          <p:nvPr/>
        </p:nvSpPr>
        <p:spPr>
          <a:xfrm>
            <a:off x="5242254" y="1624320"/>
            <a:ext cx="1143000"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S</a:t>
            </a:r>
          </a:p>
        </p:txBody>
      </p:sp>
      <p:cxnSp>
        <p:nvCxnSpPr>
          <p:cNvPr id="101" name="Straight Arrow Connector 100">
            <a:extLst>
              <a:ext uri="{FF2B5EF4-FFF2-40B4-BE49-F238E27FC236}">
                <a16:creationId xmlns:a16="http://schemas.microsoft.com/office/drawing/2014/main" id="{D61ABC2B-7F45-416D-9C9E-EA53A070692A}"/>
              </a:ext>
            </a:extLst>
          </p:cNvPr>
          <p:cNvCxnSpPr>
            <a:cxnSpLocks/>
          </p:cNvCxnSpPr>
          <p:nvPr/>
        </p:nvCxnSpPr>
        <p:spPr>
          <a:xfrm flipV="1">
            <a:off x="2350992" y="3348229"/>
            <a:ext cx="900545" cy="706582"/>
          </a:xfrm>
          <a:prstGeom prst="straightConnector1">
            <a:avLst/>
          </a:prstGeom>
          <a:noFill/>
          <a:ln w="38100" cap="flat" cmpd="sng" algn="ctr">
            <a:solidFill>
              <a:srgbClr val="00B050"/>
            </a:solidFill>
            <a:prstDash val="solid"/>
            <a:tailEnd type="arrow"/>
          </a:ln>
          <a:effectLst/>
        </p:spPr>
      </p:cxnSp>
      <p:cxnSp>
        <p:nvCxnSpPr>
          <p:cNvPr id="102" name="Straight Arrow Connector 101">
            <a:extLst>
              <a:ext uri="{FF2B5EF4-FFF2-40B4-BE49-F238E27FC236}">
                <a16:creationId xmlns:a16="http://schemas.microsoft.com/office/drawing/2014/main" id="{7E047BD4-DE94-4FC4-93A4-3F81E56592AB}"/>
              </a:ext>
            </a:extLst>
          </p:cNvPr>
          <p:cNvCxnSpPr>
            <a:cxnSpLocks/>
            <a:stCxn id="93" idx="1"/>
            <a:endCxn id="98" idx="1"/>
          </p:cNvCxnSpPr>
          <p:nvPr/>
        </p:nvCxnSpPr>
        <p:spPr>
          <a:xfrm flipV="1">
            <a:off x="429508" y="3214442"/>
            <a:ext cx="6743" cy="1126142"/>
          </a:xfrm>
          <a:prstGeom prst="straightConnector1">
            <a:avLst/>
          </a:prstGeom>
          <a:noFill/>
          <a:ln w="38100" cap="flat" cmpd="sng" algn="ctr">
            <a:solidFill>
              <a:srgbClr val="00B050"/>
            </a:solidFill>
            <a:prstDash val="solid"/>
            <a:tailEnd type="arrow"/>
          </a:ln>
          <a:effectLst/>
        </p:spPr>
      </p:cxnSp>
      <p:cxnSp>
        <p:nvCxnSpPr>
          <p:cNvPr id="103" name="Straight Arrow Connector 102">
            <a:extLst>
              <a:ext uri="{FF2B5EF4-FFF2-40B4-BE49-F238E27FC236}">
                <a16:creationId xmlns:a16="http://schemas.microsoft.com/office/drawing/2014/main" id="{B0622119-77B8-4A44-851C-DE96F8C10461}"/>
              </a:ext>
            </a:extLst>
          </p:cNvPr>
          <p:cNvCxnSpPr>
            <a:cxnSpLocks/>
          </p:cNvCxnSpPr>
          <p:nvPr/>
        </p:nvCxnSpPr>
        <p:spPr>
          <a:xfrm>
            <a:off x="2309429" y="6091429"/>
            <a:ext cx="1473071" cy="13103"/>
          </a:xfrm>
          <a:prstGeom prst="straightConnector1">
            <a:avLst/>
          </a:prstGeom>
          <a:noFill/>
          <a:ln w="38100" cap="flat" cmpd="sng" algn="ctr">
            <a:solidFill>
              <a:srgbClr val="00B050"/>
            </a:solidFill>
            <a:prstDash val="solid"/>
            <a:tailEnd type="arrow"/>
          </a:ln>
          <a:effectLst/>
        </p:spPr>
      </p:cxnSp>
      <p:grpSp>
        <p:nvGrpSpPr>
          <p:cNvPr id="4" name="Group 3"/>
          <p:cNvGrpSpPr/>
          <p:nvPr/>
        </p:nvGrpSpPr>
        <p:grpSpPr>
          <a:xfrm>
            <a:off x="-103577" y="1201388"/>
            <a:ext cx="7111347" cy="5483840"/>
            <a:chOff x="-99146" y="1088572"/>
            <a:chExt cx="7111347" cy="5483840"/>
          </a:xfrm>
        </p:grpSpPr>
        <p:sp>
          <p:nvSpPr>
            <p:cNvPr id="104" name="Rectangle 103"/>
            <p:cNvSpPr/>
            <p:nvPr/>
          </p:nvSpPr>
          <p:spPr>
            <a:xfrm>
              <a:off x="165672" y="1088572"/>
              <a:ext cx="6460623" cy="54838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05" name="Straight Connector 104"/>
            <p:cNvCxnSpPr/>
            <p:nvPr/>
          </p:nvCxnSpPr>
          <p:spPr>
            <a:xfrm flipH="1">
              <a:off x="872404" y="1779671"/>
              <a:ext cx="4419600" cy="3657600"/>
            </a:xfrm>
            <a:prstGeom prst="line">
              <a:avLst/>
            </a:prstGeom>
            <a:noFill/>
            <a:ln w="76200" cap="flat" cmpd="sng" algn="ctr">
              <a:solidFill>
                <a:srgbClr val="4F81BD">
                  <a:shade val="95000"/>
                  <a:satMod val="105000"/>
                </a:srgbClr>
              </a:solidFill>
              <a:prstDash val="solid"/>
            </a:ln>
            <a:effectLst/>
          </p:spPr>
        </p:cxnSp>
        <p:cxnSp>
          <p:nvCxnSpPr>
            <p:cNvPr id="106" name="Straight Connector 105"/>
            <p:cNvCxnSpPr/>
            <p:nvPr/>
          </p:nvCxnSpPr>
          <p:spPr>
            <a:xfrm flipH="1" flipV="1">
              <a:off x="807668" y="3109373"/>
              <a:ext cx="2863535" cy="6820"/>
            </a:xfrm>
            <a:prstGeom prst="line">
              <a:avLst/>
            </a:prstGeom>
            <a:noFill/>
            <a:ln w="76200" cap="flat" cmpd="sng" algn="ctr">
              <a:solidFill>
                <a:srgbClr val="C0504D"/>
              </a:solidFill>
              <a:prstDash val="sysDot"/>
            </a:ln>
            <a:effectLst/>
          </p:spPr>
        </p:cxnSp>
        <p:cxnSp>
          <p:nvCxnSpPr>
            <p:cNvPr id="107" name="Straight Connector 106"/>
            <p:cNvCxnSpPr/>
            <p:nvPr/>
          </p:nvCxnSpPr>
          <p:spPr>
            <a:xfrm>
              <a:off x="2319360" y="4255745"/>
              <a:ext cx="17702" cy="1321699"/>
            </a:xfrm>
            <a:prstGeom prst="line">
              <a:avLst/>
            </a:prstGeom>
            <a:noFill/>
            <a:ln w="76200" cap="flat" cmpd="sng" algn="ctr">
              <a:solidFill>
                <a:srgbClr val="C0504D"/>
              </a:solidFill>
              <a:prstDash val="sysDot"/>
            </a:ln>
            <a:effectLst/>
          </p:spPr>
        </p:cxnSp>
        <p:cxnSp>
          <p:nvCxnSpPr>
            <p:cNvPr id="108" name="Straight Connector 107"/>
            <p:cNvCxnSpPr/>
            <p:nvPr/>
          </p:nvCxnSpPr>
          <p:spPr>
            <a:xfrm>
              <a:off x="3663987" y="3108025"/>
              <a:ext cx="169" cy="2461327"/>
            </a:xfrm>
            <a:prstGeom prst="line">
              <a:avLst/>
            </a:prstGeom>
            <a:noFill/>
            <a:ln w="76200" cap="flat" cmpd="sng" algn="ctr">
              <a:solidFill>
                <a:srgbClr val="C0504D"/>
              </a:solidFill>
              <a:prstDash val="sysDot"/>
            </a:ln>
            <a:effectLst/>
          </p:spPr>
        </p:cxnSp>
        <p:cxnSp>
          <p:nvCxnSpPr>
            <p:cNvPr id="109" name="Straight Connector 108"/>
            <p:cNvCxnSpPr/>
            <p:nvPr/>
          </p:nvCxnSpPr>
          <p:spPr>
            <a:xfrm flipH="1">
              <a:off x="888588" y="4209966"/>
              <a:ext cx="1473054" cy="16108"/>
            </a:xfrm>
            <a:prstGeom prst="line">
              <a:avLst/>
            </a:prstGeom>
            <a:noFill/>
            <a:ln w="76200" cap="flat" cmpd="sng" algn="ctr">
              <a:solidFill>
                <a:srgbClr val="C0504D"/>
              </a:solidFill>
              <a:prstDash val="sysDot"/>
            </a:ln>
            <a:effectLst/>
          </p:spPr>
        </p:cxnSp>
        <p:cxnSp>
          <p:nvCxnSpPr>
            <p:cNvPr id="110" name="Straight Connector 109"/>
            <p:cNvCxnSpPr/>
            <p:nvPr/>
          </p:nvCxnSpPr>
          <p:spPr>
            <a:xfrm flipH="1">
              <a:off x="872404" y="5549122"/>
              <a:ext cx="5105400" cy="0"/>
            </a:xfrm>
            <a:prstGeom prst="line">
              <a:avLst/>
            </a:prstGeom>
            <a:noFill/>
            <a:ln w="76200" cap="flat" cmpd="sng" algn="ctr">
              <a:solidFill>
                <a:sysClr val="windowText" lastClr="000000"/>
              </a:solidFill>
              <a:prstDash val="solid"/>
            </a:ln>
            <a:effectLst/>
          </p:spPr>
        </p:cxnSp>
        <p:sp>
          <p:nvSpPr>
            <p:cNvPr id="111" name="TextBox 110"/>
            <p:cNvSpPr txBox="1"/>
            <p:nvPr/>
          </p:nvSpPr>
          <p:spPr>
            <a:xfrm>
              <a:off x="-99146" y="1461379"/>
              <a:ext cx="152400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P</a:t>
              </a:r>
            </a:p>
          </p:txBody>
        </p:sp>
        <p:sp>
          <p:nvSpPr>
            <p:cNvPr id="112" name="TextBox 111"/>
            <p:cNvSpPr txBox="1"/>
            <p:nvPr/>
          </p:nvSpPr>
          <p:spPr>
            <a:xfrm>
              <a:off x="5488201" y="5549122"/>
              <a:ext cx="15240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Q</a:t>
              </a:r>
            </a:p>
          </p:txBody>
        </p:sp>
        <p:sp>
          <p:nvSpPr>
            <p:cNvPr id="113" name="TextBox 112"/>
            <p:cNvSpPr txBox="1"/>
            <p:nvPr/>
          </p:nvSpPr>
          <p:spPr>
            <a:xfrm>
              <a:off x="447211" y="4043102"/>
              <a:ext cx="5715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P2</a:t>
              </a:r>
            </a:p>
          </p:txBody>
        </p:sp>
        <p:sp>
          <p:nvSpPr>
            <p:cNvPr id="114" name="TextBox 113"/>
            <p:cNvSpPr txBox="1"/>
            <p:nvPr/>
          </p:nvSpPr>
          <p:spPr>
            <a:xfrm>
              <a:off x="2083511" y="5555420"/>
              <a:ext cx="571500" cy="3810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Q2</a:t>
              </a:r>
            </a:p>
          </p:txBody>
        </p:sp>
        <p:cxnSp>
          <p:nvCxnSpPr>
            <p:cNvPr id="115" name="Straight Connector 114"/>
            <p:cNvCxnSpPr/>
            <p:nvPr/>
          </p:nvCxnSpPr>
          <p:spPr>
            <a:xfrm>
              <a:off x="872404" y="1510522"/>
              <a:ext cx="0" cy="4038600"/>
            </a:xfrm>
            <a:prstGeom prst="line">
              <a:avLst/>
            </a:prstGeom>
            <a:noFill/>
            <a:ln w="76200" cap="flat" cmpd="sng" algn="ctr">
              <a:solidFill>
                <a:sysClr val="windowText" lastClr="000000"/>
              </a:solidFill>
              <a:prstDash val="solid"/>
            </a:ln>
            <a:effectLst/>
          </p:spPr>
        </p:cxnSp>
        <p:sp>
          <p:nvSpPr>
            <p:cNvPr id="116" name="Oval 115"/>
            <p:cNvSpPr/>
            <p:nvPr/>
          </p:nvSpPr>
          <p:spPr>
            <a:xfrm>
              <a:off x="3564992" y="3025099"/>
              <a:ext cx="228600" cy="228600"/>
            </a:xfrm>
            <a:prstGeom prst="ellipse">
              <a:avLst/>
            </a:prstGeom>
            <a:solidFill>
              <a:srgbClr val="92D050"/>
            </a:solidFill>
            <a:ln w="254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17" name="Oval 116"/>
            <p:cNvSpPr/>
            <p:nvPr/>
          </p:nvSpPr>
          <p:spPr>
            <a:xfrm>
              <a:off x="2229807" y="4117524"/>
              <a:ext cx="228600" cy="228600"/>
            </a:xfrm>
            <a:prstGeom prst="ellipse">
              <a:avLst/>
            </a:prstGeom>
            <a:solidFill>
              <a:srgbClr val="92D050"/>
            </a:solidFill>
            <a:ln w="254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18" name="TextBox 117"/>
            <p:cNvSpPr txBox="1"/>
            <p:nvPr/>
          </p:nvSpPr>
          <p:spPr>
            <a:xfrm>
              <a:off x="453954" y="2916960"/>
              <a:ext cx="5715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P1</a:t>
              </a:r>
            </a:p>
          </p:txBody>
        </p:sp>
        <p:sp>
          <p:nvSpPr>
            <p:cNvPr id="119" name="TextBox 118"/>
            <p:cNvSpPr txBox="1"/>
            <p:nvPr/>
          </p:nvSpPr>
          <p:spPr>
            <a:xfrm>
              <a:off x="3409256" y="5562164"/>
              <a:ext cx="571500" cy="3810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Q1</a:t>
              </a:r>
            </a:p>
          </p:txBody>
        </p:sp>
        <p:sp>
          <p:nvSpPr>
            <p:cNvPr id="120" name="TextBox 119"/>
            <p:cNvSpPr txBox="1"/>
            <p:nvPr/>
          </p:nvSpPr>
          <p:spPr>
            <a:xfrm>
              <a:off x="5259957" y="1511504"/>
              <a:ext cx="1143000"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S</a:t>
              </a:r>
            </a:p>
          </p:txBody>
        </p:sp>
        <p:cxnSp>
          <p:nvCxnSpPr>
            <p:cNvPr id="121" name="Straight Arrow Connector 120">
              <a:extLst>
                <a:ext uri="{FF2B5EF4-FFF2-40B4-BE49-F238E27FC236}">
                  <a16:creationId xmlns:a16="http://schemas.microsoft.com/office/drawing/2014/main" id="{D61ABC2B-7F45-416D-9C9E-EA53A070692A}"/>
                </a:ext>
              </a:extLst>
            </p:cNvPr>
            <p:cNvCxnSpPr>
              <a:cxnSpLocks/>
            </p:cNvCxnSpPr>
            <p:nvPr/>
          </p:nvCxnSpPr>
          <p:spPr>
            <a:xfrm flipV="1">
              <a:off x="2368695" y="3235413"/>
              <a:ext cx="900545" cy="706582"/>
            </a:xfrm>
            <a:prstGeom prst="straightConnector1">
              <a:avLst/>
            </a:prstGeom>
            <a:noFill/>
            <a:ln w="38100" cap="flat" cmpd="sng" algn="ctr">
              <a:solidFill>
                <a:srgbClr val="00B050"/>
              </a:solidFill>
              <a:prstDash val="solid"/>
              <a:headEnd type="arrow" w="med" len="med"/>
              <a:tailEnd type="none" w="med" len="med"/>
            </a:ln>
            <a:effectLst/>
          </p:spPr>
        </p:cxnSp>
        <p:cxnSp>
          <p:nvCxnSpPr>
            <p:cNvPr id="122" name="Straight Arrow Connector 121">
              <a:extLst>
                <a:ext uri="{FF2B5EF4-FFF2-40B4-BE49-F238E27FC236}">
                  <a16:creationId xmlns:a16="http://schemas.microsoft.com/office/drawing/2014/main" id="{7E047BD4-DE94-4FC4-93A4-3F81E56592AB}"/>
                </a:ext>
              </a:extLst>
            </p:cNvPr>
            <p:cNvCxnSpPr>
              <a:cxnSpLocks/>
              <a:stCxn id="113" idx="1"/>
              <a:endCxn id="118" idx="1"/>
            </p:cNvCxnSpPr>
            <p:nvPr/>
          </p:nvCxnSpPr>
          <p:spPr>
            <a:xfrm flipV="1">
              <a:off x="447211" y="3101626"/>
              <a:ext cx="6743" cy="1126142"/>
            </a:xfrm>
            <a:prstGeom prst="straightConnector1">
              <a:avLst/>
            </a:prstGeom>
            <a:noFill/>
            <a:ln w="38100" cap="flat" cmpd="sng" algn="ctr">
              <a:solidFill>
                <a:srgbClr val="00B050"/>
              </a:solidFill>
              <a:prstDash val="solid"/>
              <a:headEnd type="arrow" w="med" len="med"/>
              <a:tailEnd type="none" w="med" len="med"/>
            </a:ln>
            <a:effectLst/>
          </p:spPr>
        </p:cxnSp>
        <p:cxnSp>
          <p:nvCxnSpPr>
            <p:cNvPr id="123" name="Straight Arrow Connector 122">
              <a:extLst>
                <a:ext uri="{FF2B5EF4-FFF2-40B4-BE49-F238E27FC236}">
                  <a16:creationId xmlns:a16="http://schemas.microsoft.com/office/drawing/2014/main" id="{B0622119-77B8-4A44-851C-DE96F8C10461}"/>
                </a:ext>
              </a:extLst>
            </p:cNvPr>
            <p:cNvCxnSpPr>
              <a:cxnSpLocks/>
            </p:cNvCxnSpPr>
            <p:nvPr/>
          </p:nvCxnSpPr>
          <p:spPr>
            <a:xfrm>
              <a:off x="2327132" y="5978613"/>
              <a:ext cx="1473071" cy="13103"/>
            </a:xfrm>
            <a:prstGeom prst="straightConnector1">
              <a:avLst/>
            </a:prstGeom>
            <a:noFill/>
            <a:ln w="38100" cap="flat" cmpd="sng" algn="ctr">
              <a:solidFill>
                <a:srgbClr val="00B050"/>
              </a:solidFill>
              <a:prstDash val="solid"/>
              <a:headEnd type="arrow" w="med" len="med"/>
              <a:tailEnd type="none" w="med" len="med"/>
            </a:ln>
            <a:effectLst/>
          </p:spPr>
        </p:cxnSp>
      </p:grpSp>
      <p:sp>
        <p:nvSpPr>
          <p:cNvPr id="6" name="TextBox 5">
            <a:extLst>
              <a:ext uri="{FF2B5EF4-FFF2-40B4-BE49-F238E27FC236}">
                <a16:creationId xmlns:a16="http://schemas.microsoft.com/office/drawing/2014/main" id="{1F1CB630-CACA-8891-D53E-38797E3A6ACF}"/>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500" b="1" dirty="0">
                <a:ln w="28575">
                  <a:solidFill>
                    <a:prstClr val="black"/>
                  </a:solidFill>
                </a:ln>
                <a:solidFill>
                  <a:srgbClr val="FFC000">
                    <a:lumMod val="60000"/>
                    <a:lumOff val="40000"/>
                  </a:srgbClr>
                </a:solidFill>
                <a:latin typeface="Calibri" panose="020F0502020204030204"/>
              </a:rPr>
              <a:t>Supply vs Quantity Supplied</a:t>
            </a:r>
            <a:endParaRPr kumimoji="0" lang="en-US" sz="7500" b="0" i="0"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6720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fade">
                                      <p:cBhvr>
                                        <p:cTn id="17" dur="500"/>
                                        <p:tgtEl>
                                          <p:spTgt spid="5">
                                            <p:txEl>
                                              <p:pRg st="1" end="1"/>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88"/>
                                        </p:tgtEl>
                                        <p:attrNameLst>
                                          <p:attrName>style.visibility</p:attrName>
                                        </p:attrNameLst>
                                      </p:cBhvr>
                                      <p:to>
                                        <p:strVal val="visible"/>
                                      </p:to>
                                    </p:set>
                                    <p:animEffect transition="in" filter="fade">
                                      <p:cBhvr>
                                        <p:cTn id="20" dur="500"/>
                                        <p:tgtEl>
                                          <p:spTgt spid="88"/>
                                        </p:tgtEl>
                                      </p:cBhvr>
                                    </p:animEffect>
                                  </p:childTnLst>
                                </p:cTn>
                              </p:par>
                              <p:par>
                                <p:cTn id="21" presetID="10" presetClass="entr" presetSubtype="0" fill="hold" nodeType="withEffect">
                                  <p:stCondLst>
                                    <p:cond delay="0"/>
                                  </p:stCondLst>
                                  <p:childTnLst>
                                    <p:set>
                                      <p:cBhvr>
                                        <p:cTn id="22" dur="1" fill="hold">
                                          <p:stCondLst>
                                            <p:cond delay="0"/>
                                          </p:stCondLst>
                                        </p:cTn>
                                        <p:tgtEl>
                                          <p:spTgt spid="101"/>
                                        </p:tgtEl>
                                        <p:attrNameLst>
                                          <p:attrName>style.visibility</p:attrName>
                                        </p:attrNameLst>
                                      </p:cBhvr>
                                      <p:to>
                                        <p:strVal val="visible"/>
                                      </p:to>
                                    </p:set>
                                    <p:animEffect transition="in" filter="fade">
                                      <p:cBhvr>
                                        <p:cTn id="23" dur="500"/>
                                        <p:tgtEl>
                                          <p:spTgt spid="101"/>
                                        </p:tgtEl>
                                      </p:cBhvr>
                                    </p:animEffect>
                                  </p:childTnLst>
                                </p:cTn>
                              </p:par>
                              <p:par>
                                <p:cTn id="24" presetID="10" presetClass="entr" presetSubtype="0" fill="hold" nodeType="withEffect">
                                  <p:stCondLst>
                                    <p:cond delay="0"/>
                                  </p:stCondLst>
                                  <p:childTnLst>
                                    <p:set>
                                      <p:cBhvr>
                                        <p:cTn id="25" dur="1" fill="hold">
                                          <p:stCondLst>
                                            <p:cond delay="0"/>
                                          </p:stCondLst>
                                        </p:cTn>
                                        <p:tgtEl>
                                          <p:spTgt spid="86"/>
                                        </p:tgtEl>
                                        <p:attrNameLst>
                                          <p:attrName>style.visibility</p:attrName>
                                        </p:attrNameLst>
                                      </p:cBhvr>
                                      <p:to>
                                        <p:strVal val="visible"/>
                                      </p:to>
                                    </p:set>
                                    <p:animEffect transition="in" filter="fade">
                                      <p:cBhvr>
                                        <p:cTn id="26" dur="500"/>
                                        <p:tgtEl>
                                          <p:spTgt spid="86"/>
                                        </p:tgtEl>
                                      </p:cBhvr>
                                    </p:animEffect>
                                  </p:childTnLst>
                                </p:cTn>
                              </p:par>
                              <p:par>
                                <p:cTn id="27" presetID="10" presetClass="entr" presetSubtype="0" fill="hold" nodeType="withEffect">
                                  <p:stCondLst>
                                    <p:cond delay="0"/>
                                  </p:stCondLst>
                                  <p:childTnLst>
                                    <p:set>
                                      <p:cBhvr>
                                        <p:cTn id="28" dur="1" fill="hold">
                                          <p:stCondLst>
                                            <p:cond delay="0"/>
                                          </p:stCondLst>
                                        </p:cTn>
                                        <p:tgtEl>
                                          <p:spTgt spid="103"/>
                                        </p:tgtEl>
                                        <p:attrNameLst>
                                          <p:attrName>style.visibility</p:attrName>
                                        </p:attrNameLst>
                                      </p:cBhvr>
                                      <p:to>
                                        <p:strVal val="visible"/>
                                      </p:to>
                                    </p:set>
                                    <p:animEffect transition="in" filter="fade">
                                      <p:cBhvr>
                                        <p:cTn id="29" dur="500"/>
                                        <p:tgtEl>
                                          <p:spTgt spid="103"/>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99"/>
                                        </p:tgtEl>
                                        <p:attrNameLst>
                                          <p:attrName>style.visibility</p:attrName>
                                        </p:attrNameLst>
                                      </p:cBhvr>
                                      <p:to>
                                        <p:strVal val="visible"/>
                                      </p:to>
                                    </p:set>
                                    <p:animEffect transition="in" filter="fade">
                                      <p:cBhvr>
                                        <p:cTn id="32" dur="500"/>
                                        <p:tgtEl>
                                          <p:spTgt spid="99"/>
                                        </p:tgtEl>
                                      </p:cBhvr>
                                    </p:animEffect>
                                  </p:childTnLst>
                                </p:cTn>
                              </p:par>
                              <p:par>
                                <p:cTn id="33" presetID="10" presetClass="entr" presetSubtype="0" fill="hold" nodeType="withEffect">
                                  <p:stCondLst>
                                    <p:cond delay="0"/>
                                  </p:stCondLst>
                                  <p:childTnLst>
                                    <p:set>
                                      <p:cBhvr>
                                        <p:cTn id="34" dur="1" fill="hold">
                                          <p:stCondLst>
                                            <p:cond delay="0"/>
                                          </p:stCondLst>
                                        </p:cTn>
                                        <p:tgtEl>
                                          <p:spTgt spid="102"/>
                                        </p:tgtEl>
                                        <p:attrNameLst>
                                          <p:attrName>style.visibility</p:attrName>
                                        </p:attrNameLst>
                                      </p:cBhvr>
                                      <p:to>
                                        <p:strVal val="visible"/>
                                      </p:to>
                                    </p:set>
                                    <p:animEffect transition="in" filter="fade">
                                      <p:cBhvr>
                                        <p:cTn id="35" dur="500"/>
                                        <p:tgtEl>
                                          <p:spTgt spid="102"/>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98"/>
                                        </p:tgtEl>
                                        <p:attrNameLst>
                                          <p:attrName>style.visibility</p:attrName>
                                        </p:attrNameLst>
                                      </p:cBhvr>
                                      <p:to>
                                        <p:strVal val="visible"/>
                                      </p:to>
                                    </p:set>
                                    <p:animEffect transition="in" filter="fade">
                                      <p:cBhvr>
                                        <p:cTn id="38" dur="500"/>
                                        <p:tgtEl>
                                          <p:spTgt spid="98"/>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96"/>
                                        </p:tgtEl>
                                        <p:attrNameLst>
                                          <p:attrName>style.visibility</p:attrName>
                                        </p:attrNameLst>
                                      </p:cBhvr>
                                      <p:to>
                                        <p:strVal val="visible"/>
                                      </p:to>
                                    </p:set>
                                    <p:animEffect transition="in" filter="fade">
                                      <p:cBhvr>
                                        <p:cTn id="41" dur="500"/>
                                        <p:tgtEl>
                                          <p:spTgt spid="96"/>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5">
                                            <p:txEl>
                                              <p:pRg st="2" end="2"/>
                                            </p:txEl>
                                          </p:spTgt>
                                        </p:tgtEl>
                                        <p:attrNameLst>
                                          <p:attrName>style.visibility</p:attrName>
                                        </p:attrNameLst>
                                      </p:cBhvr>
                                      <p:to>
                                        <p:strVal val="visible"/>
                                      </p:to>
                                    </p:set>
                                    <p:animEffect transition="in" filter="fade">
                                      <p:cBhvr>
                                        <p:cTn id="46" dur="500"/>
                                        <p:tgtEl>
                                          <p:spTgt spid="5">
                                            <p:txEl>
                                              <p:pRg st="2" end="2"/>
                                            </p:txEl>
                                          </p:spTgt>
                                        </p:tgtEl>
                                      </p:cBhvr>
                                    </p:animEffect>
                                  </p:childTnLst>
                                </p:cTn>
                              </p:par>
                              <p:par>
                                <p:cTn id="47" presetID="10" presetClass="entr" presetSubtype="0" fill="hold" nodeType="withEffect">
                                  <p:stCondLst>
                                    <p:cond delay="0"/>
                                  </p:stCondLst>
                                  <p:childTnLst>
                                    <p:set>
                                      <p:cBhvr>
                                        <p:cTn id="48" dur="1" fill="hold">
                                          <p:stCondLst>
                                            <p:cond delay="0"/>
                                          </p:stCondLst>
                                        </p:cTn>
                                        <p:tgtEl>
                                          <p:spTgt spid="4"/>
                                        </p:tgtEl>
                                        <p:attrNameLst>
                                          <p:attrName>style.visibility</p:attrName>
                                        </p:attrNameLst>
                                      </p:cBhvr>
                                      <p:to>
                                        <p:strVal val="visible"/>
                                      </p:to>
                                    </p:set>
                                    <p:animEffect transition="in" filter="fade">
                                      <p:cBhvr>
                                        <p:cTn id="4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6" grpId="0" animBg="1"/>
      <p:bldP spid="98" grpId="0"/>
      <p:bldP spid="9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D6CCF111-2428-2F0D-44FA-AC335BDAE82B}"/>
              </a:ext>
            </a:extLst>
          </p:cNvPr>
          <p:cNvGraphicFramePr>
            <a:graphicFrameLocks noGrp="1"/>
          </p:cNvGraphicFramePr>
          <p:nvPr>
            <p:extLst>
              <p:ext uri="{D42A27DB-BD31-4B8C-83A1-F6EECF244321}">
                <p14:modId xmlns:p14="http://schemas.microsoft.com/office/powerpoint/2010/main" val="3096460846"/>
              </p:ext>
            </p:extLst>
          </p:nvPr>
        </p:nvGraphicFramePr>
        <p:xfrm>
          <a:off x="1953399" y="1940732"/>
          <a:ext cx="2494195" cy="3350326"/>
        </p:xfrm>
        <a:graphic>
          <a:graphicData uri="http://schemas.openxmlformats.org/drawingml/2006/table">
            <a:tbl>
              <a:tblPr firstRow="1" firstCol="1" bandRow="1"/>
              <a:tblGrid>
                <a:gridCol w="1246577">
                  <a:extLst>
                    <a:ext uri="{9D8B030D-6E8A-4147-A177-3AD203B41FA5}">
                      <a16:colId xmlns:a16="http://schemas.microsoft.com/office/drawing/2014/main" val="483625054"/>
                    </a:ext>
                  </a:extLst>
                </a:gridCol>
                <a:gridCol w="1247618">
                  <a:extLst>
                    <a:ext uri="{9D8B030D-6E8A-4147-A177-3AD203B41FA5}">
                      <a16:colId xmlns:a16="http://schemas.microsoft.com/office/drawing/2014/main" val="117304266"/>
                    </a:ext>
                  </a:extLst>
                </a:gridCol>
              </a:tblGrid>
              <a:tr h="520490">
                <a:tc>
                  <a:txBody>
                    <a:bodyPr/>
                    <a:lstStyle/>
                    <a:p>
                      <a:pPr marL="0" marR="0" algn="ctr">
                        <a:lnSpc>
                          <a:spcPct val="107000"/>
                        </a:lnSpc>
                        <a:spcBef>
                          <a:spcPts val="0"/>
                        </a:spcBef>
                        <a:spcAft>
                          <a:spcPts val="0"/>
                        </a:spcAft>
                      </a:pPr>
                      <a:r>
                        <a:rPr lang="en-US" sz="4000" b="1" dirty="0">
                          <a:effectLst/>
                          <a:latin typeface="Calibri" panose="020F0502020204030204" pitchFamily="34" charset="0"/>
                          <a:ea typeface="Calibri" panose="020F0502020204030204" pitchFamily="34" charset="0"/>
                          <a:cs typeface="Times New Roman" panose="02020603050405020304" pitchFamily="18" charset="0"/>
                        </a:rPr>
                        <a:t>P</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7000"/>
                        </a:lnSpc>
                        <a:spcBef>
                          <a:spcPts val="0"/>
                        </a:spcBef>
                        <a:spcAft>
                          <a:spcPts val="0"/>
                        </a:spcAft>
                      </a:pPr>
                      <a:r>
                        <a:rPr lang="en-US" sz="4000" b="1" dirty="0">
                          <a:effectLst/>
                          <a:latin typeface="Calibri" panose="020F0502020204030204" pitchFamily="34" charset="0"/>
                          <a:ea typeface="Calibri" panose="020F0502020204030204" pitchFamily="34" charset="0"/>
                          <a:cs typeface="Times New Roman" panose="02020603050405020304" pitchFamily="18" charset="0"/>
                        </a:rPr>
                        <a:t>Q</a:t>
                      </a:r>
                      <a:r>
                        <a:rPr lang="en-US" sz="4000" b="1" baseline="-25000" dirty="0">
                          <a:effectLst/>
                          <a:latin typeface="Calibri" panose="020F0502020204030204" pitchFamily="34" charset="0"/>
                          <a:ea typeface="Calibri" panose="020F0502020204030204" pitchFamily="34" charset="0"/>
                          <a:cs typeface="Times New Roman" panose="02020603050405020304" pitchFamily="18" charset="0"/>
                        </a:rPr>
                        <a:t>s</a:t>
                      </a:r>
                      <a:endParaRPr lang="en-US" sz="4000" baseline="-25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extLst>
                  <a:ext uri="{0D108BD9-81ED-4DB2-BD59-A6C34878D82A}">
                    <a16:rowId xmlns:a16="http://schemas.microsoft.com/office/drawing/2014/main" val="875684927"/>
                  </a:ext>
                </a:extLst>
              </a:tr>
              <a:tr h="492807">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30k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621447874"/>
                  </a:ext>
                </a:extLst>
              </a:tr>
              <a:tr h="521796">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60k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1051865650"/>
                  </a:ext>
                </a:extLst>
              </a:tr>
              <a:tr h="492807">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90k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2969811445"/>
                  </a:ext>
                </a:extLst>
              </a:tr>
              <a:tr h="521796">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120k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1873758196"/>
                  </a:ext>
                </a:extLst>
              </a:tr>
              <a:tr h="492807">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150k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4161685815"/>
                  </a:ext>
                </a:extLst>
              </a:tr>
            </a:tbl>
          </a:graphicData>
        </a:graphic>
      </p:graphicFrame>
      <p:sp>
        <p:nvSpPr>
          <p:cNvPr id="4" name="TextBox 3">
            <a:extLst>
              <a:ext uri="{FF2B5EF4-FFF2-40B4-BE49-F238E27FC236}">
                <a16:creationId xmlns:a16="http://schemas.microsoft.com/office/drawing/2014/main" id="{D7DDB3B1-68F5-45C1-E4B0-306C1C3DF73D}"/>
              </a:ext>
            </a:extLst>
          </p:cNvPr>
          <p:cNvSpPr txBox="1"/>
          <p:nvPr/>
        </p:nvSpPr>
        <p:spPr>
          <a:xfrm>
            <a:off x="2240007" y="1338027"/>
            <a:ext cx="1920977" cy="584775"/>
          </a:xfrm>
          <a:prstGeom prst="rect">
            <a:avLst/>
          </a:prstGeom>
          <a:noFill/>
        </p:spPr>
        <p:txBody>
          <a:bodyPr wrap="square">
            <a:spAutoFit/>
          </a:bodyPr>
          <a:lstStyle/>
          <a:p>
            <a:pPr algn="ctr"/>
            <a:r>
              <a:rPr lang="en-US" sz="3200" b="1" dirty="0">
                <a:ln w="15875">
                  <a:solidFill>
                    <a:schemeClr val="tx1"/>
                  </a:solidFill>
                </a:ln>
                <a:solidFill>
                  <a:srgbClr val="FF0000"/>
                </a:solidFill>
                <a:latin typeface="Calibri" panose="020F0502020204030204"/>
              </a:rPr>
              <a:t>Market</a:t>
            </a:r>
            <a:endParaRPr lang="en-US" dirty="0">
              <a:ln w="15875">
                <a:solidFill>
                  <a:schemeClr val="tx1"/>
                </a:solidFill>
              </a:ln>
            </a:endParaRPr>
          </a:p>
        </p:txBody>
      </p:sp>
      <p:sp>
        <p:nvSpPr>
          <p:cNvPr id="2" name="Rectangle 1">
            <a:extLst>
              <a:ext uri="{FF2B5EF4-FFF2-40B4-BE49-F238E27FC236}">
                <a16:creationId xmlns:a16="http://schemas.microsoft.com/office/drawing/2014/main" id="{27906408-2BCC-2E33-FB9D-0BA95340D5AF}"/>
              </a:ext>
            </a:extLst>
          </p:cNvPr>
          <p:cNvSpPr/>
          <p:nvPr/>
        </p:nvSpPr>
        <p:spPr>
          <a:xfrm>
            <a:off x="3428858" y="2555014"/>
            <a:ext cx="796599" cy="54233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8BEF08F-4AC8-F123-5769-8825CA88E9CD}"/>
              </a:ext>
            </a:extLst>
          </p:cNvPr>
          <p:cNvSpPr/>
          <p:nvPr/>
        </p:nvSpPr>
        <p:spPr>
          <a:xfrm>
            <a:off x="3428859" y="3650582"/>
            <a:ext cx="796600" cy="54233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B3A877C5-F2F0-58B5-443A-EB2296AB0ACD}"/>
              </a:ext>
            </a:extLst>
          </p:cNvPr>
          <p:cNvSpPr/>
          <p:nvPr/>
        </p:nvSpPr>
        <p:spPr>
          <a:xfrm rot="5400000">
            <a:off x="995058" y="3051346"/>
            <a:ext cx="1154939" cy="584351"/>
          </a:xfrm>
          <a:prstGeom prst="rightArrow">
            <a:avLst/>
          </a:prstGeom>
          <a:solidFill>
            <a:srgbClr val="FF0000"/>
          </a:solidFill>
          <a:ln w="158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EDA3B40-6CD5-76C3-BAEF-63BAB4E239A5}"/>
              </a:ext>
            </a:extLst>
          </p:cNvPr>
          <p:cNvSpPr/>
          <p:nvPr/>
        </p:nvSpPr>
        <p:spPr>
          <a:xfrm>
            <a:off x="2292829" y="2574398"/>
            <a:ext cx="609679" cy="54233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405D65FF-D0D0-9832-646F-7C3DF9A5ECB2}"/>
              </a:ext>
            </a:extLst>
          </p:cNvPr>
          <p:cNvSpPr/>
          <p:nvPr/>
        </p:nvSpPr>
        <p:spPr>
          <a:xfrm>
            <a:off x="2299572" y="3649824"/>
            <a:ext cx="609679" cy="54233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F08CE760-3C9F-2254-A273-B66210BE701D}"/>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500" b="1" dirty="0">
                <a:ln w="28575">
                  <a:solidFill>
                    <a:prstClr val="black"/>
                  </a:solidFill>
                </a:ln>
                <a:solidFill>
                  <a:srgbClr val="FFC000">
                    <a:lumMod val="60000"/>
                    <a:lumOff val="40000"/>
                  </a:srgbClr>
                </a:solidFill>
                <a:latin typeface="Calibri" panose="020F0502020204030204"/>
              </a:rPr>
              <a:t>Supply vs Quantity Supplied</a:t>
            </a:r>
            <a:endParaRPr kumimoji="0" lang="en-US" sz="7500" b="0" i="0"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C380DA5-7E06-A244-705C-982BFE1BFDFB}"/>
              </a:ext>
            </a:extLst>
          </p:cNvPr>
          <p:cNvSpPr/>
          <p:nvPr/>
        </p:nvSpPr>
        <p:spPr>
          <a:xfrm>
            <a:off x="6821649" y="4271195"/>
            <a:ext cx="5242358" cy="93871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500" b="1" i="0" u="none"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rPr>
              <a:t>Price Changes Qs</a:t>
            </a:r>
            <a:endParaRPr kumimoji="0" lang="en-US" sz="5500" b="0" i="0" u="none" strike="noStrike" kern="1200" cap="none" spc="0" normalizeH="0" baseline="0" noProof="0" dirty="0">
              <a:ln w="15875">
                <a:solidFill>
                  <a:schemeClr val="tx1"/>
                </a:solidFill>
              </a:ln>
              <a:solidFill>
                <a:prstClr val="black"/>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CA401192-D171-C721-E74E-299973067A48}"/>
              </a:ext>
            </a:extLst>
          </p:cNvPr>
          <p:cNvSpPr/>
          <p:nvPr/>
        </p:nvSpPr>
        <p:spPr>
          <a:xfrm>
            <a:off x="6608551" y="1940732"/>
            <a:ext cx="5668554" cy="178510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500" b="1" i="0" u="none" strike="noStrike" kern="1200" cap="none" spc="0" normalizeH="0" baseline="0" noProof="0" dirty="0">
                <a:ln w="15875">
                  <a:solidFill>
                    <a:schemeClr val="bg1"/>
                  </a:solidFill>
                </a:ln>
                <a:effectLst/>
                <a:uLnTx/>
                <a:uFillTx/>
                <a:latin typeface="Calibri" panose="020F0502020204030204"/>
                <a:ea typeface="+mn-ea"/>
                <a:cs typeface="+mn-cs"/>
              </a:rPr>
              <a:t>Price Does Not Change Supply!!</a:t>
            </a:r>
            <a:endParaRPr kumimoji="0" lang="en-US" sz="5500" b="0" i="0" u="none" strike="noStrike" kern="1200" cap="none" spc="0" normalizeH="0" baseline="0" noProof="0" dirty="0">
              <a:ln w="15875">
                <a:solidFill>
                  <a:schemeClr val="bg1"/>
                </a:solidFill>
              </a:ln>
              <a:effectLst/>
              <a:uLnTx/>
              <a:uFillTx/>
              <a:latin typeface="Calibri" panose="020F0502020204030204"/>
              <a:ea typeface="+mn-ea"/>
              <a:cs typeface="+mn-cs"/>
            </a:endParaRPr>
          </a:p>
        </p:txBody>
      </p:sp>
    </p:spTree>
    <p:extLst>
      <p:ext uri="{BB962C8B-B14F-4D97-AF65-F5344CB8AC3E}">
        <p14:creationId xmlns:p14="http://schemas.microsoft.com/office/powerpoint/2010/main" val="399965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500"/>
                                        <p:tgtEl>
                                          <p:spTgt spid="6"/>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up)">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childTnLst>
                          </p:cTn>
                        </p:par>
                        <p:par>
                          <p:cTn id="19" fill="hold">
                            <p:stCondLst>
                              <p:cond delay="500"/>
                            </p:stCondLst>
                            <p:childTnLst>
                              <p:par>
                                <p:cTn id="20" presetID="10" presetClass="entr" presetSubtype="0"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0" grpId="0" animBg="1"/>
      <p:bldP spid="5" grpId="0" animBg="1"/>
      <p:bldP spid="6" grpId="0" animBg="1"/>
      <p:bldP spid="8"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5678" y="1213121"/>
            <a:ext cx="6347345" cy="54838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1" name="Straight Connector 20"/>
          <p:cNvCxnSpPr/>
          <p:nvPr/>
        </p:nvCxnSpPr>
        <p:spPr>
          <a:xfrm flipH="1">
            <a:off x="827314" y="5723931"/>
            <a:ext cx="5105400" cy="0"/>
          </a:xfrm>
          <a:prstGeom prst="line">
            <a:avLst/>
          </a:prstGeom>
          <a:noFill/>
          <a:ln w="76200" cap="flat" cmpd="sng" algn="ctr">
            <a:solidFill>
              <a:sysClr val="windowText" lastClr="000000"/>
            </a:solidFill>
            <a:prstDash val="solid"/>
          </a:ln>
          <a:effectLst/>
        </p:spPr>
      </p:cxnSp>
      <p:sp>
        <p:nvSpPr>
          <p:cNvPr id="22" name="TextBox 21"/>
          <p:cNvSpPr txBox="1"/>
          <p:nvPr/>
        </p:nvSpPr>
        <p:spPr>
          <a:xfrm>
            <a:off x="-144236" y="1636188"/>
            <a:ext cx="152400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P</a:t>
            </a:r>
          </a:p>
        </p:txBody>
      </p:sp>
      <p:sp>
        <p:nvSpPr>
          <p:cNvPr id="23" name="TextBox 22"/>
          <p:cNvSpPr txBox="1"/>
          <p:nvPr/>
        </p:nvSpPr>
        <p:spPr>
          <a:xfrm>
            <a:off x="5443111" y="5723931"/>
            <a:ext cx="15240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Q</a:t>
            </a:r>
          </a:p>
        </p:txBody>
      </p:sp>
      <p:cxnSp>
        <p:nvCxnSpPr>
          <p:cNvPr id="24" name="Straight Connector 23"/>
          <p:cNvCxnSpPr/>
          <p:nvPr/>
        </p:nvCxnSpPr>
        <p:spPr>
          <a:xfrm>
            <a:off x="827314" y="1685331"/>
            <a:ext cx="0" cy="4038600"/>
          </a:xfrm>
          <a:prstGeom prst="line">
            <a:avLst/>
          </a:prstGeom>
          <a:noFill/>
          <a:ln w="76200" cap="flat" cmpd="sng" algn="ctr">
            <a:solidFill>
              <a:sysClr val="windowText" lastClr="000000"/>
            </a:solidFill>
            <a:prstDash val="solid"/>
          </a:ln>
          <a:effectLst/>
        </p:spPr>
      </p:cxnSp>
      <p:cxnSp>
        <p:nvCxnSpPr>
          <p:cNvPr id="25" name="Straight Arrow Connector 24"/>
          <p:cNvCxnSpPr/>
          <p:nvPr/>
        </p:nvCxnSpPr>
        <p:spPr>
          <a:xfrm flipV="1">
            <a:off x="3719802" y="2709648"/>
            <a:ext cx="1258726" cy="12482"/>
          </a:xfrm>
          <a:prstGeom prst="straightConnector1">
            <a:avLst/>
          </a:prstGeom>
          <a:noFill/>
          <a:ln w="38100" cap="flat" cmpd="sng" algn="ctr">
            <a:solidFill>
              <a:srgbClr val="00B050"/>
            </a:solidFill>
            <a:prstDash val="solid"/>
            <a:tailEnd type="arrow"/>
          </a:ln>
          <a:effectLst/>
        </p:spPr>
      </p:cxnSp>
      <p:cxnSp>
        <p:nvCxnSpPr>
          <p:cNvPr id="26" name="Straight Connector 25"/>
          <p:cNvCxnSpPr/>
          <p:nvPr/>
        </p:nvCxnSpPr>
        <p:spPr>
          <a:xfrm flipH="1">
            <a:off x="924419" y="1997549"/>
            <a:ext cx="3374378" cy="2813420"/>
          </a:xfrm>
          <a:prstGeom prst="line">
            <a:avLst/>
          </a:prstGeom>
          <a:noFill/>
          <a:ln w="76200" cap="flat" cmpd="sng" algn="ctr">
            <a:solidFill>
              <a:srgbClr val="4F81BD">
                <a:shade val="95000"/>
                <a:satMod val="105000"/>
              </a:srgbClr>
            </a:solidFill>
            <a:prstDash val="solid"/>
          </a:ln>
          <a:effectLst/>
        </p:spPr>
      </p:cxnSp>
      <p:sp>
        <p:nvSpPr>
          <p:cNvPr id="27" name="TextBox 26"/>
          <p:cNvSpPr txBox="1"/>
          <p:nvPr/>
        </p:nvSpPr>
        <p:spPr>
          <a:xfrm>
            <a:off x="4268099" y="1694405"/>
            <a:ext cx="1143000"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S</a:t>
            </a:r>
          </a:p>
        </p:txBody>
      </p:sp>
      <p:cxnSp>
        <p:nvCxnSpPr>
          <p:cNvPr id="28" name="Straight Connector 27"/>
          <p:cNvCxnSpPr/>
          <p:nvPr/>
        </p:nvCxnSpPr>
        <p:spPr>
          <a:xfrm flipH="1">
            <a:off x="2055956" y="2538367"/>
            <a:ext cx="3374378" cy="2813420"/>
          </a:xfrm>
          <a:prstGeom prst="line">
            <a:avLst/>
          </a:prstGeom>
          <a:noFill/>
          <a:ln w="76200" cap="flat" cmpd="sng" algn="ctr">
            <a:solidFill>
              <a:srgbClr val="4F81BD">
                <a:shade val="95000"/>
                <a:satMod val="105000"/>
              </a:srgbClr>
            </a:solidFill>
            <a:prstDash val="solid"/>
          </a:ln>
          <a:effectLst/>
        </p:spPr>
      </p:cxnSp>
      <p:sp>
        <p:nvSpPr>
          <p:cNvPr id="29" name="TextBox 28"/>
          <p:cNvSpPr txBox="1"/>
          <p:nvPr/>
        </p:nvSpPr>
        <p:spPr>
          <a:xfrm>
            <a:off x="5399636" y="2235223"/>
            <a:ext cx="1143000"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S1</a:t>
            </a:r>
          </a:p>
        </p:txBody>
      </p:sp>
      <p:cxnSp>
        <p:nvCxnSpPr>
          <p:cNvPr id="30" name="Straight Arrow Connector 29"/>
          <p:cNvCxnSpPr/>
          <p:nvPr/>
        </p:nvCxnSpPr>
        <p:spPr>
          <a:xfrm flipV="1">
            <a:off x="2067678" y="4132497"/>
            <a:ext cx="1258726" cy="12482"/>
          </a:xfrm>
          <a:prstGeom prst="straightConnector1">
            <a:avLst/>
          </a:prstGeom>
          <a:noFill/>
          <a:ln w="38100" cap="flat" cmpd="sng" algn="ctr">
            <a:solidFill>
              <a:srgbClr val="00B050"/>
            </a:solidFill>
            <a:prstDash val="solid"/>
            <a:tailEnd type="arrow"/>
          </a:ln>
          <a:effectLst/>
        </p:spPr>
      </p:cxnSp>
      <p:sp>
        <p:nvSpPr>
          <p:cNvPr id="42" name="Rectangle 41"/>
          <p:cNvSpPr/>
          <p:nvPr/>
        </p:nvSpPr>
        <p:spPr>
          <a:xfrm>
            <a:off x="265678" y="1192289"/>
            <a:ext cx="6347345" cy="54838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31" name="Group 30"/>
          <p:cNvGrpSpPr/>
          <p:nvPr/>
        </p:nvGrpSpPr>
        <p:grpSpPr>
          <a:xfrm>
            <a:off x="-144236" y="1625320"/>
            <a:ext cx="7111347" cy="4795629"/>
            <a:chOff x="857250" y="941457"/>
            <a:chExt cx="7111347" cy="4795629"/>
          </a:xfrm>
        </p:grpSpPr>
        <p:cxnSp>
          <p:nvCxnSpPr>
            <p:cNvPr id="32" name="Straight Connector 31"/>
            <p:cNvCxnSpPr/>
            <p:nvPr/>
          </p:nvCxnSpPr>
          <p:spPr>
            <a:xfrm flipH="1">
              <a:off x="1828800" y="5029200"/>
              <a:ext cx="5105400"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857250" y="941457"/>
              <a:ext cx="152400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P</a:t>
              </a:r>
            </a:p>
          </p:txBody>
        </p:sp>
        <p:sp>
          <p:nvSpPr>
            <p:cNvPr id="34" name="TextBox 33"/>
            <p:cNvSpPr txBox="1"/>
            <p:nvPr/>
          </p:nvSpPr>
          <p:spPr>
            <a:xfrm>
              <a:off x="6444597" y="5029200"/>
              <a:ext cx="15240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Q</a:t>
              </a:r>
            </a:p>
          </p:txBody>
        </p:sp>
        <p:cxnSp>
          <p:nvCxnSpPr>
            <p:cNvPr id="35" name="Straight Connector 34"/>
            <p:cNvCxnSpPr/>
            <p:nvPr/>
          </p:nvCxnSpPr>
          <p:spPr>
            <a:xfrm>
              <a:off x="1828800" y="990600"/>
              <a:ext cx="0" cy="403860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V="1">
              <a:off x="4721288" y="2014917"/>
              <a:ext cx="1258726" cy="12482"/>
            </a:xfrm>
            <a:prstGeom prst="straightConnector1">
              <a:avLst/>
            </a:prstGeom>
            <a:ln w="38100">
              <a:solidFill>
                <a:srgbClr val="00B050"/>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a:off x="1925905" y="1302818"/>
              <a:ext cx="3374378" cy="281342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5269585" y="999674"/>
              <a:ext cx="1143000"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S1</a:t>
              </a:r>
            </a:p>
          </p:txBody>
        </p:sp>
        <p:cxnSp>
          <p:nvCxnSpPr>
            <p:cNvPr id="39" name="Straight Connector 38"/>
            <p:cNvCxnSpPr/>
            <p:nvPr/>
          </p:nvCxnSpPr>
          <p:spPr>
            <a:xfrm flipH="1">
              <a:off x="3057442" y="1843636"/>
              <a:ext cx="3374378" cy="281342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6401122" y="1540492"/>
              <a:ext cx="1143000"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S</a:t>
              </a:r>
            </a:p>
          </p:txBody>
        </p:sp>
        <p:cxnSp>
          <p:nvCxnSpPr>
            <p:cNvPr id="41" name="Straight Arrow Connector 40"/>
            <p:cNvCxnSpPr/>
            <p:nvPr/>
          </p:nvCxnSpPr>
          <p:spPr>
            <a:xfrm flipV="1">
              <a:off x="3069164" y="3437766"/>
              <a:ext cx="1258726" cy="12482"/>
            </a:xfrm>
            <a:prstGeom prst="straightConnector1">
              <a:avLst/>
            </a:prstGeom>
            <a:ln w="38100">
              <a:solidFill>
                <a:srgbClr val="00B050"/>
              </a:solidFill>
              <a:headEnd type="arrow"/>
              <a:tailEnd type="none"/>
            </a:ln>
          </p:spPr>
          <p:style>
            <a:lnRef idx="1">
              <a:schemeClr val="accent1"/>
            </a:lnRef>
            <a:fillRef idx="0">
              <a:schemeClr val="accent1"/>
            </a:fillRef>
            <a:effectRef idx="0">
              <a:schemeClr val="accent1"/>
            </a:effectRef>
            <a:fontRef idx="minor">
              <a:schemeClr val="tx1"/>
            </a:fontRef>
          </p:style>
        </p:cxnSp>
      </p:grpSp>
      <p:sp>
        <p:nvSpPr>
          <p:cNvPr id="4" name="TextBox 3">
            <a:extLst>
              <a:ext uri="{FF2B5EF4-FFF2-40B4-BE49-F238E27FC236}">
                <a16:creationId xmlns:a16="http://schemas.microsoft.com/office/drawing/2014/main" id="{9FA97757-A970-97C0-6ADD-18163186334D}"/>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500" b="1" dirty="0">
                <a:ln w="28575">
                  <a:solidFill>
                    <a:prstClr val="black"/>
                  </a:solidFill>
                </a:ln>
                <a:solidFill>
                  <a:srgbClr val="FFC000">
                    <a:lumMod val="60000"/>
                    <a:lumOff val="40000"/>
                  </a:srgbClr>
                </a:solidFill>
                <a:latin typeface="Calibri" panose="020F0502020204030204"/>
              </a:rPr>
              <a:t>Supply vs Quantity Supplied</a:t>
            </a:r>
            <a:endParaRPr kumimoji="0" lang="en-US" sz="7500" b="0" i="0"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80D65AFA-B064-2E40-7857-6FE1EC913016}"/>
              </a:ext>
            </a:extLst>
          </p:cNvPr>
          <p:cNvSpPr/>
          <p:nvPr/>
        </p:nvSpPr>
        <p:spPr>
          <a:xfrm>
            <a:off x="6642374" y="985554"/>
            <a:ext cx="5578977" cy="247760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rPr>
              <a:t>Right = Increase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500" b="1" dirty="0">
                <a:ln w="15875">
                  <a:solidFill>
                    <a:schemeClr val="tx1"/>
                  </a:solidFill>
                </a:ln>
                <a:solidFill>
                  <a:srgbClr val="00B050"/>
                </a:solidFill>
                <a:latin typeface="Calibri" panose="020F0502020204030204"/>
              </a:rPr>
              <a:t>Higher quantities at every price</a:t>
            </a:r>
            <a:endParaRPr kumimoji="0" lang="en-US" sz="2500" b="1" i="0" u="none" strike="noStrike" kern="1200" cap="none" spc="0" normalizeH="0" baseline="0" noProof="0" dirty="0">
              <a:ln w="15875">
                <a:solidFill>
                  <a:schemeClr val="tx1"/>
                </a:solidFill>
              </a:ln>
              <a:solidFill>
                <a:srgbClr val="00B050"/>
              </a:solidFill>
              <a:effectLst/>
              <a:uLnTx/>
              <a:uFillTx/>
              <a:latin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rPr>
              <a:t>Left = Decrease</a:t>
            </a:r>
            <a:endParaRPr lang="en-US" sz="2500" dirty="0">
              <a:ln w="15875">
                <a:solidFill>
                  <a:schemeClr val="tx1"/>
                </a:solidFill>
              </a:ln>
              <a:solidFill>
                <a:prstClr val="black"/>
              </a:solidFill>
              <a:latin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a:ln w="15875">
                  <a:solidFill>
                    <a:schemeClr val="tx1"/>
                  </a:solidFill>
                </a:ln>
                <a:solidFill>
                  <a:srgbClr val="00B050"/>
                </a:solidFill>
                <a:effectLst/>
                <a:uLnTx/>
                <a:uFillTx/>
                <a:latin typeface="Calibri" panose="020F0502020204030204"/>
                <a:ea typeface="+mn-ea"/>
                <a:cs typeface="+mn-cs"/>
              </a:rPr>
              <a:t>Lower quantities at every price</a:t>
            </a:r>
            <a:endParaRPr kumimoji="0" lang="en-US" sz="5000" b="1" i="0" u="none" strike="noStrike" kern="1200" cap="none" spc="0" normalizeH="0" baseline="0" noProof="0" dirty="0">
              <a:ln w="15875">
                <a:solidFill>
                  <a:schemeClr val="tx1"/>
                </a:solidFill>
              </a:ln>
              <a:solidFill>
                <a:srgbClr val="00B050"/>
              </a:solidFill>
              <a:effectLst/>
              <a:uLnTx/>
              <a:uFillTx/>
              <a:latin typeface="Calibri" panose="020F0502020204030204"/>
              <a:ea typeface="+mn-ea"/>
              <a:cs typeface="+mn-cs"/>
            </a:endParaRPr>
          </a:p>
        </p:txBody>
      </p:sp>
      <p:graphicFrame>
        <p:nvGraphicFramePr>
          <p:cNvPr id="6" name="Table 5">
            <a:extLst>
              <a:ext uri="{FF2B5EF4-FFF2-40B4-BE49-F238E27FC236}">
                <a16:creationId xmlns:a16="http://schemas.microsoft.com/office/drawing/2014/main" id="{758619C1-1D10-7BB9-4AC8-80F1BDBE9C48}"/>
              </a:ext>
            </a:extLst>
          </p:cNvPr>
          <p:cNvGraphicFramePr>
            <a:graphicFrameLocks noGrp="1"/>
          </p:cNvGraphicFramePr>
          <p:nvPr>
            <p:extLst>
              <p:ext uri="{D42A27DB-BD31-4B8C-83A1-F6EECF244321}">
                <p14:modId xmlns:p14="http://schemas.microsoft.com/office/powerpoint/2010/main" val="3971773799"/>
              </p:ext>
            </p:extLst>
          </p:nvPr>
        </p:nvGraphicFramePr>
        <p:xfrm>
          <a:off x="8169035" y="3429000"/>
          <a:ext cx="2494195" cy="3350326"/>
        </p:xfrm>
        <a:graphic>
          <a:graphicData uri="http://schemas.openxmlformats.org/drawingml/2006/table">
            <a:tbl>
              <a:tblPr firstRow="1" firstCol="1" bandRow="1"/>
              <a:tblGrid>
                <a:gridCol w="1246577">
                  <a:extLst>
                    <a:ext uri="{9D8B030D-6E8A-4147-A177-3AD203B41FA5}">
                      <a16:colId xmlns:a16="http://schemas.microsoft.com/office/drawing/2014/main" val="483625054"/>
                    </a:ext>
                  </a:extLst>
                </a:gridCol>
                <a:gridCol w="1247618">
                  <a:extLst>
                    <a:ext uri="{9D8B030D-6E8A-4147-A177-3AD203B41FA5}">
                      <a16:colId xmlns:a16="http://schemas.microsoft.com/office/drawing/2014/main" val="117304266"/>
                    </a:ext>
                  </a:extLst>
                </a:gridCol>
              </a:tblGrid>
              <a:tr h="520490">
                <a:tc>
                  <a:txBody>
                    <a:bodyPr/>
                    <a:lstStyle/>
                    <a:p>
                      <a:pPr marL="0" marR="0" algn="ctr">
                        <a:lnSpc>
                          <a:spcPct val="107000"/>
                        </a:lnSpc>
                        <a:spcBef>
                          <a:spcPts val="0"/>
                        </a:spcBef>
                        <a:spcAft>
                          <a:spcPts val="0"/>
                        </a:spcAft>
                      </a:pPr>
                      <a:r>
                        <a:rPr lang="en-US" sz="4000" b="1" dirty="0">
                          <a:effectLst/>
                          <a:latin typeface="Calibri" panose="020F0502020204030204" pitchFamily="34" charset="0"/>
                          <a:ea typeface="Calibri" panose="020F0502020204030204" pitchFamily="34" charset="0"/>
                          <a:cs typeface="Times New Roman" panose="02020603050405020304" pitchFamily="18" charset="0"/>
                        </a:rPr>
                        <a:t>P</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7000"/>
                        </a:lnSpc>
                        <a:spcBef>
                          <a:spcPts val="0"/>
                        </a:spcBef>
                        <a:spcAft>
                          <a:spcPts val="0"/>
                        </a:spcAft>
                      </a:pPr>
                      <a:r>
                        <a:rPr lang="en-US" sz="4000" b="1" dirty="0">
                          <a:effectLst/>
                          <a:latin typeface="Calibri" panose="020F0502020204030204" pitchFamily="34" charset="0"/>
                          <a:ea typeface="Calibri" panose="020F0502020204030204" pitchFamily="34" charset="0"/>
                          <a:cs typeface="Times New Roman" panose="02020603050405020304" pitchFamily="18" charset="0"/>
                        </a:rPr>
                        <a:t>Q</a:t>
                      </a:r>
                      <a:r>
                        <a:rPr lang="en-US" sz="4000" b="1" baseline="-25000" dirty="0">
                          <a:effectLst/>
                          <a:latin typeface="Calibri" panose="020F0502020204030204" pitchFamily="34" charset="0"/>
                          <a:ea typeface="Calibri" panose="020F0502020204030204" pitchFamily="34" charset="0"/>
                          <a:cs typeface="Times New Roman" panose="02020603050405020304" pitchFamily="18" charset="0"/>
                        </a:rPr>
                        <a:t>s</a:t>
                      </a:r>
                      <a:endParaRPr lang="en-US" sz="4000" baseline="-25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extLst>
                  <a:ext uri="{0D108BD9-81ED-4DB2-BD59-A6C34878D82A}">
                    <a16:rowId xmlns:a16="http://schemas.microsoft.com/office/drawing/2014/main" val="875684927"/>
                  </a:ext>
                </a:extLst>
              </a:tr>
              <a:tr h="492807">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30k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621447874"/>
                  </a:ext>
                </a:extLst>
              </a:tr>
              <a:tr h="521796">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60k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1051865650"/>
                  </a:ext>
                </a:extLst>
              </a:tr>
              <a:tr h="492807">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90k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2969811445"/>
                  </a:ext>
                </a:extLst>
              </a:tr>
              <a:tr h="521796">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120k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1873758196"/>
                  </a:ext>
                </a:extLst>
              </a:tr>
              <a:tr h="492807">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150k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4161685815"/>
                  </a:ext>
                </a:extLst>
              </a:tr>
            </a:tbl>
          </a:graphicData>
        </a:graphic>
      </p:graphicFrame>
      <p:graphicFrame>
        <p:nvGraphicFramePr>
          <p:cNvPr id="8" name="Table 7">
            <a:extLst>
              <a:ext uri="{FF2B5EF4-FFF2-40B4-BE49-F238E27FC236}">
                <a16:creationId xmlns:a16="http://schemas.microsoft.com/office/drawing/2014/main" id="{1E53902A-4E55-CBD6-43EE-7E9E8973E132}"/>
              </a:ext>
            </a:extLst>
          </p:cNvPr>
          <p:cNvGraphicFramePr>
            <a:graphicFrameLocks noGrp="1"/>
          </p:cNvGraphicFramePr>
          <p:nvPr>
            <p:extLst>
              <p:ext uri="{D42A27DB-BD31-4B8C-83A1-F6EECF244321}">
                <p14:modId xmlns:p14="http://schemas.microsoft.com/office/powerpoint/2010/main" val="4014483155"/>
              </p:ext>
            </p:extLst>
          </p:nvPr>
        </p:nvGraphicFramePr>
        <p:xfrm>
          <a:off x="8169035" y="3429000"/>
          <a:ext cx="2494195" cy="3350326"/>
        </p:xfrm>
        <a:graphic>
          <a:graphicData uri="http://schemas.openxmlformats.org/drawingml/2006/table">
            <a:tbl>
              <a:tblPr firstRow="1" firstCol="1" bandRow="1"/>
              <a:tblGrid>
                <a:gridCol w="1246577">
                  <a:extLst>
                    <a:ext uri="{9D8B030D-6E8A-4147-A177-3AD203B41FA5}">
                      <a16:colId xmlns:a16="http://schemas.microsoft.com/office/drawing/2014/main" val="483625054"/>
                    </a:ext>
                  </a:extLst>
                </a:gridCol>
                <a:gridCol w="1247618">
                  <a:extLst>
                    <a:ext uri="{9D8B030D-6E8A-4147-A177-3AD203B41FA5}">
                      <a16:colId xmlns:a16="http://schemas.microsoft.com/office/drawing/2014/main" val="117304266"/>
                    </a:ext>
                  </a:extLst>
                </a:gridCol>
              </a:tblGrid>
              <a:tr h="520490">
                <a:tc>
                  <a:txBody>
                    <a:bodyPr/>
                    <a:lstStyle/>
                    <a:p>
                      <a:pPr marL="0" marR="0" algn="ctr">
                        <a:lnSpc>
                          <a:spcPct val="107000"/>
                        </a:lnSpc>
                        <a:spcBef>
                          <a:spcPts val="0"/>
                        </a:spcBef>
                        <a:spcAft>
                          <a:spcPts val="0"/>
                        </a:spcAft>
                      </a:pPr>
                      <a:r>
                        <a:rPr lang="en-US" sz="4000" b="1" dirty="0">
                          <a:effectLst/>
                          <a:latin typeface="Calibri" panose="020F0502020204030204" pitchFamily="34" charset="0"/>
                          <a:ea typeface="Calibri" panose="020F0502020204030204" pitchFamily="34" charset="0"/>
                          <a:cs typeface="Times New Roman" panose="02020603050405020304" pitchFamily="18" charset="0"/>
                        </a:rPr>
                        <a:t>P</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7000"/>
                        </a:lnSpc>
                        <a:spcBef>
                          <a:spcPts val="0"/>
                        </a:spcBef>
                        <a:spcAft>
                          <a:spcPts val="0"/>
                        </a:spcAft>
                      </a:pPr>
                      <a:r>
                        <a:rPr lang="en-US" sz="4000" b="1" dirty="0">
                          <a:effectLst/>
                          <a:latin typeface="Calibri" panose="020F0502020204030204" pitchFamily="34" charset="0"/>
                          <a:ea typeface="Calibri" panose="020F0502020204030204" pitchFamily="34" charset="0"/>
                          <a:cs typeface="Times New Roman" panose="02020603050405020304" pitchFamily="18" charset="0"/>
                        </a:rPr>
                        <a:t>Q</a:t>
                      </a:r>
                      <a:r>
                        <a:rPr lang="en-US" sz="4000" b="1" baseline="-25000" dirty="0">
                          <a:effectLst/>
                          <a:latin typeface="Calibri" panose="020F0502020204030204" pitchFamily="34" charset="0"/>
                          <a:ea typeface="Calibri" panose="020F0502020204030204" pitchFamily="34" charset="0"/>
                          <a:cs typeface="Times New Roman" panose="02020603050405020304" pitchFamily="18" charset="0"/>
                        </a:rPr>
                        <a:t>s</a:t>
                      </a:r>
                      <a:endParaRPr lang="en-US" sz="4000" baseline="-25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extLst>
                  <a:ext uri="{0D108BD9-81ED-4DB2-BD59-A6C34878D82A}">
                    <a16:rowId xmlns:a16="http://schemas.microsoft.com/office/drawing/2014/main" val="875684927"/>
                  </a:ext>
                </a:extLst>
              </a:tr>
              <a:tr h="492807">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marL="0" marR="0" algn="ctr">
                        <a:lnSpc>
                          <a:spcPct val="107000"/>
                        </a:lnSpc>
                        <a:spcBef>
                          <a:spcPts val="0"/>
                        </a:spcBef>
                        <a:spcAft>
                          <a:spcPts val="0"/>
                        </a:spcAft>
                      </a:pPr>
                      <a:r>
                        <a:rPr lang="en-US" sz="35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50k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621447874"/>
                  </a:ext>
                </a:extLst>
              </a:tr>
              <a:tr h="521796">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marL="0" marR="0" algn="ctr">
                        <a:lnSpc>
                          <a:spcPct val="107000"/>
                        </a:lnSpc>
                        <a:spcBef>
                          <a:spcPts val="0"/>
                        </a:spcBef>
                        <a:spcAft>
                          <a:spcPts val="0"/>
                        </a:spcAft>
                      </a:pPr>
                      <a:r>
                        <a:rPr lang="en-US" sz="35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80k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1051865650"/>
                  </a:ext>
                </a:extLst>
              </a:tr>
              <a:tr h="492807">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marL="0" marR="0" algn="ctr">
                        <a:lnSpc>
                          <a:spcPct val="107000"/>
                        </a:lnSpc>
                        <a:spcBef>
                          <a:spcPts val="0"/>
                        </a:spcBef>
                        <a:spcAft>
                          <a:spcPts val="0"/>
                        </a:spcAft>
                      </a:pPr>
                      <a:r>
                        <a:rPr lang="en-US" sz="35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110k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2969811445"/>
                  </a:ext>
                </a:extLst>
              </a:tr>
              <a:tr h="521796">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marL="0" marR="0" algn="ctr">
                        <a:lnSpc>
                          <a:spcPct val="107000"/>
                        </a:lnSpc>
                        <a:spcBef>
                          <a:spcPts val="0"/>
                        </a:spcBef>
                        <a:spcAft>
                          <a:spcPts val="0"/>
                        </a:spcAft>
                      </a:pPr>
                      <a:r>
                        <a:rPr lang="en-US" sz="35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140k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1873758196"/>
                  </a:ext>
                </a:extLst>
              </a:tr>
              <a:tr h="492807">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marL="0" marR="0" algn="ctr">
                        <a:lnSpc>
                          <a:spcPct val="107000"/>
                        </a:lnSpc>
                        <a:spcBef>
                          <a:spcPts val="0"/>
                        </a:spcBef>
                        <a:spcAft>
                          <a:spcPts val="0"/>
                        </a:spcAft>
                      </a:pPr>
                      <a:r>
                        <a:rPr lang="en-US" sz="35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170k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4161685815"/>
                  </a:ext>
                </a:extLst>
              </a:tr>
            </a:tbl>
          </a:graphicData>
        </a:graphic>
      </p:graphicFrame>
      <p:sp>
        <p:nvSpPr>
          <p:cNvPr id="12" name="TextBox 11">
            <a:extLst>
              <a:ext uri="{FF2B5EF4-FFF2-40B4-BE49-F238E27FC236}">
                <a16:creationId xmlns:a16="http://schemas.microsoft.com/office/drawing/2014/main" id="{3DDF4B20-6BE6-81D1-39DD-119C91F6A9C2}"/>
              </a:ext>
            </a:extLst>
          </p:cNvPr>
          <p:cNvSpPr txBox="1"/>
          <p:nvPr/>
        </p:nvSpPr>
        <p:spPr>
          <a:xfrm>
            <a:off x="265678" y="1092201"/>
            <a:ext cx="6347346" cy="784830"/>
          </a:xfrm>
          <a:prstGeom prst="rect">
            <a:avLst/>
          </a:prstGeom>
          <a:noFill/>
        </p:spPr>
        <p:txBody>
          <a:bodyPr wrap="square">
            <a:spAutoFit/>
          </a:bodyPr>
          <a:lstStyle/>
          <a:p>
            <a:pPr algn="ctr"/>
            <a:r>
              <a:rPr kumimoji="0" lang="en-US" sz="4500" b="1" i="0" u="none" strike="noStrike" kern="1200" cap="none" spc="0" normalizeH="0" baseline="0" noProof="0" dirty="0">
                <a:ln w="15875">
                  <a:solidFill>
                    <a:schemeClr val="tx1"/>
                  </a:solidFill>
                </a:ln>
                <a:solidFill>
                  <a:schemeClr val="bg1"/>
                </a:solidFill>
                <a:effectLst/>
                <a:uLnTx/>
                <a:uFillTx/>
                <a:latin typeface="Calibri" panose="020F0502020204030204"/>
                <a:ea typeface="+mn-ea"/>
                <a:cs typeface="+mn-cs"/>
              </a:rPr>
              <a:t>Change in Supply</a:t>
            </a:r>
            <a:endParaRPr lang="en-US" sz="4500" dirty="0">
              <a:ln>
                <a:solidFill>
                  <a:schemeClr val="tx1"/>
                </a:solidFill>
              </a:ln>
              <a:solidFill>
                <a:schemeClr val="bg1"/>
              </a:solidFill>
            </a:endParaRPr>
          </a:p>
        </p:txBody>
      </p:sp>
    </p:spTree>
    <p:extLst>
      <p:ext uri="{BB962C8B-B14F-4D97-AF65-F5344CB8AC3E}">
        <p14:creationId xmlns:p14="http://schemas.microsoft.com/office/powerpoint/2010/main" val="2948103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fade">
                                      <p:cBhvr>
                                        <p:cTn id="20" dur="500"/>
                                        <p:tgtEl>
                                          <p:spTgt spid="28"/>
                                        </p:tgtEl>
                                      </p:cBhvr>
                                    </p:animEffect>
                                  </p:childTnLst>
                                </p:cTn>
                              </p:par>
                              <p:par>
                                <p:cTn id="21" presetID="10" presetClass="entr" presetSubtype="0" fill="hold" nodeType="with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fade">
                                      <p:cBhvr>
                                        <p:cTn id="23" dur="500"/>
                                        <p:tgtEl>
                                          <p:spTgt spid="25"/>
                                        </p:tgtEl>
                                      </p:cBhvr>
                                    </p:animEffect>
                                  </p:childTnLst>
                                </p:cTn>
                              </p:par>
                              <p:par>
                                <p:cTn id="24" presetID="10" presetClass="entr" presetSubtype="0" fill="hold" nodeType="withEffect">
                                  <p:stCondLst>
                                    <p:cond delay="0"/>
                                  </p:stCondLst>
                                  <p:childTnLst>
                                    <p:set>
                                      <p:cBhvr>
                                        <p:cTn id="25" dur="1" fill="hold">
                                          <p:stCondLst>
                                            <p:cond delay="0"/>
                                          </p:stCondLst>
                                        </p:cTn>
                                        <p:tgtEl>
                                          <p:spTgt spid="30"/>
                                        </p:tgtEl>
                                        <p:attrNameLst>
                                          <p:attrName>style.visibility</p:attrName>
                                        </p:attrNameLst>
                                      </p:cBhvr>
                                      <p:to>
                                        <p:strVal val="visible"/>
                                      </p:to>
                                    </p:set>
                                    <p:animEffect transition="in" filter="fade">
                                      <p:cBhvr>
                                        <p:cTn id="26" dur="500"/>
                                        <p:tgtEl>
                                          <p:spTgt spid="30"/>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fade">
                                      <p:cBhvr>
                                        <p:cTn id="29" dur="500"/>
                                        <p:tgtEl>
                                          <p:spTgt spid="29"/>
                                        </p:tgtEl>
                                      </p:cBhvr>
                                    </p:animEffect>
                                  </p:childTnLst>
                                </p:cTn>
                              </p:par>
                              <p:par>
                                <p:cTn id="30" presetID="10" presetClass="entr" presetSubtype="0" fill="hold"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2" end="2"/>
                                            </p:txEl>
                                          </p:spTgt>
                                        </p:tgtEl>
                                        <p:attrNameLst>
                                          <p:attrName>style.visibility</p:attrName>
                                        </p:attrNameLst>
                                      </p:cBhvr>
                                      <p:to>
                                        <p:strVal val="visible"/>
                                      </p:to>
                                    </p:set>
                                    <p:animEffect transition="in" filter="fade">
                                      <p:cBhvr>
                                        <p:cTn id="37" dur="500"/>
                                        <p:tgtEl>
                                          <p:spTgt spid="3">
                                            <p:txEl>
                                              <p:pRg st="2" end="2"/>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3">
                                            <p:txEl>
                                              <p:pRg st="3" end="3"/>
                                            </p:txEl>
                                          </p:spTgt>
                                        </p:tgtEl>
                                        <p:attrNameLst>
                                          <p:attrName>style.visibility</p:attrName>
                                        </p:attrNameLst>
                                      </p:cBhvr>
                                      <p:to>
                                        <p:strVal val="visible"/>
                                      </p:to>
                                    </p:set>
                                    <p:animEffect transition="in" filter="fade">
                                      <p:cBhvr>
                                        <p:cTn id="40" dur="500"/>
                                        <p:tgtEl>
                                          <p:spTgt spid="3">
                                            <p:txEl>
                                              <p:pRg st="3" end="3"/>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31"/>
                                        </p:tgtEl>
                                        <p:attrNameLst>
                                          <p:attrName>style.visibility</p:attrName>
                                        </p:attrNameLst>
                                      </p:cBhvr>
                                      <p:to>
                                        <p:strVal val="visible"/>
                                      </p:to>
                                    </p:set>
                                    <p:animEffect transition="in" filter="fade">
                                      <p:cBhvr>
                                        <p:cTn id="45" dur="500"/>
                                        <p:tgtEl>
                                          <p:spTgt spid="31"/>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42"/>
                                        </p:tgtEl>
                                        <p:attrNameLst>
                                          <p:attrName>style.visibility</p:attrName>
                                        </p:attrNameLst>
                                      </p:cBhvr>
                                      <p:to>
                                        <p:strVal val="visible"/>
                                      </p:to>
                                    </p:set>
                                    <p:animEffect transition="in" filter="fade">
                                      <p:cBhvr>
                                        <p:cTn id="48" dur="500"/>
                                        <p:tgtEl>
                                          <p:spTgt spid="42"/>
                                        </p:tgtEl>
                                      </p:cBhvr>
                                    </p:animEffect>
                                  </p:childTnLst>
                                </p:cTn>
                              </p:par>
                              <p:par>
                                <p:cTn id="49" presetID="10" presetClass="exit" presetSubtype="0" fill="hold" nodeType="withEffect">
                                  <p:stCondLst>
                                    <p:cond delay="0"/>
                                  </p:stCondLst>
                                  <p:childTnLst>
                                    <p:animEffect transition="out" filter="fade">
                                      <p:cBhvr>
                                        <p:cTn id="50" dur="500"/>
                                        <p:tgtEl>
                                          <p:spTgt spid="8"/>
                                        </p:tgtEl>
                                      </p:cBhvr>
                                    </p:animEffect>
                                    <p:set>
                                      <p:cBhvr>
                                        <p:cTn id="51"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42" grpId="0" animBg="1"/>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82D11AF-C42D-42AE-BBE8-E363652DF787}"/>
              </a:ext>
            </a:extLst>
          </p:cNvPr>
          <p:cNvSpPr txBox="1"/>
          <p:nvPr/>
        </p:nvSpPr>
        <p:spPr>
          <a:xfrm>
            <a:off x="2618884" y="1682151"/>
            <a:ext cx="6974333" cy="16312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500" b="1" i="0" u="none" strike="noStrike" kern="1200" cap="none" spc="0" normalizeH="0" baseline="0" noProof="0" dirty="0">
                <a:ln w="15875">
                  <a:solidFill>
                    <a:schemeClr val="bg1"/>
                  </a:solidFill>
                </a:ln>
                <a:effectLst/>
                <a:uLnTx/>
                <a:uFillTx/>
                <a:latin typeface="Calibri" panose="020F0502020204030204"/>
                <a:ea typeface="+mn-ea"/>
                <a:cs typeface="+mn-cs"/>
              </a:rPr>
              <a:t>Supply Shifters</a:t>
            </a:r>
          </a:p>
          <a:p>
            <a:pPr marL="0" marR="0" lvl="0" indent="0" algn="ctr" defTabSz="914400" rtl="0" eaLnBrk="1" fontAlgn="auto" latinLnBrk="0" hangingPunct="1">
              <a:lnSpc>
                <a:spcPct val="100000"/>
              </a:lnSpc>
              <a:spcBef>
                <a:spcPts val="0"/>
              </a:spcBef>
              <a:spcAft>
                <a:spcPts val="0"/>
              </a:spcAft>
              <a:buClrTx/>
              <a:buSzTx/>
              <a:buFontTx/>
              <a:buAutoNum type="arabicPeriod"/>
              <a:tabLst/>
              <a:defRPr/>
            </a:pPr>
            <a:r>
              <a:rPr kumimoji="0" lang="en-US" sz="4500" b="1" i="0" u="none"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rPr>
              <a:t>Input Prices</a:t>
            </a:r>
          </a:p>
        </p:txBody>
      </p:sp>
      <p:sp>
        <p:nvSpPr>
          <p:cNvPr id="2" name="TextBox 1">
            <a:extLst>
              <a:ext uri="{FF2B5EF4-FFF2-40B4-BE49-F238E27FC236}">
                <a16:creationId xmlns:a16="http://schemas.microsoft.com/office/drawing/2014/main" id="{6858AB06-0492-4BF6-41FA-23953FB2E2EF}"/>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500" b="1" dirty="0">
                <a:ln w="28575">
                  <a:solidFill>
                    <a:prstClr val="black"/>
                  </a:solidFill>
                </a:ln>
                <a:solidFill>
                  <a:srgbClr val="FFC000">
                    <a:lumMod val="60000"/>
                    <a:lumOff val="40000"/>
                  </a:srgbClr>
                </a:solidFill>
                <a:latin typeface="Calibri" panose="020F0502020204030204"/>
              </a:rPr>
              <a:t>Determinants of Supply</a:t>
            </a:r>
            <a:endParaRPr kumimoji="0" lang="en-US" sz="7500" b="0" i="0"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5390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5678" y="1213121"/>
            <a:ext cx="6347345" cy="54838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1" name="Straight Connector 20"/>
          <p:cNvCxnSpPr/>
          <p:nvPr/>
        </p:nvCxnSpPr>
        <p:spPr>
          <a:xfrm flipH="1">
            <a:off x="827314" y="5723931"/>
            <a:ext cx="5105400" cy="0"/>
          </a:xfrm>
          <a:prstGeom prst="line">
            <a:avLst/>
          </a:prstGeom>
          <a:noFill/>
          <a:ln w="76200" cap="flat" cmpd="sng" algn="ctr">
            <a:solidFill>
              <a:sysClr val="windowText" lastClr="000000"/>
            </a:solidFill>
            <a:prstDash val="solid"/>
          </a:ln>
          <a:effectLst/>
        </p:spPr>
      </p:cxnSp>
      <p:sp>
        <p:nvSpPr>
          <p:cNvPr id="22" name="TextBox 21"/>
          <p:cNvSpPr txBox="1"/>
          <p:nvPr/>
        </p:nvSpPr>
        <p:spPr>
          <a:xfrm>
            <a:off x="-144236" y="1636188"/>
            <a:ext cx="152400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P</a:t>
            </a:r>
          </a:p>
        </p:txBody>
      </p:sp>
      <p:sp>
        <p:nvSpPr>
          <p:cNvPr id="23" name="TextBox 22"/>
          <p:cNvSpPr txBox="1"/>
          <p:nvPr/>
        </p:nvSpPr>
        <p:spPr>
          <a:xfrm>
            <a:off x="5443111" y="5723931"/>
            <a:ext cx="15240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Q</a:t>
            </a:r>
          </a:p>
        </p:txBody>
      </p:sp>
      <p:cxnSp>
        <p:nvCxnSpPr>
          <p:cNvPr id="24" name="Straight Connector 23"/>
          <p:cNvCxnSpPr/>
          <p:nvPr/>
        </p:nvCxnSpPr>
        <p:spPr>
          <a:xfrm>
            <a:off x="827314" y="1685331"/>
            <a:ext cx="0" cy="4038600"/>
          </a:xfrm>
          <a:prstGeom prst="line">
            <a:avLst/>
          </a:prstGeom>
          <a:noFill/>
          <a:ln w="76200" cap="flat" cmpd="sng" algn="ctr">
            <a:solidFill>
              <a:sysClr val="windowText" lastClr="000000"/>
            </a:solidFill>
            <a:prstDash val="solid"/>
          </a:ln>
          <a:effectLst/>
        </p:spPr>
      </p:cxnSp>
      <p:cxnSp>
        <p:nvCxnSpPr>
          <p:cNvPr id="25" name="Straight Arrow Connector 24"/>
          <p:cNvCxnSpPr/>
          <p:nvPr/>
        </p:nvCxnSpPr>
        <p:spPr>
          <a:xfrm flipV="1">
            <a:off x="3719802" y="2709648"/>
            <a:ext cx="1258726" cy="12482"/>
          </a:xfrm>
          <a:prstGeom prst="straightConnector1">
            <a:avLst/>
          </a:prstGeom>
          <a:noFill/>
          <a:ln w="38100" cap="flat" cmpd="sng" algn="ctr">
            <a:solidFill>
              <a:srgbClr val="00B050"/>
            </a:solidFill>
            <a:prstDash val="solid"/>
            <a:tailEnd type="arrow"/>
          </a:ln>
          <a:effectLst/>
        </p:spPr>
      </p:cxnSp>
      <p:cxnSp>
        <p:nvCxnSpPr>
          <p:cNvPr id="26" name="Straight Connector 25"/>
          <p:cNvCxnSpPr/>
          <p:nvPr/>
        </p:nvCxnSpPr>
        <p:spPr>
          <a:xfrm flipH="1">
            <a:off x="924419" y="1997549"/>
            <a:ext cx="3374378" cy="2813420"/>
          </a:xfrm>
          <a:prstGeom prst="line">
            <a:avLst/>
          </a:prstGeom>
          <a:noFill/>
          <a:ln w="76200" cap="flat" cmpd="sng" algn="ctr">
            <a:solidFill>
              <a:srgbClr val="4F81BD">
                <a:shade val="95000"/>
                <a:satMod val="105000"/>
              </a:srgbClr>
            </a:solidFill>
            <a:prstDash val="solid"/>
          </a:ln>
          <a:effectLst/>
        </p:spPr>
      </p:cxnSp>
      <p:sp>
        <p:nvSpPr>
          <p:cNvPr id="27" name="TextBox 26"/>
          <p:cNvSpPr txBox="1"/>
          <p:nvPr/>
        </p:nvSpPr>
        <p:spPr>
          <a:xfrm>
            <a:off x="4268099" y="1694405"/>
            <a:ext cx="1143000"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S</a:t>
            </a:r>
          </a:p>
        </p:txBody>
      </p:sp>
      <p:cxnSp>
        <p:nvCxnSpPr>
          <p:cNvPr id="28" name="Straight Connector 27"/>
          <p:cNvCxnSpPr/>
          <p:nvPr/>
        </p:nvCxnSpPr>
        <p:spPr>
          <a:xfrm flipH="1">
            <a:off x="2055956" y="2538367"/>
            <a:ext cx="3374378" cy="2813420"/>
          </a:xfrm>
          <a:prstGeom prst="line">
            <a:avLst/>
          </a:prstGeom>
          <a:noFill/>
          <a:ln w="76200" cap="flat" cmpd="sng" algn="ctr">
            <a:solidFill>
              <a:srgbClr val="4F81BD">
                <a:shade val="95000"/>
                <a:satMod val="105000"/>
              </a:srgbClr>
            </a:solidFill>
            <a:prstDash val="solid"/>
          </a:ln>
          <a:effectLst/>
        </p:spPr>
      </p:cxnSp>
      <p:sp>
        <p:nvSpPr>
          <p:cNvPr id="29" name="TextBox 28"/>
          <p:cNvSpPr txBox="1"/>
          <p:nvPr/>
        </p:nvSpPr>
        <p:spPr>
          <a:xfrm>
            <a:off x="5399636" y="2235223"/>
            <a:ext cx="1143000"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S1</a:t>
            </a:r>
          </a:p>
        </p:txBody>
      </p:sp>
      <p:cxnSp>
        <p:nvCxnSpPr>
          <p:cNvPr id="30" name="Straight Arrow Connector 29"/>
          <p:cNvCxnSpPr/>
          <p:nvPr/>
        </p:nvCxnSpPr>
        <p:spPr>
          <a:xfrm flipV="1">
            <a:off x="2067678" y="4132497"/>
            <a:ext cx="1258726" cy="12482"/>
          </a:xfrm>
          <a:prstGeom prst="straightConnector1">
            <a:avLst/>
          </a:prstGeom>
          <a:noFill/>
          <a:ln w="38100" cap="flat" cmpd="sng" algn="ctr">
            <a:solidFill>
              <a:srgbClr val="00B050"/>
            </a:solidFill>
            <a:prstDash val="solid"/>
            <a:tailEnd type="arrow"/>
          </a:ln>
          <a:effectLst/>
        </p:spPr>
      </p:cxnSp>
      <p:sp>
        <p:nvSpPr>
          <p:cNvPr id="42" name="Rectangle 41"/>
          <p:cNvSpPr/>
          <p:nvPr/>
        </p:nvSpPr>
        <p:spPr>
          <a:xfrm>
            <a:off x="265678" y="1192289"/>
            <a:ext cx="6347345" cy="54838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31" name="Group 30"/>
          <p:cNvGrpSpPr/>
          <p:nvPr/>
        </p:nvGrpSpPr>
        <p:grpSpPr>
          <a:xfrm>
            <a:off x="-144236" y="1625320"/>
            <a:ext cx="7111347" cy="4795629"/>
            <a:chOff x="857250" y="941457"/>
            <a:chExt cx="7111347" cy="4795629"/>
          </a:xfrm>
        </p:grpSpPr>
        <p:cxnSp>
          <p:nvCxnSpPr>
            <p:cNvPr id="32" name="Straight Connector 31"/>
            <p:cNvCxnSpPr/>
            <p:nvPr/>
          </p:nvCxnSpPr>
          <p:spPr>
            <a:xfrm flipH="1">
              <a:off x="1828800" y="5029200"/>
              <a:ext cx="5105400"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857250" y="941457"/>
              <a:ext cx="152400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P</a:t>
              </a:r>
            </a:p>
          </p:txBody>
        </p:sp>
        <p:sp>
          <p:nvSpPr>
            <p:cNvPr id="34" name="TextBox 33"/>
            <p:cNvSpPr txBox="1"/>
            <p:nvPr/>
          </p:nvSpPr>
          <p:spPr>
            <a:xfrm>
              <a:off x="6444597" y="5029200"/>
              <a:ext cx="15240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Q</a:t>
              </a:r>
            </a:p>
          </p:txBody>
        </p:sp>
        <p:cxnSp>
          <p:nvCxnSpPr>
            <p:cNvPr id="35" name="Straight Connector 34"/>
            <p:cNvCxnSpPr/>
            <p:nvPr/>
          </p:nvCxnSpPr>
          <p:spPr>
            <a:xfrm>
              <a:off x="1828800" y="990600"/>
              <a:ext cx="0" cy="403860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V="1">
              <a:off x="4721288" y="2014917"/>
              <a:ext cx="1258726" cy="12482"/>
            </a:xfrm>
            <a:prstGeom prst="straightConnector1">
              <a:avLst/>
            </a:prstGeom>
            <a:ln w="38100">
              <a:solidFill>
                <a:srgbClr val="00B050"/>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a:off x="1925905" y="1302818"/>
              <a:ext cx="3374378" cy="281342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5269585" y="999674"/>
              <a:ext cx="1143000"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S1</a:t>
              </a:r>
            </a:p>
          </p:txBody>
        </p:sp>
        <p:cxnSp>
          <p:nvCxnSpPr>
            <p:cNvPr id="39" name="Straight Connector 38"/>
            <p:cNvCxnSpPr/>
            <p:nvPr/>
          </p:nvCxnSpPr>
          <p:spPr>
            <a:xfrm flipH="1">
              <a:off x="3057442" y="1843636"/>
              <a:ext cx="3374378" cy="281342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6401122" y="1540492"/>
              <a:ext cx="1143000"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S</a:t>
              </a:r>
            </a:p>
          </p:txBody>
        </p:sp>
        <p:cxnSp>
          <p:nvCxnSpPr>
            <p:cNvPr id="41" name="Straight Arrow Connector 40"/>
            <p:cNvCxnSpPr/>
            <p:nvPr/>
          </p:nvCxnSpPr>
          <p:spPr>
            <a:xfrm flipV="1">
              <a:off x="3069164" y="3437766"/>
              <a:ext cx="1258726" cy="12482"/>
            </a:xfrm>
            <a:prstGeom prst="straightConnector1">
              <a:avLst/>
            </a:prstGeom>
            <a:ln w="38100">
              <a:solidFill>
                <a:srgbClr val="00B050"/>
              </a:solidFill>
              <a:headEnd type="arrow"/>
              <a:tailEnd type="none"/>
            </a:ln>
          </p:spPr>
          <p:style>
            <a:lnRef idx="1">
              <a:schemeClr val="accent1"/>
            </a:lnRef>
            <a:fillRef idx="0">
              <a:schemeClr val="accent1"/>
            </a:fillRef>
            <a:effectRef idx="0">
              <a:schemeClr val="accent1"/>
            </a:effectRef>
            <a:fontRef idx="minor">
              <a:schemeClr val="tx1"/>
            </a:fontRef>
          </p:style>
        </p:cxnSp>
      </p:grpSp>
      <p:pic>
        <p:nvPicPr>
          <p:cNvPr id="6" name="Picture 5" descr="Diagram&#10;&#10;Description automatically generated">
            <a:extLst>
              <a:ext uri="{FF2B5EF4-FFF2-40B4-BE49-F238E27FC236}">
                <a16:creationId xmlns:a16="http://schemas.microsoft.com/office/drawing/2014/main" id="{51CD78C9-912F-CEE9-F829-3D0E614B00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18553" y="3516314"/>
            <a:ext cx="2304937" cy="3231218"/>
          </a:xfrm>
          <a:prstGeom prst="rect">
            <a:avLst/>
          </a:prstGeom>
        </p:spPr>
      </p:pic>
      <p:grpSp>
        <p:nvGrpSpPr>
          <p:cNvPr id="8" name="Group 7">
            <a:extLst>
              <a:ext uri="{FF2B5EF4-FFF2-40B4-BE49-F238E27FC236}">
                <a16:creationId xmlns:a16="http://schemas.microsoft.com/office/drawing/2014/main" id="{CF5E0291-E88A-4477-574C-FFED4E941994}"/>
              </a:ext>
            </a:extLst>
          </p:cNvPr>
          <p:cNvGrpSpPr/>
          <p:nvPr/>
        </p:nvGrpSpPr>
        <p:grpSpPr>
          <a:xfrm>
            <a:off x="7983960" y="4833513"/>
            <a:ext cx="2837103" cy="2181962"/>
            <a:chOff x="7691637" y="6337545"/>
            <a:chExt cx="1732337" cy="1732337"/>
          </a:xfrm>
        </p:grpSpPr>
        <p:pic>
          <p:nvPicPr>
            <p:cNvPr id="9" name="Picture 6" descr="Vector image of sign for name label">
              <a:extLst>
                <a:ext uri="{FF2B5EF4-FFF2-40B4-BE49-F238E27FC236}">
                  <a16:creationId xmlns:a16="http://schemas.microsoft.com/office/drawing/2014/main" id="{83BFEF3C-050D-49F0-A7C7-3F0DB7546DD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1637" y="6337545"/>
              <a:ext cx="1732337" cy="1732337"/>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7F1685CE-F57B-B4C1-8A81-97FA3233BD42}"/>
                </a:ext>
              </a:extLst>
            </p:cNvPr>
            <p:cNvSpPr txBox="1"/>
            <p:nvPr/>
          </p:nvSpPr>
          <p:spPr>
            <a:xfrm>
              <a:off x="8063685" y="7137221"/>
              <a:ext cx="803777" cy="477054"/>
            </a:xfrm>
            <a:prstGeom prst="rect">
              <a:avLst/>
            </a:prstGeom>
            <a:noFill/>
          </p:spPr>
          <p:txBody>
            <a:bodyPr wrap="square" rtlCol="0">
              <a:spAutoFit/>
            </a:bodyPr>
            <a:lstStyle/>
            <a:p>
              <a:r>
                <a:rPr lang="en-US" sz="2500" dirty="0"/>
                <a:t>$10</a:t>
              </a:r>
            </a:p>
          </p:txBody>
        </p:sp>
        <p:sp>
          <p:nvSpPr>
            <p:cNvPr id="11" name="TextBox 10">
              <a:extLst>
                <a:ext uri="{FF2B5EF4-FFF2-40B4-BE49-F238E27FC236}">
                  <a16:creationId xmlns:a16="http://schemas.microsoft.com/office/drawing/2014/main" id="{B32B1338-AD80-B651-F301-FFE71230E85F}"/>
                </a:ext>
              </a:extLst>
            </p:cNvPr>
            <p:cNvSpPr txBox="1"/>
            <p:nvPr/>
          </p:nvSpPr>
          <p:spPr>
            <a:xfrm>
              <a:off x="8338545" y="6742625"/>
              <a:ext cx="683157" cy="477054"/>
            </a:xfrm>
            <a:prstGeom prst="rect">
              <a:avLst/>
            </a:prstGeom>
            <a:noFill/>
          </p:spPr>
          <p:txBody>
            <a:bodyPr wrap="square" rtlCol="0">
              <a:spAutoFit/>
            </a:bodyPr>
            <a:lstStyle/>
            <a:p>
              <a:r>
                <a:rPr lang="en-US" sz="2500" dirty="0"/>
                <a:t>$15</a:t>
              </a:r>
            </a:p>
          </p:txBody>
        </p:sp>
        <p:cxnSp>
          <p:nvCxnSpPr>
            <p:cNvPr id="12" name="Straight Connector 11">
              <a:extLst>
                <a:ext uri="{FF2B5EF4-FFF2-40B4-BE49-F238E27FC236}">
                  <a16:creationId xmlns:a16="http://schemas.microsoft.com/office/drawing/2014/main" id="{12089882-F5B1-F2CA-9BE2-39479B8B4E14}"/>
                </a:ext>
              </a:extLst>
            </p:cNvPr>
            <p:cNvCxnSpPr>
              <a:cxnSpLocks/>
            </p:cNvCxnSpPr>
            <p:nvPr/>
          </p:nvCxnSpPr>
          <p:spPr>
            <a:xfrm>
              <a:off x="8465573" y="6869279"/>
              <a:ext cx="499029" cy="223055"/>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id="{329CD8B5-284A-175A-6A45-AD891CE96D5F}"/>
              </a:ext>
            </a:extLst>
          </p:cNvPr>
          <p:cNvGrpSpPr/>
          <p:nvPr/>
        </p:nvGrpSpPr>
        <p:grpSpPr>
          <a:xfrm>
            <a:off x="7983959" y="4830191"/>
            <a:ext cx="2837103" cy="2181962"/>
            <a:chOff x="7691637" y="6337545"/>
            <a:chExt cx="1732337" cy="1732337"/>
          </a:xfrm>
        </p:grpSpPr>
        <p:pic>
          <p:nvPicPr>
            <p:cNvPr id="16" name="Picture 6" descr="Vector image of sign for name label">
              <a:extLst>
                <a:ext uri="{FF2B5EF4-FFF2-40B4-BE49-F238E27FC236}">
                  <a16:creationId xmlns:a16="http://schemas.microsoft.com/office/drawing/2014/main" id="{BF066708-5F23-66C2-7BA7-C803F65B28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1637" y="6337545"/>
              <a:ext cx="1732337" cy="1732337"/>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B7EF5DFA-24ED-A2DB-26F2-9BF2894118EB}"/>
                </a:ext>
              </a:extLst>
            </p:cNvPr>
            <p:cNvSpPr txBox="1"/>
            <p:nvPr/>
          </p:nvSpPr>
          <p:spPr>
            <a:xfrm>
              <a:off x="8140806" y="7152330"/>
              <a:ext cx="803777" cy="439839"/>
            </a:xfrm>
            <a:prstGeom prst="rect">
              <a:avLst/>
            </a:prstGeom>
            <a:noFill/>
          </p:spPr>
          <p:txBody>
            <a:bodyPr wrap="square" rtlCol="0">
              <a:spAutoFit/>
            </a:bodyPr>
            <a:lstStyle/>
            <a:p>
              <a:r>
                <a:rPr lang="en-US" sz="3000" dirty="0"/>
                <a:t>$10</a:t>
              </a:r>
            </a:p>
          </p:txBody>
        </p:sp>
        <p:sp>
          <p:nvSpPr>
            <p:cNvPr id="18" name="TextBox 17">
              <a:extLst>
                <a:ext uri="{FF2B5EF4-FFF2-40B4-BE49-F238E27FC236}">
                  <a16:creationId xmlns:a16="http://schemas.microsoft.com/office/drawing/2014/main" id="{4F5EDEC2-BC8A-FFB9-7D60-2863B67989DF}"/>
                </a:ext>
              </a:extLst>
            </p:cNvPr>
            <p:cNvSpPr txBox="1"/>
            <p:nvPr/>
          </p:nvSpPr>
          <p:spPr>
            <a:xfrm>
              <a:off x="8371712" y="6827364"/>
              <a:ext cx="683157" cy="439839"/>
            </a:xfrm>
            <a:prstGeom prst="rect">
              <a:avLst/>
            </a:prstGeom>
            <a:noFill/>
          </p:spPr>
          <p:txBody>
            <a:bodyPr wrap="square" rtlCol="0">
              <a:spAutoFit/>
            </a:bodyPr>
            <a:lstStyle/>
            <a:p>
              <a:r>
                <a:rPr lang="en-US" sz="3000" dirty="0"/>
                <a:t>$15</a:t>
              </a:r>
            </a:p>
          </p:txBody>
        </p:sp>
        <p:cxnSp>
          <p:nvCxnSpPr>
            <p:cNvPr id="19" name="Straight Connector 18">
              <a:extLst>
                <a:ext uri="{FF2B5EF4-FFF2-40B4-BE49-F238E27FC236}">
                  <a16:creationId xmlns:a16="http://schemas.microsoft.com/office/drawing/2014/main" id="{299F6FC8-99A0-8044-6514-41F13DDBDC2E}"/>
                </a:ext>
              </a:extLst>
            </p:cNvPr>
            <p:cNvCxnSpPr>
              <a:cxnSpLocks/>
            </p:cNvCxnSpPr>
            <p:nvPr/>
          </p:nvCxnSpPr>
          <p:spPr>
            <a:xfrm>
              <a:off x="8168516" y="7264220"/>
              <a:ext cx="433599" cy="1783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4" name="TextBox 3">
            <a:extLst>
              <a:ext uri="{FF2B5EF4-FFF2-40B4-BE49-F238E27FC236}">
                <a16:creationId xmlns:a16="http://schemas.microsoft.com/office/drawing/2014/main" id="{D7C66AAE-BF5D-C369-5B8D-567D3CD08FAA}"/>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500" b="1" dirty="0">
                <a:ln w="28575">
                  <a:solidFill>
                    <a:prstClr val="black"/>
                  </a:solidFill>
                </a:ln>
                <a:solidFill>
                  <a:srgbClr val="FFC000">
                    <a:lumMod val="60000"/>
                    <a:lumOff val="40000"/>
                  </a:srgbClr>
                </a:solidFill>
                <a:latin typeface="Calibri" panose="020F0502020204030204"/>
              </a:rPr>
              <a:t>Determinants of Supply</a:t>
            </a:r>
            <a:endParaRPr kumimoji="0" lang="en-US" sz="7500" b="0" i="0"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A812D97A-F89E-6088-509B-90888ABDF67B}"/>
              </a:ext>
            </a:extLst>
          </p:cNvPr>
          <p:cNvSpPr txBox="1"/>
          <p:nvPr/>
        </p:nvSpPr>
        <p:spPr>
          <a:xfrm>
            <a:off x="6613022" y="1280220"/>
            <a:ext cx="5578977" cy="186204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500" b="1" i="0" u="none" strike="noStrike" kern="1200" cap="none" spc="0" normalizeH="0" baseline="0" noProof="0" dirty="0">
                <a:ln w="15875">
                  <a:solidFill>
                    <a:prstClr val="white"/>
                  </a:solidFill>
                </a:ln>
                <a:solidFill>
                  <a:prstClr val="black"/>
                </a:solidFill>
                <a:effectLst/>
                <a:uLnTx/>
                <a:uFillTx/>
                <a:latin typeface="Calibri" panose="020F0502020204030204"/>
                <a:ea typeface="+mn-ea"/>
                <a:cs typeface="+mn-cs"/>
              </a:rPr>
              <a:t>Input Prices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prstClr val="black"/>
                  </a:solidFill>
                </a:ln>
                <a:solidFill>
                  <a:srgbClr val="FF0000"/>
                </a:solidFill>
                <a:effectLst/>
                <a:uLnTx/>
                <a:uFillTx/>
                <a:latin typeface="Calibri" panose="020F0502020204030204"/>
                <a:ea typeface="+mn-ea"/>
                <a:cs typeface="+mn-cs"/>
              </a:rPr>
              <a:t>Higher Input Prices, Less Supply</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000" b="1" dirty="0">
                <a:ln w="15875">
                  <a:solidFill>
                    <a:prstClr val="black"/>
                  </a:solidFill>
                </a:ln>
                <a:solidFill>
                  <a:srgbClr val="FF0000"/>
                </a:solidFill>
                <a:latin typeface="Calibri" panose="020F0502020204030204"/>
              </a:rPr>
              <a:t>Lower Input Prices, More Supply</a:t>
            </a:r>
            <a:endParaRPr kumimoji="0" lang="en-US" sz="3000" b="1" i="0" u="none" strike="noStrike" kern="1200" cap="none" spc="0" normalizeH="0" baseline="0" noProof="0" dirty="0">
              <a:ln w="15875">
                <a:solidFill>
                  <a:prstClr val="black"/>
                </a:solid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961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fade">
                                      <p:cBhvr>
                                        <p:cTn id="15" dur="500"/>
                                        <p:tgtEl>
                                          <p:spTgt spid="28"/>
                                        </p:tgtEl>
                                      </p:cBhvr>
                                    </p:animEffect>
                                  </p:childTnLst>
                                </p:cTn>
                              </p:par>
                              <p:par>
                                <p:cTn id="16" presetID="10" presetClass="entr" presetSubtype="0" fill="hold" nodeType="with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fade">
                                      <p:cBhvr>
                                        <p:cTn id="18" dur="500"/>
                                        <p:tgtEl>
                                          <p:spTgt spid="25"/>
                                        </p:tgtEl>
                                      </p:cBhvr>
                                    </p:animEffect>
                                  </p:childTnLst>
                                </p:cTn>
                              </p:par>
                              <p:par>
                                <p:cTn id="19" presetID="10" presetClass="entr" presetSubtype="0" fill="hold" nodeType="with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fade">
                                      <p:cBhvr>
                                        <p:cTn id="21" dur="500"/>
                                        <p:tgtEl>
                                          <p:spTgt spid="30"/>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fade">
                                      <p:cBhvr>
                                        <p:cTn id="24" dur="500"/>
                                        <p:tgtEl>
                                          <p:spTgt spid="29"/>
                                        </p:tgtEl>
                                      </p:cBhvr>
                                    </p:animEffect>
                                  </p:childTnLst>
                                </p:cTn>
                              </p:par>
                              <p:par>
                                <p:cTn id="25" presetID="10" presetClass="entr" presetSubtype="0" fill="hold" nodeType="with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fade">
                                      <p:cBhvr>
                                        <p:cTn id="27" dur="500"/>
                                        <p:tgtEl>
                                          <p:spTgt spid="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fade">
                                      <p:cBhvr>
                                        <p:cTn id="37" dur="500"/>
                                        <p:tgtEl>
                                          <p:spTgt spid="31"/>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42"/>
                                        </p:tgtEl>
                                        <p:attrNameLst>
                                          <p:attrName>style.visibility</p:attrName>
                                        </p:attrNameLst>
                                      </p:cBhvr>
                                      <p:to>
                                        <p:strVal val="visible"/>
                                      </p:to>
                                    </p:set>
                                    <p:animEffect transition="in" filter="fade">
                                      <p:cBhvr>
                                        <p:cTn id="40" dur="500"/>
                                        <p:tgtEl>
                                          <p:spTgt spid="42"/>
                                        </p:tgtEl>
                                      </p:cBhvr>
                                    </p:animEffect>
                                  </p:childTnLst>
                                </p:cTn>
                              </p:par>
                              <p:par>
                                <p:cTn id="41" presetID="10" presetClass="entr" presetSubtype="0" fill="hold" nodeType="with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Effect transition="in" filter="fade">
                                      <p:cBhvr>
                                        <p:cTn id="4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4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82D11AF-C42D-42AE-BBE8-E363652DF787}"/>
              </a:ext>
            </a:extLst>
          </p:cNvPr>
          <p:cNvSpPr txBox="1"/>
          <p:nvPr/>
        </p:nvSpPr>
        <p:spPr>
          <a:xfrm>
            <a:off x="2598783" y="1682151"/>
            <a:ext cx="6974333" cy="278537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500" b="1" i="0" u="none" strike="noStrike" kern="1200" cap="none" spc="0" normalizeH="0" baseline="0" noProof="0" dirty="0">
                <a:ln w="15875">
                  <a:solidFill>
                    <a:schemeClr val="bg1"/>
                  </a:solidFill>
                </a:ln>
                <a:effectLst/>
                <a:uLnTx/>
                <a:uFillTx/>
                <a:latin typeface="Calibri" panose="020F0502020204030204"/>
                <a:ea typeface="+mn-ea"/>
                <a:cs typeface="+mn-cs"/>
              </a:rPr>
              <a:t>Supply Shifters</a:t>
            </a:r>
          </a:p>
          <a:p>
            <a:pPr marL="0" marR="0" lvl="0" indent="0" algn="ctr" defTabSz="914400" rtl="0" eaLnBrk="1" fontAlgn="auto" latinLnBrk="0" hangingPunct="1">
              <a:lnSpc>
                <a:spcPct val="100000"/>
              </a:lnSpc>
              <a:spcBef>
                <a:spcPts val="0"/>
              </a:spcBef>
              <a:spcAft>
                <a:spcPts val="0"/>
              </a:spcAft>
              <a:buClrTx/>
              <a:buSzTx/>
              <a:buFontTx/>
              <a:buAutoNum type="arabicPeriod"/>
              <a:tabLst/>
              <a:defRPr/>
            </a:pPr>
            <a:r>
              <a:rPr kumimoji="0" lang="en-US" sz="4500" b="1" i="0" u="none"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rPr>
              <a:t>Input Prices</a:t>
            </a:r>
          </a:p>
          <a:p>
            <a:pPr marL="0" marR="0" lvl="0" indent="0" algn="ctr" defTabSz="914400" rtl="0" eaLnBrk="1" fontAlgn="auto" latinLnBrk="0" hangingPunct="1">
              <a:lnSpc>
                <a:spcPct val="100000"/>
              </a:lnSpc>
              <a:spcBef>
                <a:spcPts val="0"/>
              </a:spcBef>
              <a:spcAft>
                <a:spcPts val="0"/>
              </a:spcAft>
              <a:buClrTx/>
              <a:buSzTx/>
              <a:buFontTx/>
              <a:buAutoNum type="arabicPeriod"/>
              <a:tabLst/>
              <a:defRPr/>
            </a:pPr>
            <a:r>
              <a:rPr kumimoji="0" lang="en-US" sz="4500" b="1" i="0" u="none" strike="noStrike" kern="1200" cap="none" spc="0" normalizeH="0" baseline="0" noProof="0" dirty="0">
                <a:ln w="15875">
                  <a:solidFill>
                    <a:schemeClr val="tx1"/>
                  </a:solidFill>
                </a:ln>
                <a:solidFill>
                  <a:srgbClr val="FF0000"/>
                </a:solidFill>
                <a:effectLst/>
                <a:uLnTx/>
                <a:uFillTx/>
                <a:latin typeface="Calibri" panose="020F0502020204030204"/>
              </a:rPr>
              <a:t>Government Tools</a:t>
            </a:r>
            <a:endParaRPr lang="en-US" sz="4500" b="1" dirty="0">
              <a:ln w="15875">
                <a:solidFill>
                  <a:schemeClr val="tx1"/>
                </a:solidFill>
              </a:ln>
              <a:solidFill>
                <a:srgbClr val="FF0000"/>
              </a:solidFill>
              <a:latin typeface="Calibri" panose="020F0502020204030204"/>
            </a:endParaRPr>
          </a:p>
          <a:p>
            <a:pPr marL="0" marR="0" lvl="0" indent="0" algn="ctr" defTabSz="914400" rtl="0" eaLnBrk="1" fontAlgn="auto" latinLnBrk="0" hangingPunct="1">
              <a:lnSpc>
                <a:spcPct val="100000"/>
              </a:lnSpc>
              <a:spcBef>
                <a:spcPts val="0"/>
              </a:spcBef>
              <a:spcAft>
                <a:spcPts val="0"/>
              </a:spcAft>
              <a:buClrTx/>
              <a:buSzTx/>
              <a:tabLst/>
              <a:defRPr/>
            </a:pPr>
            <a:r>
              <a:rPr kumimoji="0" lang="en-US" sz="3000" b="1" i="0" u="none"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rPr>
              <a:t>Taxes		Subsidies	     	Regulations</a:t>
            </a:r>
          </a:p>
        </p:txBody>
      </p:sp>
      <p:sp>
        <p:nvSpPr>
          <p:cNvPr id="7" name="TextBox 6">
            <a:extLst>
              <a:ext uri="{FF2B5EF4-FFF2-40B4-BE49-F238E27FC236}">
                <a16:creationId xmlns:a16="http://schemas.microsoft.com/office/drawing/2014/main" id="{B0873EA5-C3B9-E2D8-D224-43096980C7D1}"/>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500" b="1" dirty="0">
                <a:ln w="28575">
                  <a:solidFill>
                    <a:prstClr val="black"/>
                  </a:solidFill>
                </a:ln>
                <a:solidFill>
                  <a:srgbClr val="FFC000">
                    <a:lumMod val="60000"/>
                    <a:lumOff val="40000"/>
                  </a:srgbClr>
                </a:solidFill>
                <a:latin typeface="Calibri" panose="020F0502020204030204"/>
              </a:rPr>
              <a:t>Determinants of Supply</a:t>
            </a:r>
            <a:endParaRPr kumimoji="0" lang="en-US" sz="7500" b="0" i="0"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6136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fade">
                                      <p:cBhvr>
                                        <p:cTn id="7" dur="500"/>
                                        <p:tgtEl>
                                          <p:spTgt spid="6">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3" end="3"/>
                                            </p:txEl>
                                          </p:spTgt>
                                        </p:tgtEl>
                                        <p:attrNameLst>
                                          <p:attrName>style.visibility</p:attrName>
                                        </p:attrNameLst>
                                      </p:cBhvr>
                                      <p:to>
                                        <p:strVal val="visible"/>
                                      </p:to>
                                    </p:set>
                                    <p:animEffect transition="in" filter="fade">
                                      <p:cBhvr>
                                        <p:cTn id="12"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5678" y="1213121"/>
            <a:ext cx="6347345" cy="54838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1" name="Straight Connector 20"/>
          <p:cNvCxnSpPr/>
          <p:nvPr/>
        </p:nvCxnSpPr>
        <p:spPr>
          <a:xfrm flipH="1">
            <a:off x="827314" y="5723931"/>
            <a:ext cx="5105400" cy="0"/>
          </a:xfrm>
          <a:prstGeom prst="line">
            <a:avLst/>
          </a:prstGeom>
          <a:noFill/>
          <a:ln w="76200" cap="flat" cmpd="sng" algn="ctr">
            <a:solidFill>
              <a:sysClr val="windowText" lastClr="000000"/>
            </a:solidFill>
            <a:prstDash val="solid"/>
          </a:ln>
          <a:effectLst/>
        </p:spPr>
      </p:cxnSp>
      <p:sp>
        <p:nvSpPr>
          <p:cNvPr id="22" name="TextBox 21"/>
          <p:cNvSpPr txBox="1"/>
          <p:nvPr/>
        </p:nvSpPr>
        <p:spPr>
          <a:xfrm>
            <a:off x="-144236" y="1636188"/>
            <a:ext cx="152400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P</a:t>
            </a:r>
          </a:p>
        </p:txBody>
      </p:sp>
      <p:sp>
        <p:nvSpPr>
          <p:cNvPr id="23" name="TextBox 22"/>
          <p:cNvSpPr txBox="1"/>
          <p:nvPr/>
        </p:nvSpPr>
        <p:spPr>
          <a:xfrm>
            <a:off x="5443111" y="5723931"/>
            <a:ext cx="15240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Q</a:t>
            </a:r>
          </a:p>
        </p:txBody>
      </p:sp>
      <p:cxnSp>
        <p:nvCxnSpPr>
          <p:cNvPr id="24" name="Straight Connector 23"/>
          <p:cNvCxnSpPr/>
          <p:nvPr/>
        </p:nvCxnSpPr>
        <p:spPr>
          <a:xfrm>
            <a:off x="827314" y="1685331"/>
            <a:ext cx="0" cy="4038600"/>
          </a:xfrm>
          <a:prstGeom prst="line">
            <a:avLst/>
          </a:prstGeom>
          <a:noFill/>
          <a:ln w="76200" cap="flat" cmpd="sng" algn="ctr">
            <a:solidFill>
              <a:sysClr val="windowText" lastClr="000000"/>
            </a:solidFill>
            <a:prstDash val="solid"/>
          </a:ln>
          <a:effectLst/>
        </p:spPr>
      </p:cxnSp>
      <p:cxnSp>
        <p:nvCxnSpPr>
          <p:cNvPr id="25" name="Straight Arrow Connector 24"/>
          <p:cNvCxnSpPr/>
          <p:nvPr/>
        </p:nvCxnSpPr>
        <p:spPr>
          <a:xfrm flipV="1">
            <a:off x="3719802" y="2709648"/>
            <a:ext cx="1258726" cy="12482"/>
          </a:xfrm>
          <a:prstGeom prst="straightConnector1">
            <a:avLst/>
          </a:prstGeom>
          <a:noFill/>
          <a:ln w="38100" cap="flat" cmpd="sng" algn="ctr">
            <a:solidFill>
              <a:srgbClr val="00B050"/>
            </a:solidFill>
            <a:prstDash val="solid"/>
            <a:tailEnd type="arrow"/>
          </a:ln>
          <a:effectLst/>
        </p:spPr>
      </p:cxnSp>
      <p:cxnSp>
        <p:nvCxnSpPr>
          <p:cNvPr id="26" name="Straight Connector 25"/>
          <p:cNvCxnSpPr/>
          <p:nvPr/>
        </p:nvCxnSpPr>
        <p:spPr>
          <a:xfrm flipH="1">
            <a:off x="924419" y="1997549"/>
            <a:ext cx="3374378" cy="2813420"/>
          </a:xfrm>
          <a:prstGeom prst="line">
            <a:avLst/>
          </a:prstGeom>
          <a:noFill/>
          <a:ln w="76200" cap="flat" cmpd="sng" algn="ctr">
            <a:solidFill>
              <a:srgbClr val="4F81BD">
                <a:shade val="95000"/>
                <a:satMod val="105000"/>
              </a:srgbClr>
            </a:solidFill>
            <a:prstDash val="solid"/>
          </a:ln>
          <a:effectLst/>
        </p:spPr>
      </p:cxnSp>
      <p:sp>
        <p:nvSpPr>
          <p:cNvPr id="27" name="TextBox 26"/>
          <p:cNvSpPr txBox="1"/>
          <p:nvPr/>
        </p:nvSpPr>
        <p:spPr>
          <a:xfrm>
            <a:off x="4268099" y="1694405"/>
            <a:ext cx="1143000"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S</a:t>
            </a:r>
          </a:p>
        </p:txBody>
      </p:sp>
      <p:cxnSp>
        <p:nvCxnSpPr>
          <p:cNvPr id="28" name="Straight Connector 27"/>
          <p:cNvCxnSpPr/>
          <p:nvPr/>
        </p:nvCxnSpPr>
        <p:spPr>
          <a:xfrm flipH="1">
            <a:off x="2055956" y="2538367"/>
            <a:ext cx="3374378" cy="2813420"/>
          </a:xfrm>
          <a:prstGeom prst="line">
            <a:avLst/>
          </a:prstGeom>
          <a:noFill/>
          <a:ln w="76200" cap="flat" cmpd="sng" algn="ctr">
            <a:solidFill>
              <a:srgbClr val="4F81BD">
                <a:shade val="95000"/>
                <a:satMod val="105000"/>
              </a:srgbClr>
            </a:solidFill>
            <a:prstDash val="solid"/>
          </a:ln>
          <a:effectLst/>
        </p:spPr>
      </p:cxnSp>
      <p:sp>
        <p:nvSpPr>
          <p:cNvPr id="29" name="TextBox 28"/>
          <p:cNvSpPr txBox="1"/>
          <p:nvPr/>
        </p:nvSpPr>
        <p:spPr>
          <a:xfrm>
            <a:off x="5399636" y="2235223"/>
            <a:ext cx="1143000"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S1</a:t>
            </a:r>
          </a:p>
        </p:txBody>
      </p:sp>
      <p:cxnSp>
        <p:nvCxnSpPr>
          <p:cNvPr id="30" name="Straight Arrow Connector 29"/>
          <p:cNvCxnSpPr/>
          <p:nvPr/>
        </p:nvCxnSpPr>
        <p:spPr>
          <a:xfrm flipV="1">
            <a:off x="2067678" y="4132497"/>
            <a:ext cx="1258726" cy="12482"/>
          </a:xfrm>
          <a:prstGeom prst="straightConnector1">
            <a:avLst/>
          </a:prstGeom>
          <a:noFill/>
          <a:ln w="38100" cap="flat" cmpd="sng" algn="ctr">
            <a:solidFill>
              <a:srgbClr val="00B050"/>
            </a:solidFill>
            <a:prstDash val="solid"/>
            <a:tailEnd type="arrow"/>
          </a:ln>
          <a:effectLst/>
        </p:spPr>
      </p:cxnSp>
      <p:sp>
        <p:nvSpPr>
          <p:cNvPr id="42" name="Rectangle 41"/>
          <p:cNvSpPr/>
          <p:nvPr/>
        </p:nvSpPr>
        <p:spPr>
          <a:xfrm>
            <a:off x="265678" y="1192289"/>
            <a:ext cx="6347345" cy="54838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31" name="Group 30"/>
          <p:cNvGrpSpPr/>
          <p:nvPr/>
        </p:nvGrpSpPr>
        <p:grpSpPr>
          <a:xfrm>
            <a:off x="-144236" y="1625320"/>
            <a:ext cx="7111347" cy="4795629"/>
            <a:chOff x="857250" y="941457"/>
            <a:chExt cx="7111347" cy="4795629"/>
          </a:xfrm>
        </p:grpSpPr>
        <p:cxnSp>
          <p:nvCxnSpPr>
            <p:cNvPr id="32" name="Straight Connector 31"/>
            <p:cNvCxnSpPr/>
            <p:nvPr/>
          </p:nvCxnSpPr>
          <p:spPr>
            <a:xfrm flipH="1">
              <a:off x="1828800" y="5029200"/>
              <a:ext cx="5105400"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857250" y="941457"/>
              <a:ext cx="152400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P</a:t>
              </a:r>
            </a:p>
          </p:txBody>
        </p:sp>
        <p:sp>
          <p:nvSpPr>
            <p:cNvPr id="34" name="TextBox 33"/>
            <p:cNvSpPr txBox="1"/>
            <p:nvPr/>
          </p:nvSpPr>
          <p:spPr>
            <a:xfrm>
              <a:off x="6444597" y="5029200"/>
              <a:ext cx="15240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Q</a:t>
              </a:r>
            </a:p>
          </p:txBody>
        </p:sp>
        <p:cxnSp>
          <p:nvCxnSpPr>
            <p:cNvPr id="35" name="Straight Connector 34"/>
            <p:cNvCxnSpPr/>
            <p:nvPr/>
          </p:nvCxnSpPr>
          <p:spPr>
            <a:xfrm>
              <a:off x="1828800" y="990600"/>
              <a:ext cx="0" cy="403860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V="1">
              <a:off x="4721288" y="2014917"/>
              <a:ext cx="1258726" cy="12482"/>
            </a:xfrm>
            <a:prstGeom prst="straightConnector1">
              <a:avLst/>
            </a:prstGeom>
            <a:ln w="38100">
              <a:solidFill>
                <a:srgbClr val="00B050"/>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a:off x="1925905" y="1302818"/>
              <a:ext cx="3374378" cy="281342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5269585" y="999674"/>
              <a:ext cx="1143000"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S1</a:t>
              </a:r>
            </a:p>
          </p:txBody>
        </p:sp>
        <p:cxnSp>
          <p:nvCxnSpPr>
            <p:cNvPr id="39" name="Straight Connector 38"/>
            <p:cNvCxnSpPr/>
            <p:nvPr/>
          </p:nvCxnSpPr>
          <p:spPr>
            <a:xfrm flipH="1">
              <a:off x="3057442" y="1843636"/>
              <a:ext cx="3374378" cy="281342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6401122" y="1540492"/>
              <a:ext cx="1143000"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S</a:t>
              </a:r>
            </a:p>
          </p:txBody>
        </p:sp>
        <p:cxnSp>
          <p:nvCxnSpPr>
            <p:cNvPr id="41" name="Straight Arrow Connector 40"/>
            <p:cNvCxnSpPr/>
            <p:nvPr/>
          </p:nvCxnSpPr>
          <p:spPr>
            <a:xfrm flipV="1">
              <a:off x="3069164" y="3437766"/>
              <a:ext cx="1258726" cy="12482"/>
            </a:xfrm>
            <a:prstGeom prst="straightConnector1">
              <a:avLst/>
            </a:prstGeom>
            <a:ln w="38100">
              <a:solidFill>
                <a:srgbClr val="00B050"/>
              </a:solidFill>
              <a:headEnd type="arrow"/>
              <a:tailEnd type="none"/>
            </a:ln>
          </p:spPr>
          <p:style>
            <a:lnRef idx="1">
              <a:schemeClr val="accent1"/>
            </a:lnRef>
            <a:fillRef idx="0">
              <a:schemeClr val="accent1"/>
            </a:fillRef>
            <a:effectRef idx="0">
              <a:schemeClr val="accent1"/>
            </a:effectRef>
            <a:fontRef idx="minor">
              <a:schemeClr val="tx1"/>
            </a:fontRef>
          </p:style>
        </p:cxnSp>
      </p:grpSp>
      <p:pic>
        <p:nvPicPr>
          <p:cNvPr id="4" name="Picture 2">
            <a:extLst>
              <a:ext uri="{FF2B5EF4-FFF2-40B4-BE49-F238E27FC236}">
                <a16:creationId xmlns:a16="http://schemas.microsoft.com/office/drawing/2014/main" id="{17F737FC-F7AD-8DFC-2CB7-BE9BB828FE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9812" y="4482840"/>
            <a:ext cx="1425096" cy="237516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BC44E8C9-7382-3551-9DCB-7AF62EF64E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97077" y="4726814"/>
            <a:ext cx="2016083" cy="201608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B973390C-D138-4882-CE84-BD1FFBCDC3EE}"/>
              </a:ext>
            </a:extLst>
          </p:cNvPr>
          <p:cNvPicPr>
            <a:picLocks noChangeAspect="1"/>
          </p:cNvPicPr>
          <p:nvPr/>
        </p:nvPicPr>
        <p:blipFill>
          <a:blip r:embed="rId5"/>
          <a:stretch>
            <a:fillRect/>
          </a:stretch>
        </p:blipFill>
        <p:spPr>
          <a:xfrm>
            <a:off x="9787871" y="4965927"/>
            <a:ext cx="1455338" cy="1537856"/>
          </a:xfrm>
          <a:prstGeom prst="rect">
            <a:avLst/>
          </a:prstGeom>
        </p:spPr>
      </p:pic>
      <p:sp>
        <p:nvSpPr>
          <p:cNvPr id="5" name="TextBox 4">
            <a:extLst>
              <a:ext uri="{FF2B5EF4-FFF2-40B4-BE49-F238E27FC236}">
                <a16:creationId xmlns:a16="http://schemas.microsoft.com/office/drawing/2014/main" id="{655B6BEA-980C-0803-473D-CB204855402A}"/>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500" b="1" dirty="0">
                <a:ln w="28575">
                  <a:solidFill>
                    <a:prstClr val="black"/>
                  </a:solidFill>
                </a:ln>
                <a:solidFill>
                  <a:srgbClr val="FFC000">
                    <a:lumMod val="60000"/>
                    <a:lumOff val="40000"/>
                  </a:srgbClr>
                </a:solidFill>
                <a:latin typeface="Calibri" panose="020F0502020204030204"/>
              </a:rPr>
              <a:t>Determinants of Supply</a:t>
            </a:r>
            <a:endParaRPr kumimoji="0" lang="en-US" sz="7500" b="0" i="0"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EB97BAE3-9657-A34F-2461-499DCB431656}"/>
              </a:ext>
            </a:extLst>
          </p:cNvPr>
          <p:cNvSpPr txBox="1"/>
          <p:nvPr/>
        </p:nvSpPr>
        <p:spPr>
          <a:xfrm>
            <a:off x="6988733" y="997565"/>
            <a:ext cx="4801723" cy="463203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w="15875">
                  <a:solidFill>
                    <a:prstClr val="white"/>
                  </a:solidFill>
                </a:ln>
                <a:solidFill>
                  <a:prstClr val="black"/>
                </a:solidFill>
                <a:effectLst/>
                <a:uLnTx/>
                <a:uFillTx/>
                <a:latin typeface="Calibri" panose="020F0502020204030204"/>
                <a:ea typeface="+mn-ea"/>
                <a:cs typeface="+mn-cs"/>
              </a:rPr>
              <a:t>Subsidies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000" b="1" dirty="0">
                <a:ln w="15875">
                  <a:solidFill>
                    <a:schemeClr val="tx1"/>
                  </a:solidFill>
                </a:ln>
                <a:solidFill>
                  <a:srgbClr val="FF0000"/>
                </a:solidFill>
                <a:latin typeface="Calibri" panose="020F0502020204030204"/>
              </a:rPr>
              <a:t>In</a:t>
            </a:r>
            <a:r>
              <a:rPr kumimoji="0" lang="en-US" sz="3000" b="1" i="0" u="none"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rPr>
              <a:t>crease Supply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w="15875">
                  <a:solidFill>
                    <a:prstClr val="white"/>
                  </a:solidFill>
                </a:ln>
                <a:solidFill>
                  <a:prstClr val="black"/>
                </a:solidFill>
                <a:effectLst/>
                <a:uLnTx/>
                <a:uFillTx/>
                <a:latin typeface="Calibri" panose="020F0502020204030204"/>
                <a:ea typeface="+mn-ea"/>
                <a:cs typeface="+mn-cs"/>
              </a:rPr>
              <a:t>Taxes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prstClr val="black"/>
                  </a:solidFill>
                </a:ln>
                <a:solidFill>
                  <a:srgbClr val="FF0000"/>
                </a:solidFill>
                <a:effectLst/>
                <a:uLnTx/>
                <a:uFillTx/>
                <a:latin typeface="Calibri" panose="020F0502020204030204"/>
                <a:ea typeface="+mn-ea"/>
                <a:cs typeface="+mn-cs"/>
              </a:rPr>
              <a:t>Decrease Supply</a:t>
            </a:r>
            <a:endParaRPr kumimoji="0" lang="en-US" sz="5500" b="1" i="0" u="none" strike="noStrike" kern="1200" cap="none" spc="0" normalizeH="0" baseline="0" noProof="0" dirty="0">
              <a:ln w="15875">
                <a:solidFill>
                  <a:prstClr val="white"/>
                </a:solid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5000" b="1" dirty="0">
                <a:ln w="15875">
                  <a:solidFill>
                    <a:prstClr val="white"/>
                  </a:solidFill>
                </a:ln>
                <a:solidFill>
                  <a:prstClr val="black"/>
                </a:solidFill>
                <a:latin typeface="Calibri" panose="020F0502020204030204"/>
              </a:rPr>
              <a:t>Regulations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prstClr val="black"/>
                  </a:solidFill>
                </a:ln>
                <a:solidFill>
                  <a:srgbClr val="FF0000"/>
                </a:solidFill>
                <a:effectLst/>
                <a:uLnTx/>
                <a:uFillTx/>
                <a:latin typeface="Calibri" panose="020F0502020204030204"/>
                <a:ea typeface="+mn-ea"/>
                <a:cs typeface="+mn-cs"/>
              </a:rPr>
              <a:t>Decrease Supply</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500" b="1" i="0" u="none" strike="noStrike" kern="1200" cap="none" spc="0" normalizeH="0" baseline="0" noProof="0" dirty="0">
              <a:ln w="15875">
                <a:solidFill>
                  <a:prstClr val="white"/>
                </a:solidFill>
              </a:ln>
              <a:solidFill>
                <a:prstClr val="black"/>
              </a:solidFill>
              <a:effectLst/>
              <a:uLnTx/>
              <a:uFillTx/>
              <a:latin typeface="Calibri" panose="020F0502020204030204"/>
              <a:ea typeface="+mn-ea"/>
              <a:cs typeface="+mn-cs"/>
            </a:endParaRPr>
          </a:p>
        </p:txBody>
      </p:sp>
      <p:sp>
        <p:nvSpPr>
          <p:cNvPr id="6" name="Arrow: Right 5">
            <a:extLst>
              <a:ext uri="{FF2B5EF4-FFF2-40B4-BE49-F238E27FC236}">
                <a16:creationId xmlns:a16="http://schemas.microsoft.com/office/drawing/2014/main" id="{BC304DC5-F738-5D5D-E46C-CEB644D5DE60}"/>
              </a:ext>
            </a:extLst>
          </p:cNvPr>
          <p:cNvSpPr/>
          <p:nvPr/>
        </p:nvSpPr>
        <p:spPr>
          <a:xfrm rot="10800000">
            <a:off x="10841221" y="2886150"/>
            <a:ext cx="475130" cy="403411"/>
          </a:xfrm>
          <a:prstGeom prst="rightArrow">
            <a:avLst/>
          </a:prstGeom>
          <a:solidFill>
            <a:schemeClr val="tx1"/>
          </a:solid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Right 6">
            <a:extLst>
              <a:ext uri="{FF2B5EF4-FFF2-40B4-BE49-F238E27FC236}">
                <a16:creationId xmlns:a16="http://schemas.microsoft.com/office/drawing/2014/main" id="{98A0D7B0-00B9-F0B4-F6BD-6E10C769ADA1}"/>
              </a:ext>
            </a:extLst>
          </p:cNvPr>
          <p:cNvSpPr/>
          <p:nvPr/>
        </p:nvSpPr>
        <p:spPr>
          <a:xfrm>
            <a:off x="10828311" y="1558279"/>
            <a:ext cx="475130" cy="403411"/>
          </a:xfrm>
          <a:prstGeom prst="rightArrow">
            <a:avLst/>
          </a:prstGeom>
          <a:solidFill>
            <a:schemeClr val="tx1"/>
          </a:solid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Arrow: Right 7">
            <a:extLst>
              <a:ext uri="{FF2B5EF4-FFF2-40B4-BE49-F238E27FC236}">
                <a16:creationId xmlns:a16="http://schemas.microsoft.com/office/drawing/2014/main" id="{0624685F-A280-134D-6E16-3F88594E4D47}"/>
              </a:ext>
            </a:extLst>
          </p:cNvPr>
          <p:cNvSpPr/>
          <p:nvPr/>
        </p:nvSpPr>
        <p:spPr>
          <a:xfrm rot="10800000">
            <a:off x="11005643" y="4043570"/>
            <a:ext cx="475130" cy="403411"/>
          </a:xfrm>
          <a:prstGeom prst="rightArrow">
            <a:avLst/>
          </a:prstGeom>
          <a:solidFill>
            <a:schemeClr val="tx1"/>
          </a:solid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23681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par>
                                <p:cTn id="8" presetID="10" presetClass="entr" presetSubtype="0"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500"/>
                                        <p:tgtEl>
                                          <p:spTgt spid="28"/>
                                        </p:tgtEl>
                                      </p:cBhvr>
                                    </p:animEffect>
                                  </p:childTnLst>
                                </p:cTn>
                              </p:par>
                              <p:par>
                                <p:cTn id="11" presetID="10"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500"/>
                                        <p:tgtEl>
                                          <p:spTgt spid="25"/>
                                        </p:tgtEl>
                                      </p:cBhvr>
                                    </p:animEffect>
                                  </p:childTnLst>
                                </p:cTn>
                              </p:par>
                              <p:par>
                                <p:cTn id="14" presetID="10" presetClass="entr" presetSubtype="0" fill="hold" nodeType="with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fade">
                                      <p:cBhvr>
                                        <p:cTn id="16" dur="500"/>
                                        <p:tgtEl>
                                          <p:spTgt spid="3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fade">
                                      <p:cBhvr>
                                        <p:cTn id="19" dur="500"/>
                                        <p:tgtEl>
                                          <p:spTgt spid="2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fade">
                                      <p:cBhvr>
                                        <p:cTn id="25" dur="500"/>
                                        <p:tgtEl>
                                          <p:spTgt spid="3">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xit" presetSubtype="0" fill="hold" nodeType="clickEffect">
                                  <p:stCondLst>
                                    <p:cond delay="0"/>
                                  </p:stCondLst>
                                  <p:childTnLst>
                                    <p:animEffect transition="out" filter="fade">
                                      <p:cBhvr>
                                        <p:cTn id="29" dur="500"/>
                                        <p:tgtEl>
                                          <p:spTgt spid="2050"/>
                                        </p:tgtEl>
                                      </p:cBhvr>
                                    </p:animEffect>
                                    <p:set>
                                      <p:cBhvr>
                                        <p:cTn id="30" dur="1" fill="hold">
                                          <p:stCondLst>
                                            <p:cond delay="499"/>
                                          </p:stCondLst>
                                        </p:cTn>
                                        <p:tgtEl>
                                          <p:spTgt spid="2050"/>
                                        </p:tgtEl>
                                        <p:attrNameLst>
                                          <p:attrName>style.visibility</p:attrName>
                                        </p:attrNameLst>
                                      </p:cBhvr>
                                      <p:to>
                                        <p:strVal val="hidden"/>
                                      </p:to>
                                    </p:set>
                                  </p:childTnLst>
                                </p:cTn>
                              </p:par>
                              <p:par>
                                <p:cTn id="31" presetID="10" presetClass="entr" presetSubtype="0" fill="hold"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childTnLst>
                                </p:cTn>
                              </p:par>
                              <p:par>
                                <p:cTn id="34" presetID="10" presetClass="entr" presetSubtype="0" fill="hold" nodeType="with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500"/>
                                        <p:tgtEl>
                                          <p:spTgt spid="4"/>
                                        </p:tgtEl>
                                      </p:cBhvr>
                                    </p:animEffect>
                                  </p:childTnLst>
                                </p:cTn>
                              </p:par>
                              <p:par>
                                <p:cTn id="37" presetID="10" presetClass="entr" presetSubtype="0" fill="hold" nodeType="withEffect">
                                  <p:stCondLst>
                                    <p:cond delay="0"/>
                                  </p:stCondLst>
                                  <p:childTnLst>
                                    <p:set>
                                      <p:cBhvr>
                                        <p:cTn id="38" dur="1" fill="hold">
                                          <p:stCondLst>
                                            <p:cond delay="0"/>
                                          </p:stCondLst>
                                        </p:cTn>
                                        <p:tgtEl>
                                          <p:spTgt spid="31"/>
                                        </p:tgtEl>
                                        <p:attrNameLst>
                                          <p:attrName>style.visibility</p:attrName>
                                        </p:attrNameLst>
                                      </p:cBhvr>
                                      <p:to>
                                        <p:strVal val="visible"/>
                                      </p:to>
                                    </p:set>
                                    <p:animEffect transition="in" filter="fade">
                                      <p:cBhvr>
                                        <p:cTn id="39" dur="500"/>
                                        <p:tgtEl>
                                          <p:spTgt spid="31"/>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42"/>
                                        </p:tgtEl>
                                        <p:attrNameLst>
                                          <p:attrName>style.visibility</p:attrName>
                                        </p:attrNameLst>
                                      </p:cBhvr>
                                      <p:to>
                                        <p:strVal val="visible"/>
                                      </p:to>
                                    </p:set>
                                    <p:animEffect transition="in" filter="fade">
                                      <p:cBhvr>
                                        <p:cTn id="42" dur="500"/>
                                        <p:tgtEl>
                                          <p:spTgt spid="42"/>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fade">
                                      <p:cBhvr>
                                        <p:cTn id="45" dur="500"/>
                                        <p:tgtEl>
                                          <p:spTgt spid="6"/>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fade">
                                      <p:cBhvr>
                                        <p:cTn id="48" dur="500"/>
                                        <p:tgtEl>
                                          <p:spTgt spid="8"/>
                                        </p:tgtEl>
                                      </p:cBhvr>
                                    </p:animEffect>
                                  </p:childTnLst>
                                </p:cTn>
                              </p:par>
                              <p:par>
                                <p:cTn id="49" presetID="10" presetClass="entr" presetSubtype="0" fill="hold" nodeType="withEffect">
                                  <p:stCondLst>
                                    <p:cond delay="0"/>
                                  </p:stCondLst>
                                  <p:childTnLst>
                                    <p:set>
                                      <p:cBhvr>
                                        <p:cTn id="50" dur="1" fill="hold">
                                          <p:stCondLst>
                                            <p:cond delay="0"/>
                                          </p:stCondLst>
                                        </p:cTn>
                                        <p:tgtEl>
                                          <p:spTgt spid="3">
                                            <p:txEl>
                                              <p:pRg st="3" end="3"/>
                                            </p:txEl>
                                          </p:spTgt>
                                        </p:tgtEl>
                                        <p:attrNameLst>
                                          <p:attrName>style.visibility</p:attrName>
                                        </p:attrNameLst>
                                      </p:cBhvr>
                                      <p:to>
                                        <p:strVal val="visible"/>
                                      </p:to>
                                    </p:set>
                                    <p:animEffect transition="in" filter="fade">
                                      <p:cBhvr>
                                        <p:cTn id="51" dur="500"/>
                                        <p:tgtEl>
                                          <p:spTgt spid="3">
                                            <p:txEl>
                                              <p:pRg st="3" end="3"/>
                                            </p:txEl>
                                          </p:spTgt>
                                        </p:tgtEl>
                                      </p:cBhvr>
                                    </p:animEffect>
                                  </p:childTnLst>
                                </p:cTn>
                              </p:par>
                              <p:par>
                                <p:cTn id="52" presetID="10" presetClass="entr" presetSubtype="0" fill="hold" nodeType="withEffect">
                                  <p:stCondLst>
                                    <p:cond delay="0"/>
                                  </p:stCondLst>
                                  <p:childTnLst>
                                    <p:set>
                                      <p:cBhvr>
                                        <p:cTn id="53" dur="1" fill="hold">
                                          <p:stCondLst>
                                            <p:cond delay="0"/>
                                          </p:stCondLst>
                                        </p:cTn>
                                        <p:tgtEl>
                                          <p:spTgt spid="3">
                                            <p:txEl>
                                              <p:pRg st="5" end="5"/>
                                            </p:txEl>
                                          </p:spTgt>
                                        </p:tgtEl>
                                        <p:attrNameLst>
                                          <p:attrName>style.visibility</p:attrName>
                                        </p:attrNameLst>
                                      </p:cBhvr>
                                      <p:to>
                                        <p:strVal val="visible"/>
                                      </p:to>
                                    </p:set>
                                    <p:animEffect transition="in" filter="fade">
                                      <p:cBhvr>
                                        <p:cTn id="54"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42" grpId="0" animBg="1"/>
      <p:bldP spid="6" grpId="0" animBg="1"/>
      <p:bldP spid="7" grpId="0" animBg="1"/>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82D11AF-C42D-42AE-BBE8-E363652DF787}"/>
              </a:ext>
            </a:extLst>
          </p:cNvPr>
          <p:cNvSpPr txBox="1"/>
          <p:nvPr/>
        </p:nvSpPr>
        <p:spPr>
          <a:xfrm>
            <a:off x="2618884" y="1624153"/>
            <a:ext cx="6974333" cy="34778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500" b="1" i="0" u="none" strike="noStrike" kern="1200" cap="none" spc="0" normalizeH="0" baseline="0" noProof="0" dirty="0">
                <a:ln w="15875">
                  <a:solidFill>
                    <a:schemeClr val="bg1"/>
                  </a:solidFill>
                </a:ln>
                <a:effectLst/>
                <a:uLnTx/>
                <a:uFillTx/>
                <a:latin typeface="Calibri" panose="020F0502020204030204"/>
                <a:ea typeface="+mn-ea"/>
                <a:cs typeface="+mn-cs"/>
              </a:rPr>
              <a:t>Supply Shifters</a:t>
            </a:r>
          </a:p>
          <a:p>
            <a:pPr marL="0" marR="0" lvl="0" indent="0" algn="ctr" defTabSz="914400" rtl="0" eaLnBrk="1" fontAlgn="auto" latinLnBrk="0" hangingPunct="1">
              <a:lnSpc>
                <a:spcPct val="100000"/>
              </a:lnSpc>
              <a:spcBef>
                <a:spcPts val="0"/>
              </a:spcBef>
              <a:spcAft>
                <a:spcPts val="0"/>
              </a:spcAft>
              <a:buClrTx/>
              <a:buSzTx/>
              <a:buFontTx/>
              <a:buAutoNum type="arabicPeriod"/>
              <a:tabLst/>
              <a:defRPr/>
            </a:pPr>
            <a:r>
              <a:rPr kumimoji="0" lang="en-US" sz="4500" b="1" i="0" u="none"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rPr>
              <a:t>Input Prices</a:t>
            </a:r>
          </a:p>
          <a:p>
            <a:pPr marL="0" marR="0" lvl="0" indent="0" algn="ctr" defTabSz="914400" rtl="0" eaLnBrk="1" fontAlgn="auto" latinLnBrk="0" hangingPunct="1">
              <a:lnSpc>
                <a:spcPct val="100000"/>
              </a:lnSpc>
              <a:spcBef>
                <a:spcPts val="0"/>
              </a:spcBef>
              <a:spcAft>
                <a:spcPts val="0"/>
              </a:spcAft>
              <a:buClrTx/>
              <a:buSzTx/>
              <a:buFontTx/>
              <a:buAutoNum type="arabicPeriod"/>
              <a:tabLst/>
              <a:defRPr/>
            </a:pPr>
            <a:r>
              <a:rPr kumimoji="0" lang="en-US" sz="4500" b="1" i="0" u="none"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rPr>
              <a:t>Government Tools</a:t>
            </a:r>
          </a:p>
          <a:p>
            <a:pPr lvl="0" algn="ctr">
              <a:defRPr/>
            </a:pPr>
            <a:r>
              <a:rPr lang="en-US" sz="3000" b="1" dirty="0">
                <a:ln w="15875">
                  <a:solidFill>
                    <a:schemeClr val="tx1"/>
                  </a:solidFill>
                </a:ln>
                <a:solidFill>
                  <a:srgbClr val="FF0000"/>
                </a:solidFill>
              </a:rPr>
              <a:t>Taxes		Subsidies	     	Regulations</a:t>
            </a:r>
            <a:endParaRPr lang="en-US" sz="4500" b="1" dirty="0">
              <a:ln w="15875">
                <a:solidFill>
                  <a:schemeClr val="tx1"/>
                </a:solidFill>
              </a:ln>
              <a:solidFill>
                <a:srgbClr val="FF0000"/>
              </a:solidFill>
              <a:latin typeface="Calibri" panose="020F0502020204030204"/>
            </a:endParaRPr>
          </a:p>
          <a:p>
            <a:pPr lvl="0" algn="ctr">
              <a:defRPr/>
            </a:pPr>
            <a:r>
              <a:rPr kumimoji="0" lang="en-US" sz="4500" b="1" i="0" u="none"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rPr>
              <a:t>3.</a:t>
            </a:r>
            <a:r>
              <a:rPr kumimoji="0" lang="en-US" sz="4500" b="1" i="0" u="none" strike="noStrike" kern="1200" cap="none" spc="0" normalizeH="0" noProof="0" dirty="0">
                <a:ln w="15875">
                  <a:solidFill>
                    <a:schemeClr val="tx1"/>
                  </a:solidFill>
                </a:ln>
                <a:solidFill>
                  <a:srgbClr val="FF0000"/>
                </a:solidFill>
                <a:effectLst/>
                <a:uLnTx/>
                <a:uFillTx/>
                <a:latin typeface="Calibri" panose="020F0502020204030204"/>
                <a:ea typeface="+mn-ea"/>
                <a:cs typeface="+mn-cs"/>
              </a:rPr>
              <a:t> </a:t>
            </a:r>
            <a:r>
              <a:rPr kumimoji="0" lang="en-US" sz="4500" b="1" i="0" u="none"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rPr>
              <a:t>Number of Sellers</a:t>
            </a:r>
          </a:p>
        </p:txBody>
      </p:sp>
      <p:sp>
        <p:nvSpPr>
          <p:cNvPr id="7" name="TextBox 6">
            <a:extLst>
              <a:ext uri="{FF2B5EF4-FFF2-40B4-BE49-F238E27FC236}">
                <a16:creationId xmlns:a16="http://schemas.microsoft.com/office/drawing/2014/main" id="{6980D7BF-8381-AE3C-A736-3EFA6BF8B52C}"/>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500" b="1" dirty="0">
                <a:ln w="28575">
                  <a:solidFill>
                    <a:prstClr val="black"/>
                  </a:solidFill>
                </a:ln>
                <a:solidFill>
                  <a:srgbClr val="FFC000">
                    <a:lumMod val="60000"/>
                    <a:lumOff val="40000"/>
                  </a:srgbClr>
                </a:solidFill>
                <a:latin typeface="Calibri" panose="020F0502020204030204"/>
              </a:rPr>
              <a:t>Determinants of Supply</a:t>
            </a:r>
            <a:endParaRPr kumimoji="0" lang="en-US" sz="7500" b="0" i="0"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sp>
        <p:nvSpPr>
          <p:cNvPr id="2" name="Arrow: Right 1">
            <a:extLst>
              <a:ext uri="{FF2B5EF4-FFF2-40B4-BE49-F238E27FC236}">
                <a16:creationId xmlns:a16="http://schemas.microsoft.com/office/drawing/2014/main" id="{773ED413-9BCB-43E6-8779-C0422FE51BF1}"/>
              </a:ext>
            </a:extLst>
          </p:cNvPr>
          <p:cNvSpPr/>
          <p:nvPr/>
        </p:nvSpPr>
        <p:spPr>
          <a:xfrm rot="10800000">
            <a:off x="3839602" y="3979590"/>
            <a:ext cx="475130" cy="403411"/>
          </a:xfrm>
          <a:prstGeom prst="rightArrow">
            <a:avLst/>
          </a:prstGeom>
          <a:solidFill>
            <a:srgbClr val="FF0000"/>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Arrow: Right 2">
            <a:extLst>
              <a:ext uri="{FF2B5EF4-FFF2-40B4-BE49-F238E27FC236}">
                <a16:creationId xmlns:a16="http://schemas.microsoft.com/office/drawing/2014/main" id="{4BA4DB84-D82B-BEAC-6362-2987258A7773}"/>
              </a:ext>
            </a:extLst>
          </p:cNvPr>
          <p:cNvSpPr/>
          <p:nvPr/>
        </p:nvSpPr>
        <p:spPr>
          <a:xfrm>
            <a:off x="6322157" y="3979590"/>
            <a:ext cx="475130" cy="403411"/>
          </a:xfrm>
          <a:prstGeom prst="rightArrow">
            <a:avLst/>
          </a:prstGeom>
          <a:solidFill>
            <a:srgbClr val="FF0000"/>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Arrow: Right 3">
            <a:extLst>
              <a:ext uri="{FF2B5EF4-FFF2-40B4-BE49-F238E27FC236}">
                <a16:creationId xmlns:a16="http://schemas.microsoft.com/office/drawing/2014/main" id="{338F5681-29BF-5DE0-4C78-CB797A73EF11}"/>
              </a:ext>
            </a:extLst>
          </p:cNvPr>
          <p:cNvSpPr/>
          <p:nvPr/>
        </p:nvSpPr>
        <p:spPr>
          <a:xfrm rot="10800000">
            <a:off x="9449436" y="3979590"/>
            <a:ext cx="475130" cy="403411"/>
          </a:xfrm>
          <a:prstGeom prst="rightArrow">
            <a:avLst/>
          </a:prstGeom>
          <a:solidFill>
            <a:srgbClr val="FF0000"/>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41211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animEffect transition="in" filter="fade">
                                      <p:cBhvr>
                                        <p:cTn id="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5678" y="1213121"/>
            <a:ext cx="6347345" cy="54838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1" name="Straight Connector 20"/>
          <p:cNvCxnSpPr/>
          <p:nvPr/>
        </p:nvCxnSpPr>
        <p:spPr>
          <a:xfrm flipH="1">
            <a:off x="827314" y="5723931"/>
            <a:ext cx="5105400" cy="0"/>
          </a:xfrm>
          <a:prstGeom prst="line">
            <a:avLst/>
          </a:prstGeom>
          <a:noFill/>
          <a:ln w="76200" cap="flat" cmpd="sng" algn="ctr">
            <a:solidFill>
              <a:sysClr val="windowText" lastClr="000000"/>
            </a:solidFill>
            <a:prstDash val="solid"/>
          </a:ln>
          <a:effectLst/>
        </p:spPr>
      </p:cxnSp>
      <p:sp>
        <p:nvSpPr>
          <p:cNvPr id="22" name="TextBox 21"/>
          <p:cNvSpPr txBox="1"/>
          <p:nvPr/>
        </p:nvSpPr>
        <p:spPr>
          <a:xfrm>
            <a:off x="-144236" y="1636188"/>
            <a:ext cx="152400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P</a:t>
            </a:r>
          </a:p>
        </p:txBody>
      </p:sp>
      <p:cxnSp>
        <p:nvCxnSpPr>
          <p:cNvPr id="24" name="Straight Connector 23"/>
          <p:cNvCxnSpPr/>
          <p:nvPr/>
        </p:nvCxnSpPr>
        <p:spPr>
          <a:xfrm>
            <a:off x="827314" y="1685331"/>
            <a:ext cx="0" cy="4038600"/>
          </a:xfrm>
          <a:prstGeom prst="line">
            <a:avLst/>
          </a:prstGeom>
          <a:noFill/>
          <a:ln w="76200" cap="flat" cmpd="sng" algn="ctr">
            <a:solidFill>
              <a:sysClr val="windowText" lastClr="000000"/>
            </a:solidFill>
            <a:prstDash val="solid"/>
          </a:ln>
          <a:effectLst/>
        </p:spPr>
      </p:cxnSp>
      <p:cxnSp>
        <p:nvCxnSpPr>
          <p:cNvPr id="25" name="Straight Arrow Connector 24"/>
          <p:cNvCxnSpPr/>
          <p:nvPr/>
        </p:nvCxnSpPr>
        <p:spPr>
          <a:xfrm flipV="1">
            <a:off x="3719802" y="2709648"/>
            <a:ext cx="1258726" cy="12482"/>
          </a:xfrm>
          <a:prstGeom prst="straightConnector1">
            <a:avLst/>
          </a:prstGeom>
          <a:noFill/>
          <a:ln w="38100" cap="flat" cmpd="sng" algn="ctr">
            <a:solidFill>
              <a:srgbClr val="00B050"/>
            </a:solidFill>
            <a:prstDash val="solid"/>
            <a:tailEnd type="arrow"/>
          </a:ln>
          <a:effectLst/>
        </p:spPr>
      </p:cxnSp>
      <p:cxnSp>
        <p:nvCxnSpPr>
          <p:cNvPr id="26" name="Straight Connector 25"/>
          <p:cNvCxnSpPr/>
          <p:nvPr/>
        </p:nvCxnSpPr>
        <p:spPr>
          <a:xfrm flipH="1">
            <a:off x="924419" y="1997549"/>
            <a:ext cx="3374378" cy="2813420"/>
          </a:xfrm>
          <a:prstGeom prst="line">
            <a:avLst/>
          </a:prstGeom>
          <a:noFill/>
          <a:ln w="76200" cap="flat" cmpd="sng" algn="ctr">
            <a:solidFill>
              <a:srgbClr val="4F81BD">
                <a:shade val="95000"/>
                <a:satMod val="105000"/>
              </a:srgbClr>
            </a:solidFill>
            <a:prstDash val="solid"/>
          </a:ln>
          <a:effectLst/>
        </p:spPr>
      </p:cxnSp>
      <p:sp>
        <p:nvSpPr>
          <p:cNvPr id="27" name="TextBox 26"/>
          <p:cNvSpPr txBox="1"/>
          <p:nvPr/>
        </p:nvSpPr>
        <p:spPr>
          <a:xfrm>
            <a:off x="4268099" y="1694405"/>
            <a:ext cx="1143000"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S</a:t>
            </a:r>
          </a:p>
        </p:txBody>
      </p:sp>
      <p:cxnSp>
        <p:nvCxnSpPr>
          <p:cNvPr id="28" name="Straight Connector 27"/>
          <p:cNvCxnSpPr/>
          <p:nvPr/>
        </p:nvCxnSpPr>
        <p:spPr>
          <a:xfrm flipH="1">
            <a:off x="2055956" y="2538367"/>
            <a:ext cx="3374378" cy="2813420"/>
          </a:xfrm>
          <a:prstGeom prst="line">
            <a:avLst/>
          </a:prstGeom>
          <a:noFill/>
          <a:ln w="76200" cap="flat" cmpd="sng" algn="ctr">
            <a:solidFill>
              <a:srgbClr val="4F81BD">
                <a:shade val="95000"/>
                <a:satMod val="105000"/>
              </a:srgbClr>
            </a:solidFill>
            <a:prstDash val="solid"/>
          </a:ln>
          <a:effectLst/>
        </p:spPr>
      </p:cxnSp>
      <p:sp>
        <p:nvSpPr>
          <p:cNvPr id="29" name="TextBox 28"/>
          <p:cNvSpPr txBox="1"/>
          <p:nvPr/>
        </p:nvSpPr>
        <p:spPr>
          <a:xfrm>
            <a:off x="5399636" y="2235223"/>
            <a:ext cx="1143000"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S1</a:t>
            </a:r>
          </a:p>
        </p:txBody>
      </p:sp>
      <p:cxnSp>
        <p:nvCxnSpPr>
          <p:cNvPr id="30" name="Straight Arrow Connector 29"/>
          <p:cNvCxnSpPr/>
          <p:nvPr/>
        </p:nvCxnSpPr>
        <p:spPr>
          <a:xfrm flipV="1">
            <a:off x="2067678" y="4132497"/>
            <a:ext cx="1258726" cy="12482"/>
          </a:xfrm>
          <a:prstGeom prst="straightConnector1">
            <a:avLst/>
          </a:prstGeom>
          <a:noFill/>
          <a:ln w="38100" cap="flat" cmpd="sng" algn="ctr">
            <a:solidFill>
              <a:srgbClr val="00B050"/>
            </a:solidFill>
            <a:prstDash val="solid"/>
            <a:tailEnd type="arrow"/>
          </a:ln>
          <a:effectLst/>
        </p:spPr>
      </p:cxnSp>
      <p:sp>
        <p:nvSpPr>
          <p:cNvPr id="4" name="TextBox 3">
            <a:extLst>
              <a:ext uri="{FF2B5EF4-FFF2-40B4-BE49-F238E27FC236}">
                <a16:creationId xmlns:a16="http://schemas.microsoft.com/office/drawing/2014/main" id="{34C13CFC-0CA8-BADD-DFB0-6E88BDEA2ABB}"/>
              </a:ext>
            </a:extLst>
          </p:cNvPr>
          <p:cNvSpPr txBox="1"/>
          <p:nvPr/>
        </p:nvSpPr>
        <p:spPr>
          <a:xfrm>
            <a:off x="5443111" y="5713063"/>
            <a:ext cx="15240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Q</a:t>
            </a:r>
          </a:p>
        </p:txBody>
      </p:sp>
      <p:pic>
        <p:nvPicPr>
          <p:cNvPr id="12" name="Picture 11" descr="A cartoon of a person holding a pick&#10;&#10;AI-generated content may be incorrect.">
            <a:extLst>
              <a:ext uri="{FF2B5EF4-FFF2-40B4-BE49-F238E27FC236}">
                <a16:creationId xmlns:a16="http://schemas.microsoft.com/office/drawing/2014/main" id="{BBE844E0-AFEE-B387-6E33-70B62F1DB4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53032" y="4149074"/>
            <a:ext cx="2831815" cy="2831815"/>
          </a:xfrm>
          <a:prstGeom prst="rect">
            <a:avLst/>
          </a:prstGeom>
        </p:spPr>
      </p:pic>
      <p:sp>
        <p:nvSpPr>
          <p:cNvPr id="5" name="TextBox 4">
            <a:extLst>
              <a:ext uri="{FF2B5EF4-FFF2-40B4-BE49-F238E27FC236}">
                <a16:creationId xmlns:a16="http://schemas.microsoft.com/office/drawing/2014/main" id="{199D0855-C148-85F3-1350-512AC918120C}"/>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500" b="1" dirty="0">
                <a:ln w="28575">
                  <a:solidFill>
                    <a:prstClr val="black"/>
                  </a:solidFill>
                </a:ln>
                <a:solidFill>
                  <a:srgbClr val="FFC000">
                    <a:lumMod val="60000"/>
                    <a:lumOff val="40000"/>
                  </a:srgbClr>
                </a:solidFill>
                <a:latin typeface="Calibri" panose="020F0502020204030204"/>
              </a:rPr>
              <a:t>Determinants of Supply</a:t>
            </a:r>
            <a:endParaRPr kumimoji="0" lang="en-US" sz="7500" b="0" i="0"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C5D0E54B-D299-14A1-0C7C-BD7B47CADF4F}"/>
              </a:ext>
            </a:extLst>
          </p:cNvPr>
          <p:cNvSpPr txBox="1"/>
          <p:nvPr/>
        </p:nvSpPr>
        <p:spPr>
          <a:xfrm>
            <a:off x="6613024" y="1280220"/>
            <a:ext cx="5578976" cy="186204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500" b="1" i="0" u="none" strike="noStrike" kern="1200" cap="none" spc="0" normalizeH="0" baseline="0" noProof="0" dirty="0">
                <a:ln w="15875">
                  <a:solidFill>
                    <a:prstClr val="white"/>
                  </a:solidFill>
                </a:ln>
                <a:solidFill>
                  <a:prstClr val="black"/>
                </a:solidFill>
                <a:effectLst/>
                <a:uLnTx/>
                <a:uFillTx/>
                <a:latin typeface="Calibri" panose="020F0502020204030204"/>
                <a:ea typeface="+mn-ea"/>
                <a:cs typeface="+mn-cs"/>
              </a:rPr>
              <a:t>Number of Sellers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prstClr val="black"/>
                  </a:solidFill>
                </a:ln>
                <a:solidFill>
                  <a:srgbClr val="FF0000"/>
                </a:solidFill>
                <a:effectLst/>
                <a:uLnTx/>
                <a:uFillTx/>
                <a:latin typeface="Calibri" panose="020F0502020204030204"/>
                <a:ea typeface="+mn-ea"/>
                <a:cs typeface="+mn-cs"/>
              </a:rPr>
              <a:t>More Firms, </a:t>
            </a:r>
            <a:r>
              <a:rPr lang="en-US" sz="3000" b="1" dirty="0">
                <a:ln w="15875">
                  <a:solidFill>
                    <a:prstClr val="black"/>
                  </a:solidFill>
                </a:ln>
                <a:solidFill>
                  <a:srgbClr val="FF0000"/>
                </a:solidFill>
                <a:latin typeface="Calibri" panose="020F0502020204030204"/>
              </a:rPr>
              <a:t>In</a:t>
            </a:r>
            <a:r>
              <a:rPr kumimoji="0" lang="en-US" sz="3000" b="1" i="0" u="none" strike="noStrike" kern="1200" cap="none" spc="0" normalizeH="0" baseline="0" noProof="0" dirty="0">
                <a:ln w="15875">
                  <a:solidFill>
                    <a:prstClr val="black"/>
                  </a:solidFill>
                </a:ln>
                <a:solidFill>
                  <a:srgbClr val="FF0000"/>
                </a:solidFill>
                <a:effectLst/>
                <a:uLnTx/>
                <a:uFillTx/>
                <a:latin typeface="Calibri" panose="020F0502020204030204"/>
                <a:ea typeface="+mn-ea"/>
                <a:cs typeface="+mn-cs"/>
              </a:rPr>
              <a:t>crease Supply</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000" b="1" dirty="0">
                <a:ln w="15875">
                  <a:solidFill>
                    <a:prstClr val="black"/>
                  </a:solidFill>
                </a:ln>
                <a:solidFill>
                  <a:srgbClr val="FF0000"/>
                </a:solidFill>
                <a:latin typeface="Calibri" panose="020F0502020204030204"/>
              </a:rPr>
              <a:t>Fewer Firms, Decrease Supply</a:t>
            </a:r>
            <a:endParaRPr kumimoji="0" lang="en-US" sz="3000" b="1" i="0" u="none" strike="noStrike" kern="1200" cap="none" spc="0" normalizeH="0" baseline="0" noProof="0" dirty="0">
              <a:ln w="15875">
                <a:solidFill>
                  <a:prstClr val="black"/>
                </a:solidFill>
              </a:ln>
              <a:solidFill>
                <a:srgbClr val="FF0000"/>
              </a:solidFill>
              <a:effectLst/>
              <a:uLnTx/>
              <a:uFillTx/>
              <a:latin typeface="Calibri" panose="020F0502020204030204"/>
              <a:ea typeface="+mn-ea"/>
              <a:cs typeface="+mn-cs"/>
            </a:endParaRPr>
          </a:p>
        </p:txBody>
      </p:sp>
      <p:pic>
        <p:nvPicPr>
          <p:cNvPr id="13" name="Picture 12" descr="A cartoon of a person holding a pick&#10;&#10;AI-generated content may be incorrect.">
            <a:extLst>
              <a:ext uri="{FF2B5EF4-FFF2-40B4-BE49-F238E27FC236}">
                <a16:creationId xmlns:a16="http://schemas.microsoft.com/office/drawing/2014/main" id="{B6FA0660-347E-7AFF-5D31-1D98AABB70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7907" y="4164611"/>
            <a:ext cx="2831815" cy="2831815"/>
          </a:xfrm>
          <a:prstGeom prst="rect">
            <a:avLst/>
          </a:prstGeom>
        </p:spPr>
      </p:pic>
      <p:pic>
        <p:nvPicPr>
          <p:cNvPr id="14" name="Picture 13" descr="A cartoon of a person holding a pick&#10;&#10;AI-generated content may be incorrect.">
            <a:extLst>
              <a:ext uri="{FF2B5EF4-FFF2-40B4-BE49-F238E27FC236}">
                <a16:creationId xmlns:a16="http://schemas.microsoft.com/office/drawing/2014/main" id="{FA918DE2-5E10-2C89-F012-D9837880F0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82782" y="4180148"/>
            <a:ext cx="2831815" cy="2831815"/>
          </a:xfrm>
          <a:prstGeom prst="rect">
            <a:avLst/>
          </a:prstGeom>
        </p:spPr>
      </p:pic>
      <p:pic>
        <p:nvPicPr>
          <p:cNvPr id="15" name="Picture 14" descr="A cartoon of a person holding a pick&#10;&#10;AI-generated content may be incorrect.">
            <a:extLst>
              <a:ext uri="{FF2B5EF4-FFF2-40B4-BE49-F238E27FC236}">
                <a16:creationId xmlns:a16="http://schemas.microsoft.com/office/drawing/2014/main" id="{A54FD2AC-28A2-026A-2B01-1B80379241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97657" y="4195685"/>
            <a:ext cx="2831815" cy="2831815"/>
          </a:xfrm>
          <a:prstGeom prst="rect">
            <a:avLst/>
          </a:prstGeom>
        </p:spPr>
      </p:pic>
      <p:pic>
        <p:nvPicPr>
          <p:cNvPr id="16" name="Picture 15" descr="A cartoon of a person holding a pick&#10;&#10;AI-generated content may be incorrect.">
            <a:extLst>
              <a:ext uri="{FF2B5EF4-FFF2-40B4-BE49-F238E27FC236}">
                <a16:creationId xmlns:a16="http://schemas.microsoft.com/office/drawing/2014/main" id="{F961C971-F685-2F4B-35D8-92E4796DE0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12532" y="4211222"/>
            <a:ext cx="2831815" cy="2831815"/>
          </a:xfrm>
          <a:prstGeom prst="rect">
            <a:avLst/>
          </a:prstGeom>
        </p:spPr>
      </p:pic>
      <p:grpSp>
        <p:nvGrpSpPr>
          <p:cNvPr id="6" name="Group 5"/>
          <p:cNvGrpSpPr/>
          <p:nvPr/>
        </p:nvGrpSpPr>
        <p:grpSpPr>
          <a:xfrm>
            <a:off x="-144236" y="1625320"/>
            <a:ext cx="7111347" cy="4795629"/>
            <a:chOff x="857250" y="941457"/>
            <a:chExt cx="7111347" cy="4795629"/>
          </a:xfrm>
        </p:grpSpPr>
        <p:cxnSp>
          <p:nvCxnSpPr>
            <p:cNvPr id="7" name="Straight Connector 6"/>
            <p:cNvCxnSpPr/>
            <p:nvPr/>
          </p:nvCxnSpPr>
          <p:spPr>
            <a:xfrm flipH="1">
              <a:off x="1828800" y="5029200"/>
              <a:ext cx="5105400"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857250" y="941457"/>
              <a:ext cx="152400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P</a:t>
              </a:r>
            </a:p>
          </p:txBody>
        </p:sp>
        <p:sp>
          <p:nvSpPr>
            <p:cNvPr id="9" name="TextBox 8"/>
            <p:cNvSpPr txBox="1"/>
            <p:nvPr/>
          </p:nvSpPr>
          <p:spPr>
            <a:xfrm>
              <a:off x="6444597" y="5029200"/>
              <a:ext cx="15240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Q</a:t>
              </a:r>
            </a:p>
          </p:txBody>
        </p:sp>
        <p:cxnSp>
          <p:nvCxnSpPr>
            <p:cNvPr id="10" name="Straight Connector 9"/>
            <p:cNvCxnSpPr/>
            <p:nvPr/>
          </p:nvCxnSpPr>
          <p:spPr>
            <a:xfrm>
              <a:off x="1828800" y="990600"/>
              <a:ext cx="0" cy="403860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4721288" y="2014917"/>
              <a:ext cx="1258726" cy="12482"/>
            </a:xfrm>
            <a:prstGeom prst="straightConnector1">
              <a:avLst/>
            </a:prstGeom>
            <a:ln w="38100">
              <a:solidFill>
                <a:srgbClr val="00B050"/>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1925905" y="1302818"/>
              <a:ext cx="3374378" cy="281342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5269585" y="999674"/>
              <a:ext cx="1143000"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S1</a:t>
              </a:r>
            </a:p>
          </p:txBody>
        </p:sp>
        <p:cxnSp>
          <p:nvCxnSpPr>
            <p:cNvPr id="19" name="Straight Connector 18"/>
            <p:cNvCxnSpPr/>
            <p:nvPr/>
          </p:nvCxnSpPr>
          <p:spPr>
            <a:xfrm flipH="1">
              <a:off x="3057442" y="1843636"/>
              <a:ext cx="3374378" cy="281342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6401122" y="1540492"/>
              <a:ext cx="1143000"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S</a:t>
              </a:r>
            </a:p>
          </p:txBody>
        </p:sp>
        <p:cxnSp>
          <p:nvCxnSpPr>
            <p:cNvPr id="43" name="Straight Arrow Connector 42"/>
            <p:cNvCxnSpPr/>
            <p:nvPr/>
          </p:nvCxnSpPr>
          <p:spPr>
            <a:xfrm flipV="1">
              <a:off x="3069164" y="3437766"/>
              <a:ext cx="1258726" cy="12482"/>
            </a:xfrm>
            <a:prstGeom prst="straightConnector1">
              <a:avLst/>
            </a:prstGeom>
            <a:ln w="38100">
              <a:solidFill>
                <a:srgbClr val="00B050"/>
              </a:solidFill>
              <a:headEnd type="arrow"/>
              <a:tailEnd type="non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574622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fade">
                                      <p:cBhvr>
                                        <p:cTn id="18" dur="500"/>
                                        <p:tgtEl>
                                          <p:spTgt spid="28"/>
                                        </p:tgtEl>
                                      </p:cBhvr>
                                    </p:animEffect>
                                  </p:childTnLst>
                                </p:cTn>
                              </p:par>
                              <p:par>
                                <p:cTn id="19" presetID="10" presetClass="entr" presetSubtype="0"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500"/>
                                        <p:tgtEl>
                                          <p:spTgt spid="25"/>
                                        </p:tgtEl>
                                      </p:cBhvr>
                                    </p:animEffect>
                                  </p:childTnLst>
                                </p:cTn>
                              </p:par>
                              <p:par>
                                <p:cTn id="22" presetID="10" presetClass="entr" presetSubtype="0" fill="hold" nodeType="with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fade">
                                      <p:cBhvr>
                                        <p:cTn id="24" dur="500"/>
                                        <p:tgtEl>
                                          <p:spTgt spid="30"/>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500"/>
                                        <p:tgtEl>
                                          <p:spTgt spid="29"/>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fade">
                                      <p:cBhvr>
                                        <p:cTn id="30" dur="500"/>
                                        <p:tgtEl>
                                          <p:spTgt spid="3">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nodeType="clickEffect">
                                  <p:stCondLst>
                                    <p:cond delay="0"/>
                                  </p:stCondLst>
                                  <p:childTnLst>
                                    <p:animEffect transition="out" filter="fade">
                                      <p:cBhvr>
                                        <p:cTn id="34" dur="500"/>
                                        <p:tgtEl>
                                          <p:spTgt spid="12"/>
                                        </p:tgtEl>
                                      </p:cBhvr>
                                    </p:animEffect>
                                    <p:set>
                                      <p:cBhvr>
                                        <p:cTn id="35" dur="1" fill="hold">
                                          <p:stCondLst>
                                            <p:cond delay="499"/>
                                          </p:stCondLst>
                                        </p:cTn>
                                        <p:tgtEl>
                                          <p:spTgt spid="12"/>
                                        </p:tgtEl>
                                        <p:attrNameLst>
                                          <p:attrName>style.visibility</p:attrName>
                                        </p:attrNameLst>
                                      </p:cBhvr>
                                      <p:to>
                                        <p:strVal val="hidden"/>
                                      </p:to>
                                    </p:set>
                                  </p:childTnLst>
                                </p:cTn>
                              </p:par>
                              <p:par>
                                <p:cTn id="36" presetID="10" presetClass="exit" presetSubtype="0" fill="hold" nodeType="withEffect">
                                  <p:stCondLst>
                                    <p:cond delay="0"/>
                                  </p:stCondLst>
                                  <p:childTnLst>
                                    <p:animEffect transition="out" filter="fade">
                                      <p:cBhvr>
                                        <p:cTn id="37" dur="500"/>
                                        <p:tgtEl>
                                          <p:spTgt spid="16"/>
                                        </p:tgtEl>
                                      </p:cBhvr>
                                    </p:animEffect>
                                    <p:set>
                                      <p:cBhvr>
                                        <p:cTn id="38" dur="1" fill="hold">
                                          <p:stCondLst>
                                            <p:cond delay="499"/>
                                          </p:stCondLst>
                                        </p:cTn>
                                        <p:tgtEl>
                                          <p:spTgt spid="16"/>
                                        </p:tgtEl>
                                        <p:attrNameLst>
                                          <p:attrName>style.visibility</p:attrName>
                                        </p:attrNameLst>
                                      </p:cBhvr>
                                      <p:to>
                                        <p:strVal val="hidden"/>
                                      </p:to>
                                    </p:set>
                                  </p:childTnLst>
                                </p:cTn>
                              </p:par>
                              <p:par>
                                <p:cTn id="39" presetID="10" presetClass="exit" presetSubtype="0" fill="hold" nodeType="withEffect">
                                  <p:stCondLst>
                                    <p:cond delay="0"/>
                                  </p:stCondLst>
                                  <p:childTnLst>
                                    <p:animEffect transition="out" filter="fade">
                                      <p:cBhvr>
                                        <p:cTn id="40" dur="500"/>
                                        <p:tgtEl>
                                          <p:spTgt spid="14"/>
                                        </p:tgtEl>
                                      </p:cBhvr>
                                    </p:animEffect>
                                    <p:set>
                                      <p:cBhvr>
                                        <p:cTn id="41" dur="1" fill="hold">
                                          <p:stCondLst>
                                            <p:cond delay="499"/>
                                          </p:stCondLst>
                                        </p:cTn>
                                        <p:tgtEl>
                                          <p:spTgt spid="14"/>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6"/>
                                        </p:tgtEl>
                                        <p:attrNameLst>
                                          <p:attrName>style.visibility</p:attrName>
                                        </p:attrNameLst>
                                      </p:cBhvr>
                                      <p:to>
                                        <p:strVal val="visible"/>
                                      </p:to>
                                    </p:set>
                                    <p:animEffect transition="in" filter="fade">
                                      <p:cBhvr>
                                        <p:cTn id="46" dur="500"/>
                                        <p:tgtEl>
                                          <p:spTgt spid="6"/>
                                        </p:tgtEl>
                                      </p:cBhvr>
                                    </p:animEffect>
                                  </p:childTnLst>
                                </p:cTn>
                              </p:par>
                              <p:par>
                                <p:cTn id="47" presetID="10" presetClass="exit" presetSubtype="0" fill="hold" nodeType="withEffect">
                                  <p:stCondLst>
                                    <p:cond delay="0"/>
                                  </p:stCondLst>
                                  <p:childTnLst>
                                    <p:animEffect transition="out" filter="fade">
                                      <p:cBhvr>
                                        <p:cTn id="48" dur="500"/>
                                        <p:tgtEl>
                                          <p:spTgt spid="28"/>
                                        </p:tgtEl>
                                      </p:cBhvr>
                                    </p:animEffect>
                                    <p:set>
                                      <p:cBhvr>
                                        <p:cTn id="49" dur="1" fill="hold">
                                          <p:stCondLst>
                                            <p:cond delay="499"/>
                                          </p:stCondLst>
                                        </p:cTn>
                                        <p:tgtEl>
                                          <p:spTgt spid="28"/>
                                        </p:tgtEl>
                                        <p:attrNameLst>
                                          <p:attrName>style.visibility</p:attrName>
                                        </p:attrNameLst>
                                      </p:cBhvr>
                                      <p:to>
                                        <p:strVal val="hidden"/>
                                      </p:to>
                                    </p:set>
                                  </p:childTnLst>
                                </p:cTn>
                              </p:par>
                              <p:par>
                                <p:cTn id="50" presetID="10" presetClass="exit" presetSubtype="0" fill="hold" nodeType="withEffect">
                                  <p:stCondLst>
                                    <p:cond delay="0"/>
                                  </p:stCondLst>
                                  <p:childTnLst>
                                    <p:animEffect transition="out" filter="fade">
                                      <p:cBhvr>
                                        <p:cTn id="51" dur="500"/>
                                        <p:tgtEl>
                                          <p:spTgt spid="25"/>
                                        </p:tgtEl>
                                      </p:cBhvr>
                                    </p:animEffect>
                                    <p:set>
                                      <p:cBhvr>
                                        <p:cTn id="52" dur="1" fill="hold">
                                          <p:stCondLst>
                                            <p:cond delay="499"/>
                                          </p:stCondLst>
                                        </p:cTn>
                                        <p:tgtEl>
                                          <p:spTgt spid="25"/>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500"/>
                                        <p:tgtEl>
                                          <p:spTgt spid="30"/>
                                        </p:tgtEl>
                                      </p:cBhvr>
                                    </p:animEffect>
                                    <p:set>
                                      <p:cBhvr>
                                        <p:cTn id="55" dur="1" fill="hold">
                                          <p:stCondLst>
                                            <p:cond delay="499"/>
                                          </p:stCondLst>
                                        </p:cTn>
                                        <p:tgtEl>
                                          <p:spTgt spid="30"/>
                                        </p:tgtEl>
                                        <p:attrNameLst>
                                          <p:attrName>style.visibility</p:attrName>
                                        </p:attrNameLst>
                                      </p:cBhvr>
                                      <p:to>
                                        <p:strVal val="hidden"/>
                                      </p:to>
                                    </p:set>
                                  </p:childTnLst>
                                </p:cTn>
                              </p:par>
                              <p:par>
                                <p:cTn id="56" presetID="10" presetClass="exit" presetSubtype="0" fill="hold" grpId="1" nodeType="withEffect">
                                  <p:stCondLst>
                                    <p:cond delay="0"/>
                                  </p:stCondLst>
                                  <p:childTnLst>
                                    <p:animEffect transition="out" filter="fade">
                                      <p:cBhvr>
                                        <p:cTn id="57" dur="500"/>
                                        <p:tgtEl>
                                          <p:spTgt spid="29"/>
                                        </p:tgtEl>
                                      </p:cBhvr>
                                    </p:animEffect>
                                    <p:set>
                                      <p:cBhvr>
                                        <p:cTn id="58" dur="1" fill="hold">
                                          <p:stCondLst>
                                            <p:cond delay="499"/>
                                          </p:stCondLst>
                                        </p:cTn>
                                        <p:tgtEl>
                                          <p:spTgt spid="29"/>
                                        </p:tgtEl>
                                        <p:attrNameLst>
                                          <p:attrName>style.visibility</p:attrName>
                                        </p:attrNameLst>
                                      </p:cBhvr>
                                      <p:to>
                                        <p:strVal val="hidden"/>
                                      </p:to>
                                    </p:set>
                                  </p:childTnLst>
                                </p:cTn>
                              </p:par>
                              <p:par>
                                <p:cTn id="59" presetID="10" presetClass="entr" presetSubtype="0" fill="hold" nodeType="withEffect">
                                  <p:stCondLst>
                                    <p:cond delay="0"/>
                                  </p:stCondLst>
                                  <p:childTnLst>
                                    <p:set>
                                      <p:cBhvr>
                                        <p:cTn id="60" dur="1" fill="hold">
                                          <p:stCondLst>
                                            <p:cond delay="0"/>
                                          </p:stCondLst>
                                        </p:cTn>
                                        <p:tgtEl>
                                          <p:spTgt spid="3">
                                            <p:txEl>
                                              <p:pRg st="2" end="2"/>
                                            </p:txEl>
                                          </p:spTgt>
                                        </p:tgtEl>
                                        <p:attrNameLst>
                                          <p:attrName>style.visibility</p:attrName>
                                        </p:attrNameLst>
                                      </p:cBhvr>
                                      <p:to>
                                        <p:strVal val="visible"/>
                                      </p:to>
                                    </p:set>
                                    <p:animEffect transition="in" filter="fade">
                                      <p:cBhvr>
                                        <p:cTn id="61"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29"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82D11AF-C42D-42AE-BBE8-E363652DF787}"/>
              </a:ext>
            </a:extLst>
          </p:cNvPr>
          <p:cNvSpPr txBox="1"/>
          <p:nvPr/>
        </p:nvSpPr>
        <p:spPr>
          <a:xfrm>
            <a:off x="7038" y="1052843"/>
            <a:ext cx="12184962" cy="263149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500" b="1" i="0" u="none" strike="noStrike" kern="1200" cap="none" spc="0" normalizeH="0" baseline="0" noProof="0" dirty="0">
                <a:ln w="15875">
                  <a:solidFill>
                    <a:schemeClr val="bg1"/>
                  </a:solidFill>
                </a:ln>
                <a:effectLst/>
                <a:uLnTx/>
                <a:uFillTx/>
                <a:latin typeface="Calibri" panose="020F0502020204030204"/>
                <a:ea typeface="+mn-ea"/>
                <a:cs typeface="+mn-cs"/>
              </a:rPr>
              <a:t>The law of supply: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500" b="1" i="0" u="none"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rPr>
              <a:t>Ceteris Paribus, producers sell more at high prices and less at low prices.</a:t>
            </a:r>
          </a:p>
        </p:txBody>
      </p:sp>
      <p:sp>
        <p:nvSpPr>
          <p:cNvPr id="8" name="TextBox 7">
            <a:extLst>
              <a:ext uri="{FF2B5EF4-FFF2-40B4-BE49-F238E27FC236}">
                <a16:creationId xmlns:a16="http://schemas.microsoft.com/office/drawing/2014/main" id="{682D11AF-C42D-42AE-BBE8-E363652DF787}"/>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500" b="1" dirty="0">
                <a:ln w="28575">
                  <a:solidFill>
                    <a:prstClr val="black"/>
                  </a:solidFill>
                </a:ln>
                <a:solidFill>
                  <a:srgbClr val="FFC000">
                    <a:lumMod val="60000"/>
                    <a:lumOff val="40000"/>
                  </a:srgbClr>
                </a:solidFill>
                <a:latin typeface="Calibri" panose="020F0502020204030204"/>
              </a:rPr>
              <a:t>Law of </a:t>
            </a:r>
            <a:r>
              <a:rPr kumimoji="0" lang="en-US" sz="7500" b="1" i="0" u="none" strike="noStrike" kern="1200" cap="none" spc="0" normalizeH="0" baseline="0" noProof="0" dirty="0">
                <a:ln w="28575">
                  <a:solidFill>
                    <a:prstClr val="black"/>
                  </a:solidFill>
                </a:ln>
                <a:solidFill>
                  <a:srgbClr val="FFC000">
                    <a:lumMod val="60000"/>
                    <a:lumOff val="40000"/>
                  </a:srgbClr>
                </a:solidFill>
                <a:effectLst/>
                <a:uLnTx/>
                <a:uFillTx/>
                <a:latin typeface="Calibri" panose="020F0502020204030204"/>
                <a:ea typeface="+mn-ea"/>
                <a:cs typeface="+mn-cs"/>
              </a:rPr>
              <a:t>Supply</a:t>
            </a:r>
            <a:endParaRPr kumimoji="0" lang="en-US" sz="7500" b="0" i="0" u="sng"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EBF14BEB-2B40-5052-E95B-14E6D50B639E}"/>
              </a:ext>
            </a:extLst>
          </p:cNvPr>
          <p:cNvPicPr>
            <a:picLocks noChangeAspect="1"/>
          </p:cNvPicPr>
          <p:nvPr/>
        </p:nvPicPr>
        <p:blipFill>
          <a:blip r:embed="rId3"/>
          <a:stretch>
            <a:fillRect/>
          </a:stretch>
        </p:blipFill>
        <p:spPr>
          <a:xfrm>
            <a:off x="5227447" y="3590477"/>
            <a:ext cx="4030852" cy="3115534"/>
          </a:xfrm>
          <a:prstGeom prst="rect">
            <a:avLst/>
          </a:prstGeom>
        </p:spPr>
      </p:pic>
      <p:pic>
        <p:nvPicPr>
          <p:cNvPr id="3" name="Picture 2">
            <a:extLst>
              <a:ext uri="{FF2B5EF4-FFF2-40B4-BE49-F238E27FC236}">
                <a16:creationId xmlns:a16="http://schemas.microsoft.com/office/drawing/2014/main" id="{B04E9E16-EB80-3024-D716-BB601B50BC6C}"/>
              </a:ext>
            </a:extLst>
          </p:cNvPr>
          <p:cNvPicPr>
            <a:picLocks noChangeAspect="1"/>
          </p:cNvPicPr>
          <p:nvPr/>
        </p:nvPicPr>
        <p:blipFill>
          <a:blip r:embed="rId4"/>
          <a:stretch>
            <a:fillRect/>
          </a:stretch>
        </p:blipFill>
        <p:spPr>
          <a:xfrm>
            <a:off x="2026998" y="3521303"/>
            <a:ext cx="2849369" cy="3347738"/>
          </a:xfrm>
          <a:prstGeom prst="rect">
            <a:avLst/>
          </a:prstGeom>
        </p:spPr>
      </p:pic>
    </p:spTree>
    <p:extLst>
      <p:ext uri="{BB962C8B-B14F-4D97-AF65-F5344CB8AC3E}">
        <p14:creationId xmlns:p14="http://schemas.microsoft.com/office/powerpoint/2010/main" val="3494627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par>
                                <p:cTn id="16" presetID="10" presetClass="entr" presetSubtype="0"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82D11AF-C42D-42AE-BBE8-E363652DF787}"/>
              </a:ext>
            </a:extLst>
          </p:cNvPr>
          <p:cNvSpPr txBox="1"/>
          <p:nvPr/>
        </p:nvSpPr>
        <p:spPr>
          <a:xfrm>
            <a:off x="2618884" y="1682151"/>
            <a:ext cx="6974333" cy="417037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500" b="1" i="0" u="none" strike="noStrike" kern="1200" cap="none" spc="0" normalizeH="0" baseline="0" noProof="0" dirty="0">
                <a:ln w="15875">
                  <a:solidFill>
                    <a:schemeClr val="bg1"/>
                  </a:solidFill>
                </a:ln>
                <a:effectLst/>
                <a:uLnTx/>
                <a:uFillTx/>
                <a:latin typeface="Calibri" panose="020F0502020204030204"/>
                <a:ea typeface="+mn-ea"/>
                <a:cs typeface="+mn-cs"/>
              </a:rPr>
              <a:t>Supply Shifters</a:t>
            </a:r>
          </a:p>
          <a:p>
            <a:pPr marL="0" marR="0" lvl="0" indent="0" algn="ctr" defTabSz="914400" rtl="0" eaLnBrk="1" fontAlgn="auto" latinLnBrk="0" hangingPunct="1">
              <a:lnSpc>
                <a:spcPct val="100000"/>
              </a:lnSpc>
              <a:spcBef>
                <a:spcPts val="0"/>
              </a:spcBef>
              <a:spcAft>
                <a:spcPts val="0"/>
              </a:spcAft>
              <a:buClrTx/>
              <a:buSzTx/>
              <a:buFontTx/>
              <a:buAutoNum type="arabicPeriod"/>
              <a:tabLst/>
              <a:defRPr/>
            </a:pPr>
            <a:r>
              <a:rPr kumimoji="0" lang="en-US" sz="4500" b="1" i="0" u="none"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rPr>
              <a:t>Input Prices</a:t>
            </a:r>
          </a:p>
          <a:p>
            <a:pPr marL="0" marR="0" lvl="0" indent="0" algn="ctr" defTabSz="914400" rtl="0" eaLnBrk="1" fontAlgn="auto" latinLnBrk="0" hangingPunct="1">
              <a:lnSpc>
                <a:spcPct val="100000"/>
              </a:lnSpc>
              <a:spcBef>
                <a:spcPts val="0"/>
              </a:spcBef>
              <a:spcAft>
                <a:spcPts val="0"/>
              </a:spcAft>
              <a:buClrTx/>
              <a:buSzTx/>
              <a:buFontTx/>
              <a:buAutoNum type="arabicPeriod"/>
              <a:tabLst/>
              <a:defRPr/>
            </a:pPr>
            <a:r>
              <a:rPr kumimoji="0" lang="en-US" sz="4500" b="1" i="0" u="none"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rPr>
              <a:t>Government Tools</a:t>
            </a:r>
          </a:p>
          <a:p>
            <a:pPr lvl="0" algn="ctr">
              <a:defRPr/>
            </a:pPr>
            <a:r>
              <a:rPr lang="en-US" sz="3000" b="1" dirty="0">
                <a:ln w="15875">
                  <a:solidFill>
                    <a:schemeClr val="tx1"/>
                  </a:solidFill>
                </a:ln>
                <a:solidFill>
                  <a:srgbClr val="FF0000"/>
                </a:solidFill>
              </a:rPr>
              <a:t>Taxes		Subsidies	     Regulations</a:t>
            </a:r>
            <a:endParaRPr kumimoji="0" lang="en-US" sz="4500" b="1" i="0" u="none" strike="noStrike" kern="1200" cap="none" spc="0" normalizeH="0" baseline="0" noProof="0" dirty="0">
              <a:ln w="15875">
                <a:solidFill>
                  <a:schemeClr val="tx1"/>
                </a:solidFill>
              </a:ln>
              <a:solidFill>
                <a:srgbClr val="FF0000"/>
              </a:solidFill>
              <a:effectLst/>
              <a:uLnTx/>
              <a:uFillTx/>
              <a:latin typeface="Calibri" panose="020F0502020204030204"/>
            </a:endParaRPr>
          </a:p>
          <a:p>
            <a:pPr marL="0" marR="0" lvl="0" indent="0" algn="ctr" defTabSz="914400" rtl="0" eaLnBrk="1" fontAlgn="auto" latinLnBrk="0" hangingPunct="1">
              <a:lnSpc>
                <a:spcPct val="100000"/>
              </a:lnSpc>
              <a:spcBef>
                <a:spcPts val="0"/>
              </a:spcBef>
              <a:spcAft>
                <a:spcPts val="0"/>
              </a:spcAft>
              <a:buClrTx/>
              <a:buSzTx/>
              <a:tabLst/>
              <a:defRPr/>
            </a:pPr>
            <a:r>
              <a:rPr lang="en-US" sz="4500" b="1" dirty="0">
                <a:ln w="15875">
                  <a:solidFill>
                    <a:schemeClr val="tx1"/>
                  </a:solidFill>
                </a:ln>
                <a:solidFill>
                  <a:srgbClr val="FF0000"/>
                </a:solidFill>
                <a:latin typeface="Calibri" panose="020F0502020204030204"/>
              </a:rPr>
              <a:t>3. </a:t>
            </a:r>
            <a:r>
              <a:rPr kumimoji="0" lang="en-US" sz="4500" b="1" i="0" u="none"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rPr>
              <a:t>Number of Sellers</a:t>
            </a:r>
          </a:p>
          <a:p>
            <a:pPr marL="0" marR="0" lvl="0" indent="0" algn="ctr" defTabSz="914400" rtl="0" eaLnBrk="1" fontAlgn="auto" latinLnBrk="0" hangingPunct="1">
              <a:lnSpc>
                <a:spcPct val="100000"/>
              </a:lnSpc>
              <a:spcBef>
                <a:spcPts val="0"/>
              </a:spcBef>
              <a:spcAft>
                <a:spcPts val="0"/>
              </a:spcAft>
              <a:buClrTx/>
              <a:buSzTx/>
              <a:tabLst/>
              <a:defRPr/>
            </a:pPr>
            <a:r>
              <a:rPr kumimoji="0" lang="en-US" sz="4500" b="1" i="0" u="none"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rPr>
              <a:t>4. Technology</a:t>
            </a:r>
            <a:endParaRPr kumimoji="0" lang="en-US" sz="3000" b="1" i="0" u="none"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0E098F89-893C-B0B9-3994-B997D24C066D}"/>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500" b="1" dirty="0">
                <a:ln w="28575">
                  <a:solidFill>
                    <a:prstClr val="black"/>
                  </a:solidFill>
                </a:ln>
                <a:solidFill>
                  <a:srgbClr val="FFC000">
                    <a:lumMod val="60000"/>
                    <a:lumOff val="40000"/>
                  </a:srgbClr>
                </a:solidFill>
                <a:latin typeface="Calibri" panose="020F0502020204030204"/>
              </a:rPr>
              <a:t>Determinants of Supply</a:t>
            </a:r>
            <a:endParaRPr kumimoji="0" lang="en-US" sz="7500" b="0" i="0"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sp>
        <p:nvSpPr>
          <p:cNvPr id="9" name="Arrow: Right 8">
            <a:extLst>
              <a:ext uri="{FF2B5EF4-FFF2-40B4-BE49-F238E27FC236}">
                <a16:creationId xmlns:a16="http://schemas.microsoft.com/office/drawing/2014/main" id="{D51C3E0C-B5FD-120E-CCAE-99F8B8DBF295}"/>
              </a:ext>
            </a:extLst>
          </p:cNvPr>
          <p:cNvSpPr/>
          <p:nvPr/>
        </p:nvSpPr>
        <p:spPr>
          <a:xfrm rot="5400000">
            <a:off x="3968555" y="3874083"/>
            <a:ext cx="475130" cy="403411"/>
          </a:xfrm>
          <a:prstGeom prst="rightArrow">
            <a:avLst/>
          </a:prstGeom>
          <a:solidFill>
            <a:srgbClr val="FF0000"/>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3328E8F5-6479-2DAD-29EC-901F75CBA9A3}"/>
              </a:ext>
            </a:extLst>
          </p:cNvPr>
          <p:cNvSpPr/>
          <p:nvPr/>
        </p:nvSpPr>
        <p:spPr>
          <a:xfrm rot="16200000">
            <a:off x="6451109" y="3874082"/>
            <a:ext cx="475130" cy="403411"/>
          </a:xfrm>
          <a:prstGeom prst="rightArrow">
            <a:avLst/>
          </a:prstGeom>
          <a:solidFill>
            <a:srgbClr val="FF0000"/>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Arrow: Right 10">
            <a:extLst>
              <a:ext uri="{FF2B5EF4-FFF2-40B4-BE49-F238E27FC236}">
                <a16:creationId xmlns:a16="http://schemas.microsoft.com/office/drawing/2014/main" id="{83E27966-8D8D-8F6E-BF08-D40A14F9CEC5}"/>
              </a:ext>
            </a:extLst>
          </p:cNvPr>
          <p:cNvSpPr/>
          <p:nvPr/>
        </p:nvSpPr>
        <p:spPr>
          <a:xfrm rot="5400000">
            <a:off x="9066937" y="3885375"/>
            <a:ext cx="475130" cy="403411"/>
          </a:xfrm>
          <a:prstGeom prst="rightArrow">
            <a:avLst/>
          </a:prstGeom>
          <a:solidFill>
            <a:srgbClr val="FF0000"/>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2461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5" end="5"/>
                                            </p:txEl>
                                          </p:spTgt>
                                        </p:tgtEl>
                                        <p:attrNameLst>
                                          <p:attrName>style.visibility</p:attrName>
                                        </p:attrNameLst>
                                      </p:cBhvr>
                                      <p:to>
                                        <p:strVal val="visible"/>
                                      </p:to>
                                    </p:set>
                                    <p:animEffect transition="in" filter="fade">
                                      <p:cBhvr>
                                        <p:cTn id="7"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5678" y="1213121"/>
            <a:ext cx="6347345" cy="54838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1" name="Straight Connector 20"/>
          <p:cNvCxnSpPr/>
          <p:nvPr/>
        </p:nvCxnSpPr>
        <p:spPr>
          <a:xfrm flipH="1">
            <a:off x="827314" y="5723931"/>
            <a:ext cx="5105400" cy="0"/>
          </a:xfrm>
          <a:prstGeom prst="line">
            <a:avLst/>
          </a:prstGeom>
          <a:noFill/>
          <a:ln w="76200" cap="flat" cmpd="sng" algn="ctr">
            <a:solidFill>
              <a:sysClr val="windowText" lastClr="000000"/>
            </a:solidFill>
            <a:prstDash val="solid"/>
          </a:ln>
          <a:effectLst/>
        </p:spPr>
      </p:cxnSp>
      <p:sp>
        <p:nvSpPr>
          <p:cNvPr id="22" name="TextBox 21"/>
          <p:cNvSpPr txBox="1"/>
          <p:nvPr/>
        </p:nvSpPr>
        <p:spPr>
          <a:xfrm>
            <a:off x="-144236" y="1636188"/>
            <a:ext cx="152400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P</a:t>
            </a:r>
          </a:p>
        </p:txBody>
      </p:sp>
      <p:sp>
        <p:nvSpPr>
          <p:cNvPr id="23" name="TextBox 22"/>
          <p:cNvSpPr txBox="1"/>
          <p:nvPr/>
        </p:nvSpPr>
        <p:spPr>
          <a:xfrm>
            <a:off x="5443111" y="5723931"/>
            <a:ext cx="15240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Q</a:t>
            </a:r>
          </a:p>
        </p:txBody>
      </p:sp>
      <p:cxnSp>
        <p:nvCxnSpPr>
          <p:cNvPr id="24" name="Straight Connector 23"/>
          <p:cNvCxnSpPr/>
          <p:nvPr/>
        </p:nvCxnSpPr>
        <p:spPr>
          <a:xfrm>
            <a:off x="827314" y="1685331"/>
            <a:ext cx="0" cy="4038600"/>
          </a:xfrm>
          <a:prstGeom prst="line">
            <a:avLst/>
          </a:prstGeom>
          <a:noFill/>
          <a:ln w="76200" cap="flat" cmpd="sng" algn="ctr">
            <a:solidFill>
              <a:sysClr val="windowText" lastClr="000000"/>
            </a:solidFill>
            <a:prstDash val="solid"/>
          </a:ln>
          <a:effectLst/>
        </p:spPr>
      </p:cxnSp>
      <p:cxnSp>
        <p:nvCxnSpPr>
          <p:cNvPr id="25" name="Straight Arrow Connector 24"/>
          <p:cNvCxnSpPr/>
          <p:nvPr/>
        </p:nvCxnSpPr>
        <p:spPr>
          <a:xfrm flipV="1">
            <a:off x="3719802" y="2709648"/>
            <a:ext cx="1258726" cy="12482"/>
          </a:xfrm>
          <a:prstGeom prst="straightConnector1">
            <a:avLst/>
          </a:prstGeom>
          <a:noFill/>
          <a:ln w="38100" cap="flat" cmpd="sng" algn="ctr">
            <a:solidFill>
              <a:srgbClr val="00B050"/>
            </a:solidFill>
            <a:prstDash val="solid"/>
            <a:tailEnd type="arrow"/>
          </a:ln>
          <a:effectLst/>
        </p:spPr>
      </p:cxnSp>
      <p:cxnSp>
        <p:nvCxnSpPr>
          <p:cNvPr id="26" name="Straight Connector 25"/>
          <p:cNvCxnSpPr/>
          <p:nvPr/>
        </p:nvCxnSpPr>
        <p:spPr>
          <a:xfrm flipH="1">
            <a:off x="924419" y="1997549"/>
            <a:ext cx="3374378" cy="2813420"/>
          </a:xfrm>
          <a:prstGeom prst="line">
            <a:avLst/>
          </a:prstGeom>
          <a:noFill/>
          <a:ln w="76200" cap="flat" cmpd="sng" algn="ctr">
            <a:solidFill>
              <a:srgbClr val="4F81BD">
                <a:shade val="95000"/>
                <a:satMod val="105000"/>
              </a:srgbClr>
            </a:solidFill>
            <a:prstDash val="solid"/>
          </a:ln>
          <a:effectLst/>
        </p:spPr>
      </p:cxnSp>
      <p:sp>
        <p:nvSpPr>
          <p:cNvPr id="27" name="TextBox 26"/>
          <p:cNvSpPr txBox="1"/>
          <p:nvPr/>
        </p:nvSpPr>
        <p:spPr>
          <a:xfrm>
            <a:off x="4268099" y="1694405"/>
            <a:ext cx="1143000"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S</a:t>
            </a:r>
          </a:p>
        </p:txBody>
      </p:sp>
      <p:cxnSp>
        <p:nvCxnSpPr>
          <p:cNvPr id="28" name="Straight Connector 27"/>
          <p:cNvCxnSpPr/>
          <p:nvPr/>
        </p:nvCxnSpPr>
        <p:spPr>
          <a:xfrm flipH="1">
            <a:off x="2055956" y="2538367"/>
            <a:ext cx="3374378" cy="2813420"/>
          </a:xfrm>
          <a:prstGeom prst="line">
            <a:avLst/>
          </a:prstGeom>
          <a:noFill/>
          <a:ln w="76200" cap="flat" cmpd="sng" algn="ctr">
            <a:solidFill>
              <a:srgbClr val="4F81BD">
                <a:shade val="95000"/>
                <a:satMod val="105000"/>
              </a:srgbClr>
            </a:solidFill>
            <a:prstDash val="solid"/>
          </a:ln>
          <a:effectLst/>
        </p:spPr>
      </p:cxnSp>
      <p:sp>
        <p:nvSpPr>
          <p:cNvPr id="29" name="TextBox 28"/>
          <p:cNvSpPr txBox="1"/>
          <p:nvPr/>
        </p:nvSpPr>
        <p:spPr>
          <a:xfrm>
            <a:off x="5399636" y="2235223"/>
            <a:ext cx="1143000"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S1</a:t>
            </a:r>
          </a:p>
        </p:txBody>
      </p:sp>
      <p:cxnSp>
        <p:nvCxnSpPr>
          <p:cNvPr id="30" name="Straight Arrow Connector 29"/>
          <p:cNvCxnSpPr/>
          <p:nvPr/>
        </p:nvCxnSpPr>
        <p:spPr>
          <a:xfrm flipV="1">
            <a:off x="2067678" y="4132497"/>
            <a:ext cx="1258726" cy="12482"/>
          </a:xfrm>
          <a:prstGeom prst="straightConnector1">
            <a:avLst/>
          </a:prstGeom>
          <a:noFill/>
          <a:ln w="38100" cap="flat" cmpd="sng" algn="ctr">
            <a:solidFill>
              <a:srgbClr val="00B050"/>
            </a:solidFill>
            <a:prstDash val="solid"/>
            <a:tailEnd type="arrow"/>
          </a:ln>
          <a:effectLst/>
        </p:spPr>
      </p:cxnSp>
      <p:sp>
        <p:nvSpPr>
          <p:cNvPr id="4" name="TextBox 3">
            <a:extLst>
              <a:ext uri="{FF2B5EF4-FFF2-40B4-BE49-F238E27FC236}">
                <a16:creationId xmlns:a16="http://schemas.microsoft.com/office/drawing/2014/main" id="{CC939A3B-6837-F916-E37F-425C790EE2A8}"/>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500" b="1" dirty="0">
                <a:ln w="28575">
                  <a:solidFill>
                    <a:prstClr val="black"/>
                  </a:solidFill>
                </a:ln>
                <a:solidFill>
                  <a:srgbClr val="FFC000">
                    <a:lumMod val="60000"/>
                    <a:lumOff val="40000"/>
                  </a:srgbClr>
                </a:solidFill>
                <a:latin typeface="Calibri" panose="020F0502020204030204"/>
              </a:rPr>
              <a:t>Determinants of Supply</a:t>
            </a:r>
            <a:endParaRPr kumimoji="0" lang="en-US" sz="7500" b="0" i="0"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2DC66735-771D-C62D-6F1E-DEA82D1F34D9}"/>
              </a:ext>
            </a:extLst>
          </p:cNvPr>
          <p:cNvSpPr txBox="1"/>
          <p:nvPr/>
        </p:nvSpPr>
        <p:spPr>
          <a:xfrm>
            <a:off x="7001650" y="1280220"/>
            <a:ext cx="4801723" cy="140038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500" b="1" i="0" u="none" strike="noStrike" kern="1200" cap="none" spc="0" normalizeH="0" baseline="0" noProof="0" dirty="0">
                <a:ln w="15875">
                  <a:solidFill>
                    <a:prstClr val="white"/>
                  </a:solidFill>
                </a:ln>
                <a:solidFill>
                  <a:prstClr val="black"/>
                </a:solidFill>
                <a:effectLst/>
                <a:uLnTx/>
                <a:uFillTx/>
                <a:latin typeface="Calibri" panose="020F0502020204030204"/>
                <a:ea typeface="+mn-ea"/>
                <a:cs typeface="+mn-cs"/>
              </a:rPr>
              <a:t>Technology</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000" b="1" dirty="0">
                <a:ln w="15875">
                  <a:solidFill>
                    <a:prstClr val="black"/>
                  </a:solidFill>
                </a:ln>
                <a:solidFill>
                  <a:srgbClr val="FF0000"/>
                </a:solidFill>
                <a:latin typeface="Calibri" panose="020F0502020204030204"/>
              </a:rPr>
              <a:t>In</a:t>
            </a:r>
            <a:r>
              <a:rPr kumimoji="0" lang="en-US" sz="3000" b="1" i="0" u="none" strike="noStrike" kern="1200" cap="none" spc="0" normalizeH="0" baseline="0" noProof="0" dirty="0">
                <a:ln w="15875">
                  <a:solidFill>
                    <a:prstClr val="black"/>
                  </a:solidFill>
                </a:ln>
                <a:solidFill>
                  <a:srgbClr val="FF0000"/>
                </a:solidFill>
                <a:effectLst/>
                <a:uLnTx/>
                <a:uFillTx/>
                <a:latin typeface="Calibri" panose="020F0502020204030204"/>
                <a:ea typeface="+mn-ea"/>
                <a:cs typeface="+mn-cs"/>
              </a:rPr>
              <a:t>creases Supply</a:t>
            </a:r>
            <a:endParaRPr kumimoji="0" lang="en-US" sz="5500" b="1" i="0" u="none" strike="noStrike" kern="1200" cap="none" spc="0" normalizeH="0" baseline="0" noProof="0" dirty="0">
              <a:ln w="15875">
                <a:solidFill>
                  <a:prstClr val="white"/>
                </a:solidFill>
              </a:ln>
              <a:solidFill>
                <a:prstClr val="black"/>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08FD09D7-8225-3785-6EAB-F70394A80A82}"/>
              </a:ext>
            </a:extLst>
          </p:cNvPr>
          <p:cNvPicPr>
            <a:picLocks noChangeAspect="1"/>
          </p:cNvPicPr>
          <p:nvPr/>
        </p:nvPicPr>
        <p:blipFill>
          <a:blip r:embed="rId3"/>
          <a:stretch>
            <a:fillRect/>
          </a:stretch>
        </p:blipFill>
        <p:spPr>
          <a:xfrm>
            <a:off x="7277891" y="2709648"/>
            <a:ext cx="4086795" cy="3543795"/>
          </a:xfrm>
          <a:prstGeom prst="rect">
            <a:avLst/>
          </a:prstGeom>
        </p:spPr>
      </p:pic>
    </p:spTree>
    <p:extLst>
      <p:ext uri="{BB962C8B-B14F-4D97-AF65-F5344CB8AC3E}">
        <p14:creationId xmlns:p14="http://schemas.microsoft.com/office/powerpoint/2010/main" val="1103619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10"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par>
                                <p:cTn id="11" presetID="10" presetClass="entr" presetSubtype="0" fill="hold"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fade">
                                      <p:cBhvr>
                                        <p:cTn id="13" dur="500"/>
                                        <p:tgtEl>
                                          <p:spTgt spid="3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fade">
                                      <p:cBhvr>
                                        <p:cTn id="16" dur="500"/>
                                        <p:tgtEl>
                                          <p:spTgt spid="29"/>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82D11AF-C42D-42AE-BBE8-E363652DF787}"/>
              </a:ext>
            </a:extLst>
          </p:cNvPr>
          <p:cNvSpPr txBox="1"/>
          <p:nvPr/>
        </p:nvSpPr>
        <p:spPr>
          <a:xfrm>
            <a:off x="2605821" y="1682151"/>
            <a:ext cx="6974333" cy="48628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500" b="1" i="0" u="none" strike="noStrike" kern="1200" cap="none" spc="0" normalizeH="0" baseline="0" noProof="0" dirty="0">
                <a:ln w="15875">
                  <a:solidFill>
                    <a:schemeClr val="bg1"/>
                  </a:solidFill>
                </a:ln>
                <a:effectLst/>
                <a:uLnTx/>
                <a:uFillTx/>
                <a:latin typeface="Calibri" panose="020F0502020204030204"/>
                <a:ea typeface="+mn-ea"/>
                <a:cs typeface="+mn-cs"/>
              </a:rPr>
              <a:t>Supply Shifters</a:t>
            </a:r>
          </a:p>
          <a:p>
            <a:pPr marL="0" marR="0" lvl="0" indent="0" algn="ctr" defTabSz="914400" rtl="0" eaLnBrk="1" fontAlgn="auto" latinLnBrk="0" hangingPunct="1">
              <a:lnSpc>
                <a:spcPct val="100000"/>
              </a:lnSpc>
              <a:spcBef>
                <a:spcPts val="0"/>
              </a:spcBef>
              <a:spcAft>
                <a:spcPts val="0"/>
              </a:spcAft>
              <a:buClrTx/>
              <a:buSzTx/>
              <a:buFontTx/>
              <a:buAutoNum type="arabicPeriod"/>
              <a:tabLst/>
              <a:defRPr/>
            </a:pPr>
            <a:r>
              <a:rPr kumimoji="0" lang="en-US" sz="4500" b="1" i="0" u="none"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rPr>
              <a:t>Input Prices</a:t>
            </a:r>
          </a:p>
          <a:p>
            <a:pPr marL="0" marR="0" lvl="0" indent="0" algn="ctr" defTabSz="914400" rtl="0" eaLnBrk="1" fontAlgn="auto" latinLnBrk="0" hangingPunct="1">
              <a:lnSpc>
                <a:spcPct val="100000"/>
              </a:lnSpc>
              <a:spcBef>
                <a:spcPts val="0"/>
              </a:spcBef>
              <a:spcAft>
                <a:spcPts val="0"/>
              </a:spcAft>
              <a:buClrTx/>
              <a:buSzTx/>
              <a:buFontTx/>
              <a:buAutoNum type="arabicPeriod"/>
              <a:tabLst/>
              <a:defRPr/>
            </a:pPr>
            <a:r>
              <a:rPr kumimoji="0" lang="en-US" sz="4500" b="1" i="0" u="none"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rPr>
              <a:t>Government Tools</a:t>
            </a:r>
          </a:p>
          <a:p>
            <a:pPr lvl="0" algn="ctr">
              <a:defRPr/>
            </a:pPr>
            <a:r>
              <a:rPr lang="en-US" sz="3000" b="1" dirty="0">
                <a:ln w="15875">
                  <a:solidFill>
                    <a:schemeClr val="tx1"/>
                  </a:solidFill>
                </a:ln>
                <a:solidFill>
                  <a:srgbClr val="FF0000"/>
                </a:solidFill>
              </a:rPr>
              <a:t>Taxes		Subsidies	     Regulations</a:t>
            </a:r>
            <a:endParaRPr kumimoji="0" lang="en-US" sz="4500" b="1" i="0" u="none" strike="noStrike" kern="1200" cap="none" spc="0" normalizeH="0" baseline="0" noProof="0" dirty="0">
              <a:ln w="15875">
                <a:solidFill>
                  <a:schemeClr val="tx1"/>
                </a:solidFill>
              </a:ln>
              <a:solidFill>
                <a:srgbClr val="FF0000"/>
              </a:solidFill>
              <a:effectLst/>
              <a:uLnTx/>
              <a:uFillTx/>
              <a:latin typeface="Calibri" panose="020F0502020204030204"/>
            </a:endParaRPr>
          </a:p>
          <a:p>
            <a:pPr marL="0" marR="0" lvl="0" indent="0" algn="ctr" defTabSz="914400" rtl="0" eaLnBrk="1" fontAlgn="auto" latinLnBrk="0" hangingPunct="1">
              <a:lnSpc>
                <a:spcPct val="100000"/>
              </a:lnSpc>
              <a:spcBef>
                <a:spcPts val="0"/>
              </a:spcBef>
              <a:spcAft>
                <a:spcPts val="0"/>
              </a:spcAft>
              <a:buClrTx/>
              <a:buSzTx/>
              <a:tabLst/>
              <a:defRPr/>
            </a:pPr>
            <a:r>
              <a:rPr kumimoji="0" lang="en-US" sz="4500" b="1" i="0" u="none"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rPr>
              <a:t>3. Number of Sellers</a:t>
            </a:r>
          </a:p>
          <a:p>
            <a:pPr marL="0" marR="0" lvl="0" indent="0" algn="ctr" defTabSz="914400" rtl="0" eaLnBrk="1" fontAlgn="auto" latinLnBrk="0" hangingPunct="1">
              <a:lnSpc>
                <a:spcPct val="100000"/>
              </a:lnSpc>
              <a:spcBef>
                <a:spcPts val="0"/>
              </a:spcBef>
              <a:spcAft>
                <a:spcPts val="0"/>
              </a:spcAft>
              <a:buClrTx/>
              <a:buSzTx/>
              <a:tabLst/>
              <a:defRPr/>
            </a:pPr>
            <a:r>
              <a:rPr lang="en-US" sz="4500" b="1" dirty="0">
                <a:ln w="15875">
                  <a:solidFill>
                    <a:schemeClr val="tx1"/>
                  </a:solidFill>
                </a:ln>
                <a:solidFill>
                  <a:srgbClr val="FF0000"/>
                </a:solidFill>
                <a:latin typeface="Calibri" panose="020F0502020204030204"/>
              </a:rPr>
              <a:t>4. </a:t>
            </a:r>
            <a:r>
              <a:rPr kumimoji="0" lang="en-US" sz="4500" b="1" i="0" u="none"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rPr>
              <a:t>Technology</a:t>
            </a:r>
            <a:endParaRPr kumimoji="0" lang="en-US" sz="3000" b="1" i="0" u="none"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tabLst/>
              <a:defRPr/>
            </a:pPr>
            <a:r>
              <a:rPr kumimoji="0" lang="en-US" sz="4500" b="1" i="0" u="none"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rPr>
              <a:t>5. Prices of Other Goods</a:t>
            </a:r>
          </a:p>
        </p:txBody>
      </p:sp>
      <p:sp>
        <p:nvSpPr>
          <p:cNvPr id="7" name="TextBox 6">
            <a:extLst>
              <a:ext uri="{FF2B5EF4-FFF2-40B4-BE49-F238E27FC236}">
                <a16:creationId xmlns:a16="http://schemas.microsoft.com/office/drawing/2014/main" id="{109825E6-119A-CD1F-AC79-6EF513C13C72}"/>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500" b="1" dirty="0">
                <a:ln w="28575">
                  <a:solidFill>
                    <a:prstClr val="black"/>
                  </a:solidFill>
                </a:ln>
                <a:solidFill>
                  <a:srgbClr val="FFC000">
                    <a:lumMod val="60000"/>
                    <a:lumOff val="40000"/>
                  </a:srgbClr>
                </a:solidFill>
                <a:latin typeface="Calibri" panose="020F0502020204030204"/>
              </a:rPr>
              <a:t>Determinants of Supply</a:t>
            </a:r>
            <a:endParaRPr kumimoji="0" lang="en-US" sz="7500" b="0" i="0"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sp>
        <p:nvSpPr>
          <p:cNvPr id="11" name="Arrow: Right 10">
            <a:extLst>
              <a:ext uri="{FF2B5EF4-FFF2-40B4-BE49-F238E27FC236}">
                <a16:creationId xmlns:a16="http://schemas.microsoft.com/office/drawing/2014/main" id="{41192BC1-BE3B-0BF6-B95B-8A86BE24DAA9}"/>
              </a:ext>
            </a:extLst>
          </p:cNvPr>
          <p:cNvSpPr/>
          <p:nvPr/>
        </p:nvSpPr>
        <p:spPr>
          <a:xfrm rot="5400000">
            <a:off x="3968555" y="3874083"/>
            <a:ext cx="475130" cy="403411"/>
          </a:xfrm>
          <a:prstGeom prst="rightArrow">
            <a:avLst/>
          </a:prstGeom>
          <a:solidFill>
            <a:srgbClr val="FF0000"/>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Right 11">
            <a:extLst>
              <a:ext uri="{FF2B5EF4-FFF2-40B4-BE49-F238E27FC236}">
                <a16:creationId xmlns:a16="http://schemas.microsoft.com/office/drawing/2014/main" id="{CEA0A4D5-8850-EF07-898B-307F4120E442}"/>
              </a:ext>
            </a:extLst>
          </p:cNvPr>
          <p:cNvSpPr/>
          <p:nvPr/>
        </p:nvSpPr>
        <p:spPr>
          <a:xfrm rot="16200000">
            <a:off x="6451109" y="3874082"/>
            <a:ext cx="475130" cy="403411"/>
          </a:xfrm>
          <a:prstGeom prst="rightArrow">
            <a:avLst/>
          </a:prstGeom>
          <a:solidFill>
            <a:srgbClr val="FF0000"/>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Arrow: Right 12">
            <a:extLst>
              <a:ext uri="{FF2B5EF4-FFF2-40B4-BE49-F238E27FC236}">
                <a16:creationId xmlns:a16="http://schemas.microsoft.com/office/drawing/2014/main" id="{7F21F0EB-457D-020B-4E61-468F005A0431}"/>
              </a:ext>
            </a:extLst>
          </p:cNvPr>
          <p:cNvSpPr/>
          <p:nvPr/>
        </p:nvSpPr>
        <p:spPr>
          <a:xfrm rot="5400000">
            <a:off x="9066937" y="3885375"/>
            <a:ext cx="475130" cy="403411"/>
          </a:xfrm>
          <a:prstGeom prst="rightArrow">
            <a:avLst/>
          </a:prstGeom>
          <a:solidFill>
            <a:srgbClr val="FF0000"/>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17846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6" end="6"/>
                                            </p:txEl>
                                          </p:spTgt>
                                        </p:tgtEl>
                                        <p:attrNameLst>
                                          <p:attrName>style.visibility</p:attrName>
                                        </p:attrNameLst>
                                      </p:cBhvr>
                                      <p:to>
                                        <p:strVal val="visible"/>
                                      </p:to>
                                    </p:set>
                                    <p:animEffect transition="in" filter="fade">
                                      <p:cBhvr>
                                        <p:cTn id="7"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5678" y="1213121"/>
            <a:ext cx="6347345" cy="54838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1" name="Straight Connector 20"/>
          <p:cNvCxnSpPr/>
          <p:nvPr/>
        </p:nvCxnSpPr>
        <p:spPr>
          <a:xfrm flipH="1">
            <a:off x="827314" y="5723931"/>
            <a:ext cx="5105400" cy="0"/>
          </a:xfrm>
          <a:prstGeom prst="line">
            <a:avLst/>
          </a:prstGeom>
          <a:noFill/>
          <a:ln w="76200" cap="flat" cmpd="sng" algn="ctr">
            <a:solidFill>
              <a:sysClr val="windowText" lastClr="000000"/>
            </a:solidFill>
            <a:prstDash val="solid"/>
          </a:ln>
          <a:effectLst/>
        </p:spPr>
      </p:cxnSp>
      <p:sp>
        <p:nvSpPr>
          <p:cNvPr id="22" name="TextBox 21"/>
          <p:cNvSpPr txBox="1"/>
          <p:nvPr/>
        </p:nvSpPr>
        <p:spPr>
          <a:xfrm>
            <a:off x="-144236" y="1636188"/>
            <a:ext cx="152400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P</a:t>
            </a:r>
          </a:p>
        </p:txBody>
      </p:sp>
      <p:sp>
        <p:nvSpPr>
          <p:cNvPr id="23" name="TextBox 22"/>
          <p:cNvSpPr txBox="1"/>
          <p:nvPr/>
        </p:nvSpPr>
        <p:spPr>
          <a:xfrm>
            <a:off x="5443111" y="5723931"/>
            <a:ext cx="15240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Q</a:t>
            </a:r>
          </a:p>
        </p:txBody>
      </p:sp>
      <p:cxnSp>
        <p:nvCxnSpPr>
          <p:cNvPr id="24" name="Straight Connector 23"/>
          <p:cNvCxnSpPr/>
          <p:nvPr/>
        </p:nvCxnSpPr>
        <p:spPr>
          <a:xfrm>
            <a:off x="827314" y="1685331"/>
            <a:ext cx="0" cy="4038600"/>
          </a:xfrm>
          <a:prstGeom prst="line">
            <a:avLst/>
          </a:prstGeom>
          <a:noFill/>
          <a:ln w="76200" cap="flat" cmpd="sng" algn="ctr">
            <a:solidFill>
              <a:sysClr val="windowText" lastClr="000000"/>
            </a:solidFill>
            <a:prstDash val="solid"/>
          </a:ln>
          <a:effectLst/>
        </p:spPr>
      </p:cxnSp>
      <p:cxnSp>
        <p:nvCxnSpPr>
          <p:cNvPr id="25" name="Straight Arrow Connector 24"/>
          <p:cNvCxnSpPr/>
          <p:nvPr/>
        </p:nvCxnSpPr>
        <p:spPr>
          <a:xfrm flipV="1">
            <a:off x="3719802" y="2709648"/>
            <a:ext cx="1258726" cy="12482"/>
          </a:xfrm>
          <a:prstGeom prst="straightConnector1">
            <a:avLst/>
          </a:prstGeom>
          <a:noFill/>
          <a:ln w="38100" cap="flat" cmpd="sng" algn="ctr">
            <a:solidFill>
              <a:srgbClr val="00B050"/>
            </a:solidFill>
            <a:prstDash val="solid"/>
            <a:tailEnd type="arrow"/>
          </a:ln>
          <a:effectLst/>
        </p:spPr>
      </p:cxnSp>
      <p:cxnSp>
        <p:nvCxnSpPr>
          <p:cNvPr id="26" name="Straight Connector 25"/>
          <p:cNvCxnSpPr/>
          <p:nvPr/>
        </p:nvCxnSpPr>
        <p:spPr>
          <a:xfrm flipH="1">
            <a:off x="924419" y="1997549"/>
            <a:ext cx="3374378" cy="2813420"/>
          </a:xfrm>
          <a:prstGeom prst="line">
            <a:avLst/>
          </a:prstGeom>
          <a:noFill/>
          <a:ln w="76200" cap="flat" cmpd="sng" algn="ctr">
            <a:solidFill>
              <a:srgbClr val="4F81BD">
                <a:shade val="95000"/>
                <a:satMod val="105000"/>
              </a:srgbClr>
            </a:solidFill>
            <a:prstDash val="solid"/>
          </a:ln>
          <a:effectLst/>
        </p:spPr>
      </p:cxnSp>
      <p:sp>
        <p:nvSpPr>
          <p:cNvPr id="27" name="TextBox 26"/>
          <p:cNvSpPr txBox="1"/>
          <p:nvPr/>
        </p:nvSpPr>
        <p:spPr>
          <a:xfrm>
            <a:off x="4268099" y="1694405"/>
            <a:ext cx="1143000"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S</a:t>
            </a:r>
          </a:p>
        </p:txBody>
      </p:sp>
      <p:cxnSp>
        <p:nvCxnSpPr>
          <p:cNvPr id="28" name="Straight Connector 27"/>
          <p:cNvCxnSpPr/>
          <p:nvPr/>
        </p:nvCxnSpPr>
        <p:spPr>
          <a:xfrm flipH="1">
            <a:off x="2055956" y="2538367"/>
            <a:ext cx="3374378" cy="2813420"/>
          </a:xfrm>
          <a:prstGeom prst="line">
            <a:avLst/>
          </a:prstGeom>
          <a:noFill/>
          <a:ln w="76200" cap="flat" cmpd="sng" algn="ctr">
            <a:solidFill>
              <a:srgbClr val="4F81BD">
                <a:shade val="95000"/>
                <a:satMod val="105000"/>
              </a:srgbClr>
            </a:solidFill>
            <a:prstDash val="solid"/>
          </a:ln>
          <a:effectLst/>
        </p:spPr>
      </p:cxnSp>
      <p:sp>
        <p:nvSpPr>
          <p:cNvPr id="29" name="TextBox 28"/>
          <p:cNvSpPr txBox="1"/>
          <p:nvPr/>
        </p:nvSpPr>
        <p:spPr>
          <a:xfrm>
            <a:off x="5399636" y="2235223"/>
            <a:ext cx="1143000"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S1</a:t>
            </a:r>
          </a:p>
        </p:txBody>
      </p:sp>
      <p:cxnSp>
        <p:nvCxnSpPr>
          <p:cNvPr id="30" name="Straight Arrow Connector 29"/>
          <p:cNvCxnSpPr/>
          <p:nvPr/>
        </p:nvCxnSpPr>
        <p:spPr>
          <a:xfrm flipV="1">
            <a:off x="2067678" y="4132497"/>
            <a:ext cx="1258726" cy="12482"/>
          </a:xfrm>
          <a:prstGeom prst="straightConnector1">
            <a:avLst/>
          </a:prstGeom>
          <a:noFill/>
          <a:ln w="38100" cap="flat" cmpd="sng" algn="ctr">
            <a:solidFill>
              <a:srgbClr val="00B050"/>
            </a:solidFill>
            <a:prstDash val="solid"/>
            <a:tailEnd type="arrow"/>
          </a:ln>
          <a:effectLst/>
        </p:spPr>
      </p:cxnSp>
      <p:sp>
        <p:nvSpPr>
          <p:cNvPr id="42" name="Rectangle 41"/>
          <p:cNvSpPr/>
          <p:nvPr/>
        </p:nvSpPr>
        <p:spPr>
          <a:xfrm>
            <a:off x="265678" y="1192289"/>
            <a:ext cx="6347345" cy="54838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31" name="Group 30"/>
          <p:cNvGrpSpPr/>
          <p:nvPr/>
        </p:nvGrpSpPr>
        <p:grpSpPr>
          <a:xfrm>
            <a:off x="-144236" y="1625320"/>
            <a:ext cx="7111347" cy="4795629"/>
            <a:chOff x="857250" y="941457"/>
            <a:chExt cx="7111347" cy="4795629"/>
          </a:xfrm>
        </p:grpSpPr>
        <p:cxnSp>
          <p:nvCxnSpPr>
            <p:cNvPr id="32" name="Straight Connector 31"/>
            <p:cNvCxnSpPr/>
            <p:nvPr/>
          </p:nvCxnSpPr>
          <p:spPr>
            <a:xfrm flipH="1">
              <a:off x="1828800" y="5029200"/>
              <a:ext cx="5105400"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857250" y="941457"/>
              <a:ext cx="152400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P</a:t>
              </a:r>
            </a:p>
          </p:txBody>
        </p:sp>
        <p:sp>
          <p:nvSpPr>
            <p:cNvPr id="34" name="TextBox 33"/>
            <p:cNvSpPr txBox="1"/>
            <p:nvPr/>
          </p:nvSpPr>
          <p:spPr>
            <a:xfrm>
              <a:off x="6444597" y="5029200"/>
              <a:ext cx="15240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Q</a:t>
              </a:r>
            </a:p>
          </p:txBody>
        </p:sp>
        <p:cxnSp>
          <p:nvCxnSpPr>
            <p:cNvPr id="35" name="Straight Connector 34"/>
            <p:cNvCxnSpPr/>
            <p:nvPr/>
          </p:nvCxnSpPr>
          <p:spPr>
            <a:xfrm>
              <a:off x="1828800" y="990600"/>
              <a:ext cx="0" cy="403860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V="1">
              <a:off x="4721288" y="2014917"/>
              <a:ext cx="1258726" cy="12482"/>
            </a:xfrm>
            <a:prstGeom prst="straightConnector1">
              <a:avLst/>
            </a:prstGeom>
            <a:ln w="38100">
              <a:solidFill>
                <a:srgbClr val="00B050"/>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a:off x="1925905" y="1302818"/>
              <a:ext cx="3374378" cy="281342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5269585" y="999674"/>
              <a:ext cx="1143000"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S1</a:t>
              </a:r>
            </a:p>
          </p:txBody>
        </p:sp>
        <p:cxnSp>
          <p:nvCxnSpPr>
            <p:cNvPr id="39" name="Straight Connector 38"/>
            <p:cNvCxnSpPr/>
            <p:nvPr/>
          </p:nvCxnSpPr>
          <p:spPr>
            <a:xfrm flipH="1">
              <a:off x="3057442" y="1843636"/>
              <a:ext cx="3374378" cy="281342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6401122" y="1540492"/>
              <a:ext cx="1143000"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S</a:t>
              </a:r>
            </a:p>
          </p:txBody>
        </p:sp>
        <p:cxnSp>
          <p:nvCxnSpPr>
            <p:cNvPr id="41" name="Straight Arrow Connector 40"/>
            <p:cNvCxnSpPr/>
            <p:nvPr/>
          </p:nvCxnSpPr>
          <p:spPr>
            <a:xfrm flipV="1">
              <a:off x="3069164" y="3437766"/>
              <a:ext cx="1258726" cy="12482"/>
            </a:xfrm>
            <a:prstGeom prst="straightConnector1">
              <a:avLst/>
            </a:prstGeom>
            <a:ln w="38100">
              <a:solidFill>
                <a:srgbClr val="00B050"/>
              </a:solidFill>
              <a:headEnd type="arrow"/>
              <a:tailEnd type="none"/>
            </a:ln>
          </p:spPr>
          <p:style>
            <a:lnRef idx="1">
              <a:schemeClr val="accent1"/>
            </a:lnRef>
            <a:fillRef idx="0">
              <a:schemeClr val="accent1"/>
            </a:fillRef>
            <a:effectRef idx="0">
              <a:schemeClr val="accent1"/>
            </a:effectRef>
            <a:fontRef idx="minor">
              <a:schemeClr val="tx1"/>
            </a:fontRef>
          </p:style>
        </p:cxnSp>
      </p:grpSp>
      <p:pic>
        <p:nvPicPr>
          <p:cNvPr id="5122" name="Picture 2" descr="Strawberries basket vector image">
            <a:extLst>
              <a:ext uri="{FF2B5EF4-FFF2-40B4-BE49-F238E27FC236}">
                <a16:creationId xmlns:a16="http://schemas.microsoft.com/office/drawing/2014/main" id="{D44A0CAA-7D7F-0F1B-3250-E3C3C24DCE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01253" y="4486253"/>
            <a:ext cx="4491945" cy="2371747"/>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ADF11847-A71B-62E2-812E-8C167E81086F}"/>
              </a:ext>
            </a:extLst>
          </p:cNvPr>
          <p:cNvSpPr txBox="1"/>
          <p:nvPr/>
        </p:nvSpPr>
        <p:spPr>
          <a:xfrm>
            <a:off x="1849229" y="1158909"/>
            <a:ext cx="3208231" cy="553998"/>
          </a:xfrm>
          <a:prstGeom prst="rect">
            <a:avLst/>
          </a:prstGeom>
          <a:noFill/>
        </p:spPr>
        <p:txBody>
          <a:bodyPr wrap="square" rtlCol="0">
            <a:spAutoFit/>
          </a:bodyPr>
          <a:lstStyle/>
          <a:p>
            <a:r>
              <a:rPr lang="en-US" sz="3000" b="1" u="sng" dirty="0"/>
              <a:t>Market For Wheat</a:t>
            </a:r>
          </a:p>
        </p:txBody>
      </p:sp>
      <p:sp>
        <p:nvSpPr>
          <p:cNvPr id="5" name="TextBox 4">
            <a:extLst>
              <a:ext uri="{FF2B5EF4-FFF2-40B4-BE49-F238E27FC236}">
                <a16:creationId xmlns:a16="http://schemas.microsoft.com/office/drawing/2014/main" id="{806C82F9-E6A8-5BA5-B7F5-773AF907D1FD}"/>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500" b="1" dirty="0">
                <a:ln w="28575">
                  <a:solidFill>
                    <a:prstClr val="black"/>
                  </a:solidFill>
                </a:ln>
                <a:solidFill>
                  <a:srgbClr val="FFC000">
                    <a:lumMod val="60000"/>
                    <a:lumOff val="40000"/>
                  </a:srgbClr>
                </a:solidFill>
                <a:latin typeface="Calibri" panose="020F0502020204030204"/>
              </a:rPr>
              <a:t>Determinants of Supply</a:t>
            </a:r>
            <a:endParaRPr kumimoji="0" lang="en-US" sz="7500" b="0" i="0"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74249030-55C8-22A4-1596-1EB158964BDE}"/>
              </a:ext>
            </a:extLst>
          </p:cNvPr>
          <p:cNvSpPr txBox="1"/>
          <p:nvPr/>
        </p:nvSpPr>
        <p:spPr>
          <a:xfrm>
            <a:off x="6641012" y="1280220"/>
            <a:ext cx="5550988" cy="401648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15875">
                  <a:solidFill>
                    <a:prstClr val="white"/>
                  </a:solidFill>
                </a:ln>
                <a:solidFill>
                  <a:prstClr val="black"/>
                </a:solidFill>
                <a:effectLst/>
                <a:uLnTx/>
                <a:uFillTx/>
                <a:latin typeface="Calibri" panose="020F0502020204030204"/>
                <a:ea typeface="+mn-ea"/>
                <a:cs typeface="+mn-cs"/>
              </a:rPr>
              <a:t>Prices of Other Goods Producers</a:t>
            </a:r>
            <a:r>
              <a:rPr kumimoji="0" lang="en-US" sz="4000" b="1" i="0" u="none" strike="noStrike" kern="1200" cap="none" spc="0" normalizeH="0" noProof="0" dirty="0">
                <a:ln w="15875">
                  <a:solidFill>
                    <a:prstClr val="white"/>
                  </a:solidFill>
                </a:ln>
                <a:solidFill>
                  <a:prstClr val="black"/>
                </a:solidFill>
                <a:effectLst/>
                <a:uLnTx/>
                <a:uFillTx/>
                <a:latin typeface="Calibri" panose="020F0502020204030204"/>
                <a:ea typeface="+mn-ea"/>
                <a:cs typeface="+mn-cs"/>
              </a:rPr>
              <a:t> Can Make</a:t>
            </a:r>
            <a:endParaRPr kumimoji="0" lang="en-US" sz="4000" b="1" i="0" u="none" strike="noStrike" kern="1200" cap="none" spc="0" normalizeH="0" baseline="0" noProof="0" dirty="0">
              <a:ln w="15875">
                <a:solidFill>
                  <a:prstClr val="white"/>
                </a:solidFill>
              </a:ln>
              <a:solidFill>
                <a:prstClr val="black"/>
              </a:solidFill>
              <a:effectLst/>
              <a:uLnTx/>
              <a:uFillTx/>
              <a:latin typeface="Calibri" panose="020F0502020204030204"/>
              <a:ea typeface="+mn-ea"/>
              <a:cs typeface="+mn-cs"/>
            </a:endParaRPr>
          </a:p>
          <a:p>
            <a:pPr lvl="0" algn="ctr">
              <a:defRPr/>
            </a:pPr>
            <a:r>
              <a:rPr lang="en-US" sz="3000" b="1" dirty="0">
                <a:ln w="15875">
                  <a:solidFill>
                    <a:prstClr val="black"/>
                  </a:solidFill>
                </a:ln>
                <a:solidFill>
                  <a:srgbClr val="FF0000"/>
                </a:solidFill>
              </a:rPr>
              <a:t>Price of other good Decreases, Supply Increases</a:t>
            </a:r>
          </a:p>
          <a:p>
            <a:pPr lvl="0" algn="ctr">
              <a:defRPr/>
            </a:pPr>
            <a:r>
              <a:rPr lang="en-US" sz="3000" b="1" dirty="0">
                <a:ln w="15875">
                  <a:solidFill>
                    <a:prstClr val="black"/>
                  </a:solidFill>
                </a:ln>
                <a:solidFill>
                  <a:srgbClr val="FF0000"/>
                </a:solidFill>
              </a:rPr>
              <a:t>Price of other good Increases, Supply Decreases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500" b="1" i="0" u="none" strike="noStrike" kern="1200" cap="none" spc="0" normalizeH="0" baseline="0" noProof="0" dirty="0">
              <a:ln w="15875">
                <a:solidFill>
                  <a:prstClr val="white"/>
                </a:solidFill>
              </a:ln>
              <a:solidFill>
                <a:prstClr val="black"/>
              </a:solidFill>
              <a:effectLst/>
              <a:uLnTx/>
              <a:uFillTx/>
              <a:latin typeface="Calibri" panose="020F0502020204030204"/>
              <a:ea typeface="+mn-ea"/>
              <a:cs typeface="+mn-cs"/>
            </a:endParaRPr>
          </a:p>
        </p:txBody>
      </p:sp>
      <p:grpSp>
        <p:nvGrpSpPr>
          <p:cNvPr id="16" name="Group 15">
            <a:extLst>
              <a:ext uri="{FF2B5EF4-FFF2-40B4-BE49-F238E27FC236}">
                <a16:creationId xmlns:a16="http://schemas.microsoft.com/office/drawing/2014/main" id="{E94EDA67-9D97-564A-34A5-EF0F47CCE8CB}"/>
              </a:ext>
            </a:extLst>
          </p:cNvPr>
          <p:cNvGrpSpPr/>
          <p:nvPr/>
        </p:nvGrpSpPr>
        <p:grpSpPr>
          <a:xfrm>
            <a:off x="6871663" y="4486253"/>
            <a:ext cx="2633205" cy="2558842"/>
            <a:chOff x="7691637" y="6337545"/>
            <a:chExt cx="1732337" cy="1732337"/>
          </a:xfrm>
        </p:grpSpPr>
        <p:pic>
          <p:nvPicPr>
            <p:cNvPr id="17" name="Picture 6" descr="Vector image of sign for name label">
              <a:extLst>
                <a:ext uri="{FF2B5EF4-FFF2-40B4-BE49-F238E27FC236}">
                  <a16:creationId xmlns:a16="http://schemas.microsoft.com/office/drawing/2014/main" id="{B31C4B5E-68BD-FCF3-49AE-6EB5042A0D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1637" y="6337545"/>
              <a:ext cx="1732337" cy="1732337"/>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F008FCD3-C930-A931-5DCC-3FBA690F374E}"/>
                </a:ext>
              </a:extLst>
            </p:cNvPr>
            <p:cNvSpPr txBox="1"/>
            <p:nvPr/>
          </p:nvSpPr>
          <p:spPr>
            <a:xfrm>
              <a:off x="8155917" y="7079529"/>
              <a:ext cx="803777" cy="427148"/>
            </a:xfrm>
            <a:prstGeom prst="rect">
              <a:avLst/>
            </a:prstGeom>
            <a:noFill/>
          </p:spPr>
          <p:txBody>
            <a:bodyPr wrap="square" rtlCol="0">
              <a:spAutoFit/>
            </a:bodyPr>
            <a:lstStyle/>
            <a:p>
              <a:r>
                <a:rPr lang="en-US" sz="3500" b="1" dirty="0"/>
                <a:t>$5</a:t>
              </a:r>
            </a:p>
          </p:txBody>
        </p:sp>
        <p:sp>
          <p:nvSpPr>
            <p:cNvPr id="19" name="TextBox 18">
              <a:extLst>
                <a:ext uri="{FF2B5EF4-FFF2-40B4-BE49-F238E27FC236}">
                  <a16:creationId xmlns:a16="http://schemas.microsoft.com/office/drawing/2014/main" id="{E3528476-0309-6168-6F47-2BCDFA9E2038}"/>
                </a:ext>
              </a:extLst>
            </p:cNvPr>
            <p:cNvSpPr txBox="1"/>
            <p:nvPr/>
          </p:nvSpPr>
          <p:spPr>
            <a:xfrm>
              <a:off x="8470786" y="6837072"/>
              <a:ext cx="683157" cy="427148"/>
            </a:xfrm>
            <a:prstGeom prst="rect">
              <a:avLst/>
            </a:prstGeom>
            <a:noFill/>
          </p:spPr>
          <p:txBody>
            <a:bodyPr wrap="square" rtlCol="0">
              <a:spAutoFit/>
            </a:bodyPr>
            <a:lstStyle/>
            <a:p>
              <a:r>
                <a:rPr lang="en-US" sz="3500" b="1" dirty="0"/>
                <a:t>$7</a:t>
              </a:r>
            </a:p>
          </p:txBody>
        </p:sp>
        <p:cxnSp>
          <p:nvCxnSpPr>
            <p:cNvPr id="20" name="Straight Connector 19">
              <a:extLst>
                <a:ext uri="{FF2B5EF4-FFF2-40B4-BE49-F238E27FC236}">
                  <a16:creationId xmlns:a16="http://schemas.microsoft.com/office/drawing/2014/main" id="{0CEC847F-D6ED-6588-5C92-F208C55285B4}"/>
                </a:ext>
              </a:extLst>
            </p:cNvPr>
            <p:cNvCxnSpPr>
              <a:cxnSpLocks/>
            </p:cNvCxnSpPr>
            <p:nvPr/>
          </p:nvCxnSpPr>
          <p:spPr>
            <a:xfrm>
              <a:off x="8477374" y="6922896"/>
              <a:ext cx="433599" cy="1783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0" name="Group 9">
            <a:extLst>
              <a:ext uri="{FF2B5EF4-FFF2-40B4-BE49-F238E27FC236}">
                <a16:creationId xmlns:a16="http://schemas.microsoft.com/office/drawing/2014/main" id="{EC8BDA46-AE53-F685-CA0D-FCE44C00BDC5}"/>
              </a:ext>
            </a:extLst>
          </p:cNvPr>
          <p:cNvGrpSpPr/>
          <p:nvPr/>
        </p:nvGrpSpPr>
        <p:grpSpPr>
          <a:xfrm>
            <a:off x="6871663" y="4486253"/>
            <a:ext cx="2633205" cy="2558842"/>
            <a:chOff x="7691637" y="6337545"/>
            <a:chExt cx="1732337" cy="1732337"/>
          </a:xfrm>
        </p:grpSpPr>
        <p:pic>
          <p:nvPicPr>
            <p:cNvPr id="11" name="Picture 6" descr="Vector image of sign for name label">
              <a:extLst>
                <a:ext uri="{FF2B5EF4-FFF2-40B4-BE49-F238E27FC236}">
                  <a16:creationId xmlns:a16="http://schemas.microsoft.com/office/drawing/2014/main" id="{DBE4E8C8-0EFE-18F9-0035-95DE2BEFBA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1637" y="6337545"/>
              <a:ext cx="1732337" cy="1732337"/>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2D272AA9-F89B-DDCB-611B-079B3B59BB30}"/>
                </a:ext>
              </a:extLst>
            </p:cNvPr>
            <p:cNvSpPr txBox="1"/>
            <p:nvPr/>
          </p:nvSpPr>
          <p:spPr>
            <a:xfrm>
              <a:off x="8155917" y="7079529"/>
              <a:ext cx="803777" cy="427148"/>
            </a:xfrm>
            <a:prstGeom prst="rect">
              <a:avLst/>
            </a:prstGeom>
            <a:noFill/>
          </p:spPr>
          <p:txBody>
            <a:bodyPr wrap="square" rtlCol="0">
              <a:spAutoFit/>
            </a:bodyPr>
            <a:lstStyle/>
            <a:p>
              <a:r>
                <a:rPr lang="en-US" sz="3500" b="1" dirty="0"/>
                <a:t>$5</a:t>
              </a:r>
            </a:p>
          </p:txBody>
        </p:sp>
        <p:sp>
          <p:nvSpPr>
            <p:cNvPr id="13" name="TextBox 12">
              <a:extLst>
                <a:ext uri="{FF2B5EF4-FFF2-40B4-BE49-F238E27FC236}">
                  <a16:creationId xmlns:a16="http://schemas.microsoft.com/office/drawing/2014/main" id="{DB2E506E-9963-79CE-4EB5-49CADB622B36}"/>
                </a:ext>
              </a:extLst>
            </p:cNvPr>
            <p:cNvSpPr txBox="1"/>
            <p:nvPr/>
          </p:nvSpPr>
          <p:spPr>
            <a:xfrm>
              <a:off x="8470786" y="6837072"/>
              <a:ext cx="683157" cy="427148"/>
            </a:xfrm>
            <a:prstGeom prst="rect">
              <a:avLst/>
            </a:prstGeom>
            <a:noFill/>
          </p:spPr>
          <p:txBody>
            <a:bodyPr wrap="square" rtlCol="0">
              <a:spAutoFit/>
            </a:bodyPr>
            <a:lstStyle/>
            <a:p>
              <a:r>
                <a:rPr lang="en-US" sz="3500" b="1" dirty="0"/>
                <a:t>$7</a:t>
              </a:r>
            </a:p>
          </p:txBody>
        </p:sp>
        <p:cxnSp>
          <p:nvCxnSpPr>
            <p:cNvPr id="14" name="Straight Connector 13">
              <a:extLst>
                <a:ext uri="{FF2B5EF4-FFF2-40B4-BE49-F238E27FC236}">
                  <a16:creationId xmlns:a16="http://schemas.microsoft.com/office/drawing/2014/main" id="{A30CCD88-8F7F-F0EA-FF3F-999EED0FF88A}"/>
                </a:ext>
              </a:extLst>
            </p:cNvPr>
            <p:cNvCxnSpPr>
              <a:cxnSpLocks/>
            </p:cNvCxnSpPr>
            <p:nvPr/>
          </p:nvCxnSpPr>
          <p:spPr>
            <a:xfrm>
              <a:off x="8166187" y="7213341"/>
              <a:ext cx="433599" cy="1783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577641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par>
                                <p:cTn id="13" presetID="10" presetClass="entr" presetSubtype="0" fill="hold" nodeType="withEffect">
                                  <p:stCondLst>
                                    <p:cond delay="0"/>
                                  </p:stCondLst>
                                  <p:childTnLst>
                                    <p:set>
                                      <p:cBhvr>
                                        <p:cTn id="14" dur="1" fill="hold">
                                          <p:stCondLst>
                                            <p:cond delay="0"/>
                                          </p:stCondLst>
                                        </p:cTn>
                                        <p:tgtEl>
                                          <p:spTgt spid="5122"/>
                                        </p:tgtEl>
                                        <p:attrNameLst>
                                          <p:attrName>style.visibility</p:attrName>
                                        </p:attrNameLst>
                                      </p:cBhvr>
                                      <p:to>
                                        <p:strVal val="visible"/>
                                      </p:to>
                                    </p:set>
                                    <p:animEffect transition="in" filter="fade">
                                      <p:cBhvr>
                                        <p:cTn id="15" dur="500"/>
                                        <p:tgtEl>
                                          <p:spTgt spid="512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fade">
                                      <p:cBhvr>
                                        <p:cTn id="20" dur="500"/>
                                        <p:tgtEl>
                                          <p:spTgt spid="28"/>
                                        </p:tgtEl>
                                      </p:cBhvr>
                                    </p:animEffect>
                                  </p:childTnLst>
                                </p:cTn>
                              </p:par>
                              <p:par>
                                <p:cTn id="21" presetID="10" presetClass="entr" presetSubtype="0" fill="hold" nodeType="with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fade">
                                      <p:cBhvr>
                                        <p:cTn id="23" dur="500"/>
                                        <p:tgtEl>
                                          <p:spTgt spid="25"/>
                                        </p:tgtEl>
                                      </p:cBhvr>
                                    </p:animEffect>
                                  </p:childTnLst>
                                </p:cTn>
                              </p:par>
                              <p:par>
                                <p:cTn id="24" presetID="10" presetClass="entr" presetSubtype="0" fill="hold" nodeType="withEffect">
                                  <p:stCondLst>
                                    <p:cond delay="0"/>
                                  </p:stCondLst>
                                  <p:childTnLst>
                                    <p:set>
                                      <p:cBhvr>
                                        <p:cTn id="25" dur="1" fill="hold">
                                          <p:stCondLst>
                                            <p:cond delay="0"/>
                                          </p:stCondLst>
                                        </p:cTn>
                                        <p:tgtEl>
                                          <p:spTgt spid="30"/>
                                        </p:tgtEl>
                                        <p:attrNameLst>
                                          <p:attrName>style.visibility</p:attrName>
                                        </p:attrNameLst>
                                      </p:cBhvr>
                                      <p:to>
                                        <p:strVal val="visible"/>
                                      </p:to>
                                    </p:set>
                                    <p:animEffect transition="in" filter="fade">
                                      <p:cBhvr>
                                        <p:cTn id="26" dur="500"/>
                                        <p:tgtEl>
                                          <p:spTgt spid="30"/>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fade">
                                      <p:cBhvr>
                                        <p:cTn id="29" dur="500"/>
                                        <p:tgtEl>
                                          <p:spTgt spid="29"/>
                                        </p:tgtEl>
                                      </p:cBhvr>
                                    </p:animEffect>
                                  </p:childTnLst>
                                </p:cTn>
                              </p:par>
                              <p:par>
                                <p:cTn id="30" presetID="10" presetClass="entr" presetSubtype="0" fill="hold" nodeType="withEffect">
                                  <p:stCondLst>
                                    <p:cond delay="0"/>
                                  </p:stCondLst>
                                  <p:childTnLst>
                                    <p:set>
                                      <p:cBhvr>
                                        <p:cTn id="31" dur="1" fill="hold">
                                          <p:stCondLst>
                                            <p:cond delay="0"/>
                                          </p:stCondLst>
                                        </p:cTn>
                                        <p:tgtEl>
                                          <p:spTgt spid="3">
                                            <p:txEl>
                                              <p:pRg st="1" end="1"/>
                                            </p:txEl>
                                          </p:spTgt>
                                        </p:tgtEl>
                                        <p:attrNameLst>
                                          <p:attrName>style.visibility</p:attrName>
                                        </p:attrNameLst>
                                      </p:cBhvr>
                                      <p:to>
                                        <p:strVal val="visible"/>
                                      </p:to>
                                    </p:set>
                                    <p:animEffect transition="in" filter="fade">
                                      <p:cBhvr>
                                        <p:cTn id="32" dur="500"/>
                                        <p:tgtEl>
                                          <p:spTgt spid="3">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fade">
                                      <p:cBhvr>
                                        <p:cTn id="42" dur="500"/>
                                        <p:tgtEl>
                                          <p:spTgt spid="31"/>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42"/>
                                        </p:tgtEl>
                                        <p:attrNameLst>
                                          <p:attrName>style.visibility</p:attrName>
                                        </p:attrNameLst>
                                      </p:cBhvr>
                                      <p:to>
                                        <p:strVal val="visible"/>
                                      </p:to>
                                    </p:set>
                                    <p:animEffect transition="in" filter="fade">
                                      <p:cBhvr>
                                        <p:cTn id="45" dur="500"/>
                                        <p:tgtEl>
                                          <p:spTgt spid="42"/>
                                        </p:tgtEl>
                                      </p:cBhvr>
                                    </p:animEffect>
                                  </p:childTnLst>
                                </p:cTn>
                              </p:par>
                              <p:par>
                                <p:cTn id="46" presetID="10" presetClass="entr" presetSubtype="0" fill="hold" nodeType="withEffect">
                                  <p:stCondLst>
                                    <p:cond delay="0"/>
                                  </p:stCondLst>
                                  <p:childTnLst>
                                    <p:set>
                                      <p:cBhvr>
                                        <p:cTn id="47" dur="1" fill="hold">
                                          <p:stCondLst>
                                            <p:cond delay="0"/>
                                          </p:stCondLst>
                                        </p:cTn>
                                        <p:tgtEl>
                                          <p:spTgt spid="3">
                                            <p:txEl>
                                              <p:pRg st="2" end="2"/>
                                            </p:txEl>
                                          </p:spTgt>
                                        </p:tgtEl>
                                        <p:attrNameLst>
                                          <p:attrName>style.visibility</p:attrName>
                                        </p:attrNameLst>
                                      </p:cBhvr>
                                      <p:to>
                                        <p:strVal val="visible"/>
                                      </p:to>
                                    </p:set>
                                    <p:animEffect transition="in" filter="fade">
                                      <p:cBhvr>
                                        <p:cTn id="48"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42" grpId="0" animBg="1"/>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82D11AF-C42D-42AE-BBE8-E363652DF787}"/>
              </a:ext>
            </a:extLst>
          </p:cNvPr>
          <p:cNvSpPr txBox="1"/>
          <p:nvPr/>
        </p:nvSpPr>
        <p:spPr>
          <a:xfrm>
            <a:off x="28809" y="1176817"/>
            <a:ext cx="8439487" cy="401648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500" b="1" i="0" u="none" strike="noStrike" kern="1200" cap="none" spc="0" normalizeH="0" baseline="0" noProof="0" dirty="0">
                <a:ln w="15875">
                  <a:solidFill>
                    <a:schemeClr val="bg1"/>
                  </a:solidFill>
                </a:ln>
                <a:effectLst/>
                <a:uLnTx/>
                <a:uFillTx/>
                <a:latin typeface="Calibri" panose="020F0502020204030204"/>
                <a:ea typeface="+mn-ea"/>
                <a:cs typeface="+mn-cs"/>
              </a:rPr>
              <a:t>Prices Signal</a:t>
            </a:r>
            <a:r>
              <a:rPr kumimoji="0" lang="en-US" sz="5500" b="1" i="0" u="none" strike="noStrike" kern="1200" cap="none" spc="0" normalizeH="0" noProof="0" dirty="0">
                <a:ln w="15875">
                  <a:solidFill>
                    <a:schemeClr val="bg1"/>
                  </a:solidFill>
                </a:ln>
                <a:effectLst/>
                <a:uLnTx/>
                <a:uFillTx/>
                <a:latin typeface="Calibri" panose="020F0502020204030204"/>
                <a:ea typeface="+mn-ea"/>
                <a:cs typeface="+mn-cs"/>
              </a:rPr>
              <a:t> Profits</a:t>
            </a:r>
          </a:p>
          <a:p>
            <a:pPr lvl="0" algn="ctr">
              <a:defRPr/>
            </a:pPr>
            <a:r>
              <a:rPr lang="en-US" sz="4000" b="1" dirty="0">
                <a:ln w="15875">
                  <a:solidFill>
                    <a:schemeClr val="tx1"/>
                  </a:solidFill>
                </a:ln>
                <a:solidFill>
                  <a:srgbClr val="FF0000"/>
                </a:solidFill>
              </a:rPr>
              <a:t>Lower prices mean less profit, so businesses produce less</a:t>
            </a:r>
          </a:p>
          <a:p>
            <a:pPr lvl="0" algn="ctr">
              <a:defRPr/>
            </a:pPr>
            <a:endParaRPr lang="en-US" sz="4000" b="1" dirty="0">
              <a:ln w="15875">
                <a:solidFill>
                  <a:schemeClr val="tx1"/>
                </a:solidFill>
              </a:ln>
              <a:solidFill>
                <a:srgbClr val="FF0000"/>
              </a:solidFill>
            </a:endParaRPr>
          </a:p>
          <a:p>
            <a:pPr lvl="0" algn="ctr">
              <a:defRPr/>
            </a:pPr>
            <a:r>
              <a:rPr lang="en-US" sz="4000" b="1" dirty="0">
                <a:ln w="15875">
                  <a:solidFill>
                    <a:schemeClr val="tx1"/>
                  </a:solidFill>
                </a:ln>
                <a:solidFill>
                  <a:srgbClr val="FF0000"/>
                </a:solidFill>
                <a:latin typeface="Calibri" panose="020F0502020204030204"/>
              </a:rPr>
              <a:t>Higher</a:t>
            </a:r>
            <a:r>
              <a:rPr kumimoji="0" lang="en-US" sz="4000" b="1" i="0" u="none" strike="noStrike" kern="1200" cap="none" spc="0" normalizeH="0" noProof="0" dirty="0">
                <a:ln w="15875">
                  <a:solidFill>
                    <a:schemeClr val="tx1"/>
                  </a:solidFill>
                </a:ln>
                <a:solidFill>
                  <a:srgbClr val="FF0000"/>
                </a:solidFill>
                <a:effectLst/>
                <a:uLnTx/>
                <a:uFillTx/>
                <a:latin typeface="Calibri" panose="020F0502020204030204"/>
                <a:ea typeface="+mn-ea"/>
                <a:cs typeface="+mn-cs"/>
              </a:rPr>
              <a:t> prices mean </a:t>
            </a:r>
            <a:r>
              <a:rPr lang="en-US" sz="4000" b="1" dirty="0">
                <a:ln w="15875">
                  <a:solidFill>
                    <a:schemeClr val="tx1"/>
                  </a:solidFill>
                </a:ln>
                <a:solidFill>
                  <a:srgbClr val="FF0000"/>
                </a:solidFill>
                <a:latin typeface="Calibri" panose="020F0502020204030204"/>
              </a:rPr>
              <a:t>more </a:t>
            </a:r>
            <a:r>
              <a:rPr kumimoji="0" lang="en-US" sz="4000" b="1" i="0" u="none" strike="noStrike" kern="1200" cap="none" spc="0" normalizeH="0" noProof="0" dirty="0">
                <a:ln w="15875">
                  <a:solidFill>
                    <a:schemeClr val="tx1"/>
                  </a:solidFill>
                </a:ln>
                <a:solidFill>
                  <a:srgbClr val="FF0000"/>
                </a:solidFill>
                <a:effectLst/>
                <a:uLnTx/>
                <a:uFillTx/>
                <a:latin typeface="Calibri" panose="020F0502020204030204"/>
                <a:ea typeface="+mn-ea"/>
                <a:cs typeface="+mn-cs"/>
              </a:rPr>
              <a:t>profit, so businesses produce more</a:t>
            </a:r>
            <a:endParaRPr kumimoji="0" lang="en-US" sz="4000" b="1" i="0" u="none" strike="noStrike" kern="1200" cap="none" spc="0" normalizeH="0" noProof="0" dirty="0">
              <a:ln w="15875">
                <a:solidFill>
                  <a:schemeClr val="bg1"/>
                </a:solidFill>
              </a:ln>
              <a:effectLst/>
              <a:uLnTx/>
              <a:uFillTx/>
              <a:latin typeface="Calibri" panose="020F0502020204030204"/>
              <a:ea typeface="+mn-ea"/>
              <a:cs typeface="+mn-cs"/>
            </a:endParaRPr>
          </a:p>
        </p:txBody>
      </p:sp>
      <p:pic>
        <p:nvPicPr>
          <p:cNvPr id="1028" name="Picture 4" descr="Wheat sheaf">
            <a:extLst>
              <a:ext uri="{FF2B5EF4-FFF2-40B4-BE49-F238E27FC236}">
                <a16:creationId xmlns:a16="http://schemas.microsoft.com/office/drawing/2014/main" id="{2359C746-8497-E478-4979-4D768F9EE1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34089" y="367713"/>
            <a:ext cx="1229838" cy="161820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AA7F2830-420D-6B1D-6A5F-55609D5EA75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654" r="5325" b="16899"/>
          <a:stretch/>
        </p:blipFill>
        <p:spPr bwMode="auto">
          <a:xfrm>
            <a:off x="2524222" y="5518810"/>
            <a:ext cx="1418469" cy="133919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8">
            <a:extLst>
              <a:ext uri="{FF2B5EF4-FFF2-40B4-BE49-F238E27FC236}">
                <a16:creationId xmlns:a16="http://schemas.microsoft.com/office/drawing/2014/main" id="{A215ECEB-5C7E-47E9-FA64-5EA1F3875AB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654" r="5325" b="16899"/>
          <a:stretch/>
        </p:blipFill>
        <p:spPr bwMode="auto">
          <a:xfrm>
            <a:off x="3929991" y="5518809"/>
            <a:ext cx="1418469" cy="1339191"/>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a:extLst>
              <a:ext uri="{FF2B5EF4-FFF2-40B4-BE49-F238E27FC236}">
                <a16:creationId xmlns:a16="http://schemas.microsoft.com/office/drawing/2014/main" id="{1CE2DE60-85A5-95CD-A101-14ADBE1779A3}"/>
              </a:ext>
            </a:extLst>
          </p:cNvPr>
          <p:cNvGrpSpPr/>
          <p:nvPr/>
        </p:nvGrpSpPr>
        <p:grpSpPr>
          <a:xfrm>
            <a:off x="5335760" y="5518804"/>
            <a:ext cx="6898345" cy="1339195"/>
            <a:chOff x="5195032" y="4932903"/>
            <a:chExt cx="6898345" cy="1339195"/>
          </a:xfrm>
        </p:grpSpPr>
        <p:pic>
          <p:nvPicPr>
            <p:cNvPr id="3" name="Picture 8">
              <a:extLst>
                <a:ext uri="{FF2B5EF4-FFF2-40B4-BE49-F238E27FC236}">
                  <a16:creationId xmlns:a16="http://schemas.microsoft.com/office/drawing/2014/main" id="{19BBCB28-68DF-E775-C47F-0812ACD6A57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654" r="5325" b="16899"/>
            <a:stretch/>
          </p:blipFill>
          <p:spPr bwMode="auto">
            <a:xfrm>
              <a:off x="5195032" y="4932907"/>
              <a:ext cx="1418469" cy="133919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8">
              <a:extLst>
                <a:ext uri="{FF2B5EF4-FFF2-40B4-BE49-F238E27FC236}">
                  <a16:creationId xmlns:a16="http://schemas.microsoft.com/office/drawing/2014/main" id="{BA5E6B6E-FDB8-2D10-685C-241887ED7CC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654" r="5325" b="16899"/>
            <a:stretch/>
          </p:blipFill>
          <p:spPr bwMode="auto">
            <a:xfrm>
              <a:off x="6565001" y="4932906"/>
              <a:ext cx="1418469" cy="133919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8">
              <a:extLst>
                <a:ext uri="{FF2B5EF4-FFF2-40B4-BE49-F238E27FC236}">
                  <a16:creationId xmlns:a16="http://schemas.microsoft.com/office/drawing/2014/main" id="{18DAC572-A6EE-2FF4-48B3-3920BD2C79D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654" r="5325" b="16899"/>
            <a:stretch/>
          </p:blipFill>
          <p:spPr bwMode="auto">
            <a:xfrm>
              <a:off x="7934970" y="4932905"/>
              <a:ext cx="1418469" cy="1339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a:extLst>
                <a:ext uri="{FF2B5EF4-FFF2-40B4-BE49-F238E27FC236}">
                  <a16:creationId xmlns:a16="http://schemas.microsoft.com/office/drawing/2014/main" id="{30F38167-0713-BC94-2FC6-33BE8BE2C25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654" r="5325" b="16899"/>
            <a:stretch/>
          </p:blipFill>
          <p:spPr bwMode="auto">
            <a:xfrm>
              <a:off x="9304939" y="4932904"/>
              <a:ext cx="1418469" cy="133919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7250F1FF-9FF9-879B-3B0D-13F583A69A1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654" r="5325" b="16899"/>
            <a:stretch/>
          </p:blipFill>
          <p:spPr bwMode="auto">
            <a:xfrm>
              <a:off x="10674908" y="4932903"/>
              <a:ext cx="1418469" cy="1339191"/>
            </a:xfrm>
            <a:prstGeom prst="rect">
              <a:avLst/>
            </a:prstGeom>
            <a:noFill/>
            <a:extLst>
              <a:ext uri="{909E8E84-426E-40DD-AFC4-6F175D3DCCD1}">
                <a14:hiddenFill xmlns:a14="http://schemas.microsoft.com/office/drawing/2010/main">
                  <a:solidFill>
                    <a:srgbClr val="FFFFFF"/>
                  </a:solidFill>
                </a14:hiddenFill>
              </a:ext>
            </a:extLst>
          </p:spPr>
        </p:pic>
      </p:grpSp>
      <p:pic>
        <p:nvPicPr>
          <p:cNvPr id="30" name="Picture 6" descr="Vector image of sign for name label">
            <a:extLst>
              <a:ext uri="{FF2B5EF4-FFF2-40B4-BE49-F238E27FC236}">
                <a16:creationId xmlns:a16="http://schemas.microsoft.com/office/drawing/2014/main" id="{547ADCC1-826C-8281-E72F-FD65B47DAB2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39602" y="639854"/>
            <a:ext cx="2574684" cy="2200498"/>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a:extLst>
              <a:ext uri="{FF2B5EF4-FFF2-40B4-BE49-F238E27FC236}">
                <a16:creationId xmlns:a16="http://schemas.microsoft.com/office/drawing/2014/main" id="{2BA892CB-783D-95DC-C2C4-30C7798413D1}"/>
              </a:ext>
            </a:extLst>
          </p:cNvPr>
          <p:cNvSpPr txBox="1"/>
          <p:nvPr/>
        </p:nvSpPr>
        <p:spPr>
          <a:xfrm>
            <a:off x="8927362" y="1576699"/>
            <a:ext cx="924841" cy="630942"/>
          </a:xfrm>
          <a:prstGeom prst="rect">
            <a:avLst/>
          </a:prstGeom>
          <a:noFill/>
        </p:spPr>
        <p:txBody>
          <a:bodyPr wrap="square" rtlCol="0">
            <a:spAutoFit/>
          </a:bodyPr>
          <a:lstStyle/>
          <a:p>
            <a:r>
              <a:rPr lang="en-US" sz="3500" dirty="0"/>
              <a:t>$8</a:t>
            </a:r>
          </a:p>
        </p:txBody>
      </p:sp>
      <p:sp>
        <p:nvSpPr>
          <p:cNvPr id="32" name="TextBox 31">
            <a:extLst>
              <a:ext uri="{FF2B5EF4-FFF2-40B4-BE49-F238E27FC236}">
                <a16:creationId xmlns:a16="http://schemas.microsoft.com/office/drawing/2014/main" id="{B4DEA08B-BB81-377D-F1F7-797F55F82306}"/>
              </a:ext>
            </a:extLst>
          </p:cNvPr>
          <p:cNvSpPr txBox="1"/>
          <p:nvPr/>
        </p:nvSpPr>
        <p:spPr>
          <a:xfrm>
            <a:off x="9343695" y="1179901"/>
            <a:ext cx="941889" cy="630942"/>
          </a:xfrm>
          <a:prstGeom prst="rect">
            <a:avLst/>
          </a:prstGeom>
          <a:noFill/>
        </p:spPr>
        <p:txBody>
          <a:bodyPr wrap="square" rtlCol="0">
            <a:spAutoFit/>
          </a:bodyPr>
          <a:lstStyle/>
          <a:p>
            <a:r>
              <a:rPr lang="en-US" sz="3500" dirty="0"/>
              <a:t>$9</a:t>
            </a:r>
          </a:p>
        </p:txBody>
      </p:sp>
      <p:cxnSp>
        <p:nvCxnSpPr>
          <p:cNvPr id="33" name="Straight Connector 32">
            <a:extLst>
              <a:ext uri="{FF2B5EF4-FFF2-40B4-BE49-F238E27FC236}">
                <a16:creationId xmlns:a16="http://schemas.microsoft.com/office/drawing/2014/main" id="{53FF2CFB-7DF9-265B-DA8A-7FE64326F844}"/>
              </a:ext>
            </a:extLst>
          </p:cNvPr>
          <p:cNvCxnSpPr>
            <a:cxnSpLocks/>
          </p:cNvCxnSpPr>
          <p:nvPr/>
        </p:nvCxnSpPr>
        <p:spPr>
          <a:xfrm>
            <a:off x="9414366" y="1376106"/>
            <a:ext cx="575675" cy="18335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822F8B4D-E93E-8F35-F640-C6137F599B89}"/>
              </a:ext>
            </a:extLst>
          </p:cNvPr>
          <p:cNvCxnSpPr>
            <a:cxnSpLocks/>
          </p:cNvCxnSpPr>
          <p:nvPr/>
        </p:nvCxnSpPr>
        <p:spPr>
          <a:xfrm>
            <a:off x="8997371" y="1795579"/>
            <a:ext cx="575675" cy="18335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E7E9F4BC-EA80-AB33-56F4-A91BC1725FF0}"/>
              </a:ext>
            </a:extLst>
          </p:cNvPr>
          <p:cNvGrpSpPr/>
          <p:nvPr/>
        </p:nvGrpSpPr>
        <p:grpSpPr>
          <a:xfrm>
            <a:off x="5191102" y="5458275"/>
            <a:ext cx="7187660" cy="1746436"/>
            <a:chOff x="5004340" y="4884622"/>
            <a:chExt cx="7369548" cy="1728253"/>
          </a:xfrm>
        </p:grpSpPr>
        <p:pic>
          <p:nvPicPr>
            <p:cNvPr id="19" name="Picture 12">
              <a:extLst>
                <a:ext uri="{FF2B5EF4-FFF2-40B4-BE49-F238E27FC236}">
                  <a16:creationId xmlns:a16="http://schemas.microsoft.com/office/drawing/2014/main" id="{8E5F52BA-9C1F-B3FE-3739-A43713D718F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754072">
              <a:off x="5004340" y="4884622"/>
              <a:ext cx="1728253" cy="1728253"/>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2">
              <a:extLst>
                <a:ext uri="{FF2B5EF4-FFF2-40B4-BE49-F238E27FC236}">
                  <a16:creationId xmlns:a16="http://schemas.microsoft.com/office/drawing/2014/main" id="{A15A3E41-FB55-067C-BD5C-D2F489F7926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754072">
              <a:off x="6132599" y="4884622"/>
              <a:ext cx="1728253" cy="172825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2">
              <a:extLst>
                <a:ext uri="{FF2B5EF4-FFF2-40B4-BE49-F238E27FC236}">
                  <a16:creationId xmlns:a16="http://schemas.microsoft.com/office/drawing/2014/main" id="{0DC9BF19-52F3-91D7-F884-281100C7D22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754072">
              <a:off x="7260858" y="4884622"/>
              <a:ext cx="1728253" cy="172825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id="{A3BD23CA-4B69-3EC6-7785-FA99BF045B4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754072">
              <a:off x="8389117" y="4884622"/>
              <a:ext cx="1728253" cy="1728253"/>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5FB9D6FD-1243-0757-36BC-C73C035A8B1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754072">
              <a:off x="9517376" y="4884622"/>
              <a:ext cx="1728253" cy="1728253"/>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a:extLst>
                <a:ext uri="{FF2B5EF4-FFF2-40B4-BE49-F238E27FC236}">
                  <a16:creationId xmlns:a16="http://schemas.microsoft.com/office/drawing/2014/main" id="{4824022B-11EB-5941-9AA3-11E060313AE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754072">
              <a:off x="10645635" y="4884622"/>
              <a:ext cx="1728253" cy="1728253"/>
            </a:xfrm>
            <a:prstGeom prst="rect">
              <a:avLst/>
            </a:prstGeom>
            <a:noFill/>
            <a:extLst>
              <a:ext uri="{909E8E84-426E-40DD-AFC4-6F175D3DCCD1}">
                <a14:hiddenFill xmlns:a14="http://schemas.microsoft.com/office/drawing/2010/main">
                  <a:solidFill>
                    <a:srgbClr val="FFFFFF"/>
                  </a:solidFill>
                </a14:hiddenFill>
              </a:ext>
            </a:extLst>
          </p:spPr>
        </p:pic>
      </p:grpSp>
      <p:sp>
        <p:nvSpPr>
          <p:cNvPr id="11" name="TextBox 10">
            <a:extLst>
              <a:ext uri="{FF2B5EF4-FFF2-40B4-BE49-F238E27FC236}">
                <a16:creationId xmlns:a16="http://schemas.microsoft.com/office/drawing/2014/main" id="{87DEB5D2-CB50-0108-B1DA-7964E1EB898F}"/>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500" b="1" dirty="0">
                <a:ln w="28575">
                  <a:solidFill>
                    <a:prstClr val="black"/>
                  </a:solidFill>
                </a:ln>
                <a:solidFill>
                  <a:srgbClr val="FFC000">
                    <a:lumMod val="60000"/>
                    <a:lumOff val="40000"/>
                  </a:srgbClr>
                </a:solidFill>
                <a:latin typeface="Calibri" panose="020F0502020204030204"/>
              </a:rPr>
              <a:t>Law of </a:t>
            </a:r>
            <a:r>
              <a:rPr kumimoji="0" lang="en-US" sz="7500" b="1" i="0" u="none" strike="noStrike" kern="1200" cap="none" spc="0" normalizeH="0" baseline="0" noProof="0" dirty="0">
                <a:ln w="28575">
                  <a:solidFill>
                    <a:prstClr val="black"/>
                  </a:solidFill>
                </a:ln>
                <a:solidFill>
                  <a:srgbClr val="FFC000">
                    <a:lumMod val="60000"/>
                    <a:lumOff val="40000"/>
                  </a:srgbClr>
                </a:solidFill>
                <a:effectLst/>
                <a:uLnTx/>
                <a:uFillTx/>
                <a:latin typeface="Calibri" panose="020F0502020204030204"/>
                <a:ea typeface="+mn-ea"/>
                <a:cs typeface="+mn-cs"/>
              </a:rPr>
              <a:t>Supply</a:t>
            </a:r>
            <a:endParaRPr kumimoji="0" lang="en-US" sz="7500" b="0" i="0" u="sng"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9890D2B5-DC1F-30A0-7E54-168BFAA55386}"/>
              </a:ext>
            </a:extLst>
          </p:cNvPr>
          <p:cNvPicPr>
            <a:picLocks noChangeAspect="1"/>
          </p:cNvPicPr>
          <p:nvPr/>
        </p:nvPicPr>
        <p:blipFill>
          <a:blip r:embed="rId7"/>
          <a:stretch>
            <a:fillRect/>
          </a:stretch>
        </p:blipFill>
        <p:spPr>
          <a:xfrm>
            <a:off x="9462365" y="2412419"/>
            <a:ext cx="2062505" cy="2927198"/>
          </a:xfrm>
          <a:prstGeom prst="rect">
            <a:avLst/>
          </a:prstGeom>
        </p:spPr>
      </p:pic>
    </p:spTree>
    <p:extLst>
      <p:ext uri="{BB962C8B-B14F-4D97-AF65-F5344CB8AC3E}">
        <p14:creationId xmlns:p14="http://schemas.microsoft.com/office/powerpoint/2010/main" val="1694497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par>
                                <p:cTn id="19" presetID="10" presetClass="entr" presetSubtype="0"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500"/>
                                        <p:tgtEl>
                                          <p:spTgt spid="2"/>
                                        </p:tgtEl>
                                      </p:cBhvr>
                                    </p:animEffect>
                                  </p:childTnLst>
                                </p:cTn>
                              </p:par>
                              <p:par>
                                <p:cTn id="22" presetID="10" presetClass="entr" presetSubtype="0" fill="hold" nodeType="withEffect">
                                  <p:stCondLst>
                                    <p:cond delay="0"/>
                                  </p:stCondLst>
                                  <p:childTnLst>
                                    <p:set>
                                      <p:cBhvr>
                                        <p:cTn id="23" dur="1" fill="hold">
                                          <p:stCondLst>
                                            <p:cond delay="0"/>
                                          </p:stCondLst>
                                        </p:cTn>
                                        <p:tgtEl>
                                          <p:spTgt spid="1032"/>
                                        </p:tgtEl>
                                        <p:attrNameLst>
                                          <p:attrName>style.visibility</p:attrName>
                                        </p:attrNameLst>
                                      </p:cBhvr>
                                      <p:to>
                                        <p:strVal val="visible"/>
                                      </p:to>
                                    </p:set>
                                    <p:animEffect transition="in" filter="fade">
                                      <p:cBhvr>
                                        <p:cTn id="24" dur="500"/>
                                        <p:tgtEl>
                                          <p:spTgt spid="1032"/>
                                        </p:tgtEl>
                                      </p:cBhvr>
                                    </p:animEffect>
                                  </p:childTnLst>
                                </p:cTn>
                              </p:par>
                              <p:par>
                                <p:cTn id="25" presetID="10" presetClass="entr" presetSubtype="0" fill="hold" nodeType="withEffect">
                                  <p:stCondLst>
                                    <p:cond delay="0"/>
                                  </p:stCondLst>
                                  <p:childTnLst>
                                    <p:set>
                                      <p:cBhvr>
                                        <p:cTn id="26" dur="1" fill="hold">
                                          <p:stCondLst>
                                            <p:cond delay="0"/>
                                          </p:stCondLst>
                                        </p:cTn>
                                        <p:tgtEl>
                                          <p:spTgt spid="1028"/>
                                        </p:tgtEl>
                                        <p:attrNameLst>
                                          <p:attrName>style.visibility</p:attrName>
                                        </p:attrNameLst>
                                      </p:cBhvr>
                                      <p:to>
                                        <p:strVal val="visible"/>
                                      </p:to>
                                    </p:set>
                                    <p:animEffect transition="in" filter="fade">
                                      <p:cBhvr>
                                        <p:cTn id="27" dur="500"/>
                                        <p:tgtEl>
                                          <p:spTgt spid="1028"/>
                                        </p:tgtEl>
                                      </p:cBhvr>
                                    </p:animEffect>
                                  </p:childTnLst>
                                </p:cTn>
                              </p:par>
                              <p:par>
                                <p:cTn id="28" presetID="10" presetClass="entr" presetSubtype="0" fill="hold" nodeType="withEffect">
                                  <p:stCondLst>
                                    <p:cond delay="0"/>
                                  </p:stCondLst>
                                  <p:childTnLst>
                                    <p:set>
                                      <p:cBhvr>
                                        <p:cTn id="29" dur="1" fill="hold">
                                          <p:stCondLst>
                                            <p:cond delay="0"/>
                                          </p:stCondLst>
                                        </p:cTn>
                                        <p:tgtEl>
                                          <p:spTgt spid="30"/>
                                        </p:tgtEl>
                                        <p:attrNameLst>
                                          <p:attrName>style.visibility</p:attrName>
                                        </p:attrNameLst>
                                      </p:cBhvr>
                                      <p:to>
                                        <p:strVal val="visible"/>
                                      </p:to>
                                    </p:set>
                                    <p:animEffect transition="in" filter="fade">
                                      <p:cBhvr>
                                        <p:cTn id="30" dur="500"/>
                                        <p:tgtEl>
                                          <p:spTgt spid="30"/>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fade">
                                      <p:cBhvr>
                                        <p:cTn id="33" dur="500"/>
                                        <p:tgtEl>
                                          <p:spTgt spid="32"/>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3"/>
                                        </p:tgtEl>
                                        <p:attrNameLst>
                                          <p:attrName>style.visibility</p:attrName>
                                        </p:attrNameLst>
                                      </p:cBhvr>
                                      <p:to>
                                        <p:strVal val="visible"/>
                                      </p:to>
                                    </p:set>
                                    <p:animEffect transition="in" filter="fade">
                                      <p:cBhvr>
                                        <p:cTn id="38" dur="500"/>
                                        <p:tgtEl>
                                          <p:spTgt spid="33"/>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31"/>
                                        </p:tgtEl>
                                        <p:attrNameLst>
                                          <p:attrName>style.visibility</p:attrName>
                                        </p:attrNameLst>
                                      </p:cBhvr>
                                      <p:to>
                                        <p:strVal val="visible"/>
                                      </p:to>
                                    </p:set>
                                    <p:animEffect transition="in" filter="fade">
                                      <p:cBhvr>
                                        <p:cTn id="41" dur="500"/>
                                        <p:tgtEl>
                                          <p:spTgt spid="31"/>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xit" presetSubtype="0" fill="hold" nodeType="clickEffect">
                                  <p:stCondLst>
                                    <p:cond delay="0"/>
                                  </p:stCondLst>
                                  <p:childTnLst>
                                    <p:animEffect transition="out" filter="fade">
                                      <p:cBhvr>
                                        <p:cTn id="45" dur="500"/>
                                        <p:tgtEl>
                                          <p:spTgt spid="10"/>
                                        </p:tgtEl>
                                      </p:cBhvr>
                                    </p:animEffect>
                                    <p:set>
                                      <p:cBhvr>
                                        <p:cTn id="46" dur="1" fill="hold">
                                          <p:stCondLst>
                                            <p:cond delay="499"/>
                                          </p:stCondLst>
                                        </p:cTn>
                                        <p:tgtEl>
                                          <p:spTgt spid="10"/>
                                        </p:tgtEl>
                                        <p:attrNameLst>
                                          <p:attrName>style.visibility</p:attrName>
                                        </p:attrNameLst>
                                      </p:cBhvr>
                                      <p:to>
                                        <p:strVal val="hidden"/>
                                      </p:to>
                                    </p:set>
                                  </p:childTnLst>
                                </p:cTn>
                              </p:par>
                              <p:par>
                                <p:cTn id="47" presetID="10" presetClass="entr" presetSubtype="0" fill="hold" nodeType="with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fade">
                                      <p:cBhvr>
                                        <p:cTn id="49" dur="500"/>
                                        <p:tgtEl>
                                          <p:spTgt spid="18"/>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6">
                                            <p:txEl>
                                              <p:pRg st="3" end="3"/>
                                            </p:txEl>
                                          </p:spTgt>
                                        </p:tgtEl>
                                        <p:attrNameLst>
                                          <p:attrName>style.visibility</p:attrName>
                                        </p:attrNameLst>
                                      </p:cBhvr>
                                      <p:to>
                                        <p:strVal val="visible"/>
                                      </p:to>
                                    </p:set>
                                    <p:animEffect transition="in" filter="fade">
                                      <p:cBhvr>
                                        <p:cTn id="54" dur="500"/>
                                        <p:tgtEl>
                                          <p:spTgt spid="6">
                                            <p:txEl>
                                              <p:pRg st="3" end="3"/>
                                            </p:txEl>
                                          </p:spTgt>
                                        </p:tgtEl>
                                      </p:cBhvr>
                                    </p:animEffect>
                                  </p:childTnLst>
                                </p:cTn>
                              </p:par>
                              <p:par>
                                <p:cTn id="55" presetID="10" presetClass="entr" presetSubtype="0" fill="hold" nodeType="withEffect">
                                  <p:stCondLst>
                                    <p:cond delay="0"/>
                                  </p:stCondLst>
                                  <p:childTnLst>
                                    <p:set>
                                      <p:cBhvr>
                                        <p:cTn id="56" dur="1" fill="hold">
                                          <p:stCondLst>
                                            <p:cond delay="0"/>
                                          </p:stCondLst>
                                        </p:cTn>
                                        <p:tgtEl>
                                          <p:spTgt spid="38"/>
                                        </p:tgtEl>
                                        <p:attrNameLst>
                                          <p:attrName>style.visibility</p:attrName>
                                        </p:attrNameLst>
                                      </p:cBhvr>
                                      <p:to>
                                        <p:strVal val="visible"/>
                                      </p:to>
                                    </p:set>
                                    <p:animEffect transition="in" filter="fade">
                                      <p:cBhvr>
                                        <p:cTn id="57" dur="500"/>
                                        <p:tgtEl>
                                          <p:spTgt spid="38"/>
                                        </p:tgtEl>
                                      </p:cBhvr>
                                    </p:animEffect>
                                  </p:childTnLst>
                                </p:cTn>
                              </p:par>
                              <p:par>
                                <p:cTn id="58" presetID="10" presetClass="exit" presetSubtype="0" fill="hold" nodeType="withEffect">
                                  <p:stCondLst>
                                    <p:cond delay="0"/>
                                  </p:stCondLst>
                                  <p:childTnLst>
                                    <p:animEffect transition="out" filter="fade">
                                      <p:cBhvr>
                                        <p:cTn id="59" dur="500"/>
                                        <p:tgtEl>
                                          <p:spTgt spid="33"/>
                                        </p:tgtEl>
                                      </p:cBhvr>
                                    </p:animEffect>
                                    <p:set>
                                      <p:cBhvr>
                                        <p:cTn id="60" dur="1" fill="hold">
                                          <p:stCondLst>
                                            <p:cond delay="499"/>
                                          </p:stCondLst>
                                        </p:cTn>
                                        <p:tgtEl>
                                          <p:spTgt spid="33"/>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10" presetClass="exit" presetSubtype="0" fill="hold" nodeType="clickEffect">
                                  <p:stCondLst>
                                    <p:cond delay="0"/>
                                  </p:stCondLst>
                                  <p:childTnLst>
                                    <p:animEffect transition="out" filter="fade">
                                      <p:cBhvr>
                                        <p:cTn id="64" dur="500"/>
                                        <p:tgtEl>
                                          <p:spTgt spid="18"/>
                                        </p:tgtEl>
                                      </p:cBhvr>
                                    </p:animEffect>
                                    <p:set>
                                      <p:cBhvr>
                                        <p:cTn id="65" dur="1" fill="hold">
                                          <p:stCondLst>
                                            <p:cond delay="499"/>
                                          </p:stCondLst>
                                        </p:cTn>
                                        <p:tgtEl>
                                          <p:spTgt spid="18"/>
                                        </p:tgtEl>
                                        <p:attrNameLst>
                                          <p:attrName>style.visibility</p:attrName>
                                        </p:attrNameLst>
                                      </p:cBhvr>
                                      <p:to>
                                        <p:strVal val="hidden"/>
                                      </p:to>
                                    </p:set>
                                  </p:childTnLst>
                                </p:cTn>
                              </p:par>
                              <p:par>
                                <p:cTn id="66" presetID="10" presetClass="entr" presetSubtype="0" fill="hold" nodeType="withEffect">
                                  <p:stCondLst>
                                    <p:cond delay="0"/>
                                  </p:stCondLst>
                                  <p:childTnLst>
                                    <p:set>
                                      <p:cBhvr>
                                        <p:cTn id="67" dur="1" fill="hold">
                                          <p:stCondLst>
                                            <p:cond delay="0"/>
                                          </p:stCondLst>
                                        </p:cTn>
                                        <p:tgtEl>
                                          <p:spTgt spid="10"/>
                                        </p:tgtEl>
                                        <p:attrNameLst>
                                          <p:attrName>style.visibility</p:attrName>
                                        </p:attrNameLst>
                                      </p:cBhvr>
                                      <p:to>
                                        <p:strVal val="visible"/>
                                      </p:to>
                                    </p:set>
                                    <p:animEffect transition="in" filter="fade">
                                      <p:cBhvr>
                                        <p:cTn id="6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82D11AF-C42D-42AE-BBE8-E363652DF787}"/>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500" b="1" dirty="0">
                <a:ln w="28575">
                  <a:solidFill>
                    <a:prstClr val="black"/>
                  </a:solidFill>
                </a:ln>
                <a:solidFill>
                  <a:srgbClr val="FFC000">
                    <a:lumMod val="60000"/>
                    <a:lumOff val="40000"/>
                  </a:srgbClr>
                </a:solidFill>
                <a:latin typeface="Calibri" panose="020F0502020204030204"/>
              </a:rPr>
              <a:t>Individual to Market Supply</a:t>
            </a:r>
            <a:endParaRPr kumimoji="0" lang="en-US" sz="7500" b="0" i="0" u="sng"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graphicFrame>
        <p:nvGraphicFramePr>
          <p:cNvPr id="3" name="Table 2">
            <a:extLst>
              <a:ext uri="{FF2B5EF4-FFF2-40B4-BE49-F238E27FC236}">
                <a16:creationId xmlns:a16="http://schemas.microsoft.com/office/drawing/2014/main" id="{8198B29A-3AEC-5B94-FA4A-921E05DB75F3}"/>
              </a:ext>
            </a:extLst>
          </p:cNvPr>
          <p:cNvGraphicFramePr>
            <a:graphicFrameLocks noGrp="1"/>
          </p:cNvGraphicFramePr>
          <p:nvPr>
            <p:extLst>
              <p:ext uri="{D42A27DB-BD31-4B8C-83A1-F6EECF244321}">
                <p14:modId xmlns:p14="http://schemas.microsoft.com/office/powerpoint/2010/main" val="1487715521"/>
              </p:ext>
            </p:extLst>
          </p:nvPr>
        </p:nvGraphicFramePr>
        <p:xfrm>
          <a:off x="1882209" y="2423542"/>
          <a:ext cx="2494195" cy="3350326"/>
        </p:xfrm>
        <a:graphic>
          <a:graphicData uri="http://schemas.openxmlformats.org/drawingml/2006/table">
            <a:tbl>
              <a:tblPr firstRow="1" firstCol="1" bandRow="1"/>
              <a:tblGrid>
                <a:gridCol w="1246577">
                  <a:extLst>
                    <a:ext uri="{9D8B030D-6E8A-4147-A177-3AD203B41FA5}">
                      <a16:colId xmlns:a16="http://schemas.microsoft.com/office/drawing/2014/main" val="483625054"/>
                    </a:ext>
                  </a:extLst>
                </a:gridCol>
                <a:gridCol w="1247618">
                  <a:extLst>
                    <a:ext uri="{9D8B030D-6E8A-4147-A177-3AD203B41FA5}">
                      <a16:colId xmlns:a16="http://schemas.microsoft.com/office/drawing/2014/main" val="117304266"/>
                    </a:ext>
                  </a:extLst>
                </a:gridCol>
              </a:tblGrid>
              <a:tr h="520490">
                <a:tc>
                  <a:txBody>
                    <a:bodyPr/>
                    <a:lstStyle/>
                    <a:p>
                      <a:pPr marL="0" marR="0" algn="ctr">
                        <a:lnSpc>
                          <a:spcPct val="107000"/>
                        </a:lnSpc>
                        <a:spcBef>
                          <a:spcPts val="0"/>
                        </a:spcBef>
                        <a:spcAft>
                          <a:spcPts val="0"/>
                        </a:spcAft>
                      </a:pPr>
                      <a:r>
                        <a:rPr lang="en-US" sz="4000" b="1" dirty="0">
                          <a:effectLst/>
                          <a:latin typeface="Calibri" panose="020F0502020204030204" pitchFamily="34" charset="0"/>
                          <a:ea typeface="Calibri" panose="020F0502020204030204" pitchFamily="34" charset="0"/>
                          <a:cs typeface="Times New Roman" panose="02020603050405020304" pitchFamily="18" charset="0"/>
                        </a:rPr>
                        <a:t>P</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7000"/>
                        </a:lnSpc>
                        <a:spcBef>
                          <a:spcPts val="0"/>
                        </a:spcBef>
                        <a:spcAft>
                          <a:spcPts val="0"/>
                        </a:spcAft>
                      </a:pPr>
                      <a:r>
                        <a:rPr lang="en-US" sz="4000" b="1" dirty="0">
                          <a:effectLst/>
                          <a:latin typeface="Calibri" panose="020F0502020204030204" pitchFamily="34" charset="0"/>
                          <a:ea typeface="Calibri" panose="020F0502020204030204" pitchFamily="34" charset="0"/>
                          <a:cs typeface="Times New Roman" panose="02020603050405020304" pitchFamily="18" charset="0"/>
                        </a:rPr>
                        <a:t>Q</a:t>
                      </a:r>
                      <a:r>
                        <a:rPr lang="en-US" sz="4000" b="1" baseline="-25000" dirty="0">
                          <a:effectLst/>
                          <a:latin typeface="Calibri" panose="020F0502020204030204" pitchFamily="34" charset="0"/>
                          <a:ea typeface="Calibri" panose="020F0502020204030204" pitchFamily="34" charset="0"/>
                          <a:cs typeface="Times New Roman" panose="02020603050405020304" pitchFamily="18" charset="0"/>
                        </a:rPr>
                        <a:t>s</a:t>
                      </a:r>
                      <a:endParaRPr lang="en-US" sz="4000" baseline="-25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extLst>
                  <a:ext uri="{0D108BD9-81ED-4DB2-BD59-A6C34878D82A}">
                    <a16:rowId xmlns:a16="http://schemas.microsoft.com/office/drawing/2014/main" val="875684927"/>
                  </a:ext>
                </a:extLst>
              </a:tr>
              <a:tr h="492807">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10k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621447874"/>
                  </a:ext>
                </a:extLst>
              </a:tr>
              <a:tr h="521796">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20k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1051865650"/>
                  </a:ext>
                </a:extLst>
              </a:tr>
              <a:tr h="492807">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30k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2969811445"/>
                  </a:ext>
                </a:extLst>
              </a:tr>
              <a:tr h="521796">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40k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1873758196"/>
                  </a:ext>
                </a:extLst>
              </a:tr>
              <a:tr h="492807">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50k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4161685815"/>
                  </a:ext>
                </a:extLst>
              </a:tr>
            </a:tbl>
          </a:graphicData>
        </a:graphic>
      </p:graphicFrame>
      <p:graphicFrame>
        <p:nvGraphicFramePr>
          <p:cNvPr id="4" name="Table 3">
            <a:extLst>
              <a:ext uri="{FF2B5EF4-FFF2-40B4-BE49-F238E27FC236}">
                <a16:creationId xmlns:a16="http://schemas.microsoft.com/office/drawing/2014/main" id="{2ED3CD32-947C-83BD-69B1-11EF6F680456}"/>
              </a:ext>
            </a:extLst>
          </p:cNvPr>
          <p:cNvGraphicFramePr>
            <a:graphicFrameLocks noGrp="1"/>
          </p:cNvGraphicFramePr>
          <p:nvPr>
            <p:extLst>
              <p:ext uri="{D42A27DB-BD31-4B8C-83A1-F6EECF244321}">
                <p14:modId xmlns:p14="http://schemas.microsoft.com/office/powerpoint/2010/main" val="3708708384"/>
              </p:ext>
            </p:extLst>
          </p:nvPr>
        </p:nvGraphicFramePr>
        <p:xfrm>
          <a:off x="7480199" y="2423542"/>
          <a:ext cx="2494195" cy="3350326"/>
        </p:xfrm>
        <a:graphic>
          <a:graphicData uri="http://schemas.openxmlformats.org/drawingml/2006/table">
            <a:tbl>
              <a:tblPr firstRow="1" firstCol="1" bandRow="1"/>
              <a:tblGrid>
                <a:gridCol w="1246577">
                  <a:extLst>
                    <a:ext uri="{9D8B030D-6E8A-4147-A177-3AD203B41FA5}">
                      <a16:colId xmlns:a16="http://schemas.microsoft.com/office/drawing/2014/main" val="483625054"/>
                    </a:ext>
                  </a:extLst>
                </a:gridCol>
                <a:gridCol w="1247618">
                  <a:extLst>
                    <a:ext uri="{9D8B030D-6E8A-4147-A177-3AD203B41FA5}">
                      <a16:colId xmlns:a16="http://schemas.microsoft.com/office/drawing/2014/main" val="117304266"/>
                    </a:ext>
                  </a:extLst>
                </a:gridCol>
              </a:tblGrid>
              <a:tr h="520490">
                <a:tc>
                  <a:txBody>
                    <a:bodyPr/>
                    <a:lstStyle/>
                    <a:p>
                      <a:pPr marL="0" marR="0" algn="ctr">
                        <a:lnSpc>
                          <a:spcPct val="107000"/>
                        </a:lnSpc>
                        <a:spcBef>
                          <a:spcPts val="0"/>
                        </a:spcBef>
                        <a:spcAft>
                          <a:spcPts val="0"/>
                        </a:spcAft>
                      </a:pPr>
                      <a:r>
                        <a:rPr lang="en-US" sz="4000" b="1" dirty="0">
                          <a:effectLst/>
                          <a:latin typeface="Calibri" panose="020F0502020204030204" pitchFamily="34" charset="0"/>
                          <a:ea typeface="Calibri" panose="020F0502020204030204" pitchFamily="34" charset="0"/>
                          <a:cs typeface="Times New Roman" panose="02020603050405020304" pitchFamily="18" charset="0"/>
                        </a:rPr>
                        <a:t>P</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7000"/>
                        </a:lnSpc>
                        <a:spcBef>
                          <a:spcPts val="0"/>
                        </a:spcBef>
                        <a:spcAft>
                          <a:spcPts val="0"/>
                        </a:spcAft>
                      </a:pPr>
                      <a:r>
                        <a:rPr lang="en-US" sz="4000" b="1" dirty="0">
                          <a:effectLst/>
                          <a:latin typeface="Calibri" panose="020F0502020204030204" pitchFamily="34" charset="0"/>
                          <a:ea typeface="Calibri" panose="020F0502020204030204" pitchFamily="34" charset="0"/>
                          <a:cs typeface="Times New Roman" panose="02020603050405020304" pitchFamily="18" charset="0"/>
                        </a:rPr>
                        <a:t>Q</a:t>
                      </a:r>
                      <a:r>
                        <a:rPr lang="en-US" sz="4000" b="1" baseline="-25000" dirty="0">
                          <a:effectLst/>
                          <a:latin typeface="Calibri" panose="020F0502020204030204" pitchFamily="34" charset="0"/>
                          <a:ea typeface="Calibri" panose="020F0502020204030204" pitchFamily="34" charset="0"/>
                          <a:cs typeface="Times New Roman" panose="02020603050405020304" pitchFamily="18" charset="0"/>
                        </a:rPr>
                        <a:t>s</a:t>
                      </a:r>
                      <a:endParaRPr lang="en-US" sz="4000" baseline="-25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extLst>
                  <a:ext uri="{0D108BD9-81ED-4DB2-BD59-A6C34878D82A}">
                    <a16:rowId xmlns:a16="http://schemas.microsoft.com/office/drawing/2014/main" val="875684927"/>
                  </a:ext>
                </a:extLst>
              </a:tr>
              <a:tr h="492807">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15k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621447874"/>
                  </a:ext>
                </a:extLst>
              </a:tr>
              <a:tr h="521796">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30k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1051865650"/>
                  </a:ext>
                </a:extLst>
              </a:tr>
              <a:tr h="492807">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45k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2969811445"/>
                  </a:ext>
                </a:extLst>
              </a:tr>
              <a:tr h="521796">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60k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1873758196"/>
                  </a:ext>
                </a:extLst>
              </a:tr>
              <a:tr h="492807">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75k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4161685815"/>
                  </a:ext>
                </a:extLst>
              </a:tr>
            </a:tbl>
          </a:graphicData>
        </a:graphic>
      </p:graphicFrame>
      <p:graphicFrame>
        <p:nvGraphicFramePr>
          <p:cNvPr id="5" name="Table 4">
            <a:extLst>
              <a:ext uri="{FF2B5EF4-FFF2-40B4-BE49-F238E27FC236}">
                <a16:creationId xmlns:a16="http://schemas.microsoft.com/office/drawing/2014/main" id="{C8975882-CA1B-7436-077A-AE40FED48CD9}"/>
              </a:ext>
            </a:extLst>
          </p:cNvPr>
          <p:cNvGraphicFramePr>
            <a:graphicFrameLocks noGrp="1"/>
          </p:cNvGraphicFramePr>
          <p:nvPr>
            <p:extLst>
              <p:ext uri="{D42A27DB-BD31-4B8C-83A1-F6EECF244321}">
                <p14:modId xmlns:p14="http://schemas.microsoft.com/office/powerpoint/2010/main" val="1062572807"/>
              </p:ext>
            </p:extLst>
          </p:nvPr>
        </p:nvGraphicFramePr>
        <p:xfrm>
          <a:off x="4681204" y="2423542"/>
          <a:ext cx="2494195" cy="3350326"/>
        </p:xfrm>
        <a:graphic>
          <a:graphicData uri="http://schemas.openxmlformats.org/drawingml/2006/table">
            <a:tbl>
              <a:tblPr firstRow="1" firstCol="1" bandRow="1"/>
              <a:tblGrid>
                <a:gridCol w="1246577">
                  <a:extLst>
                    <a:ext uri="{9D8B030D-6E8A-4147-A177-3AD203B41FA5}">
                      <a16:colId xmlns:a16="http://schemas.microsoft.com/office/drawing/2014/main" val="483625054"/>
                    </a:ext>
                  </a:extLst>
                </a:gridCol>
                <a:gridCol w="1247618">
                  <a:extLst>
                    <a:ext uri="{9D8B030D-6E8A-4147-A177-3AD203B41FA5}">
                      <a16:colId xmlns:a16="http://schemas.microsoft.com/office/drawing/2014/main" val="117304266"/>
                    </a:ext>
                  </a:extLst>
                </a:gridCol>
              </a:tblGrid>
              <a:tr h="520490">
                <a:tc>
                  <a:txBody>
                    <a:bodyPr/>
                    <a:lstStyle/>
                    <a:p>
                      <a:pPr marL="0" marR="0" algn="ctr">
                        <a:lnSpc>
                          <a:spcPct val="107000"/>
                        </a:lnSpc>
                        <a:spcBef>
                          <a:spcPts val="0"/>
                        </a:spcBef>
                        <a:spcAft>
                          <a:spcPts val="0"/>
                        </a:spcAft>
                      </a:pPr>
                      <a:r>
                        <a:rPr lang="en-US" sz="4000" b="1" dirty="0">
                          <a:effectLst/>
                          <a:latin typeface="Calibri" panose="020F0502020204030204" pitchFamily="34" charset="0"/>
                          <a:ea typeface="Calibri" panose="020F0502020204030204" pitchFamily="34" charset="0"/>
                          <a:cs typeface="Times New Roman" panose="02020603050405020304" pitchFamily="18" charset="0"/>
                        </a:rPr>
                        <a:t>P</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7000"/>
                        </a:lnSpc>
                        <a:spcBef>
                          <a:spcPts val="0"/>
                        </a:spcBef>
                        <a:spcAft>
                          <a:spcPts val="0"/>
                        </a:spcAft>
                      </a:pPr>
                      <a:r>
                        <a:rPr lang="en-US" sz="4000" b="1" dirty="0">
                          <a:effectLst/>
                          <a:latin typeface="Calibri" panose="020F0502020204030204" pitchFamily="34" charset="0"/>
                          <a:ea typeface="Calibri" panose="020F0502020204030204" pitchFamily="34" charset="0"/>
                          <a:cs typeface="Times New Roman" panose="02020603050405020304" pitchFamily="18" charset="0"/>
                        </a:rPr>
                        <a:t>Q</a:t>
                      </a:r>
                      <a:r>
                        <a:rPr lang="en-US" sz="4000" b="1" baseline="-25000" dirty="0">
                          <a:effectLst/>
                          <a:latin typeface="Calibri" panose="020F0502020204030204" pitchFamily="34" charset="0"/>
                          <a:ea typeface="Calibri" panose="020F0502020204030204" pitchFamily="34" charset="0"/>
                          <a:cs typeface="Times New Roman" panose="02020603050405020304" pitchFamily="18" charset="0"/>
                        </a:rPr>
                        <a:t>s</a:t>
                      </a:r>
                      <a:endParaRPr lang="en-US" sz="4000" baseline="-25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extLst>
                  <a:ext uri="{0D108BD9-81ED-4DB2-BD59-A6C34878D82A}">
                    <a16:rowId xmlns:a16="http://schemas.microsoft.com/office/drawing/2014/main" val="875684927"/>
                  </a:ext>
                </a:extLst>
              </a:tr>
              <a:tr h="492807">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5k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621447874"/>
                  </a:ext>
                </a:extLst>
              </a:tr>
              <a:tr h="521796">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10k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1051865650"/>
                  </a:ext>
                </a:extLst>
              </a:tr>
              <a:tr h="492807">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15k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2969811445"/>
                  </a:ext>
                </a:extLst>
              </a:tr>
              <a:tr h="521796">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20k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1873758196"/>
                  </a:ext>
                </a:extLst>
              </a:tr>
              <a:tr h="492807">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25k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4161685815"/>
                  </a:ext>
                </a:extLst>
              </a:tr>
            </a:tbl>
          </a:graphicData>
        </a:graphic>
      </p:graphicFrame>
      <p:sp>
        <p:nvSpPr>
          <p:cNvPr id="7" name="TextBox 6">
            <a:extLst>
              <a:ext uri="{FF2B5EF4-FFF2-40B4-BE49-F238E27FC236}">
                <a16:creationId xmlns:a16="http://schemas.microsoft.com/office/drawing/2014/main" id="{47617029-81C7-4A1F-A4B9-B7F2025C8A22}"/>
              </a:ext>
            </a:extLst>
          </p:cNvPr>
          <p:cNvSpPr txBox="1"/>
          <p:nvPr/>
        </p:nvSpPr>
        <p:spPr>
          <a:xfrm>
            <a:off x="2168817" y="1807337"/>
            <a:ext cx="1920977" cy="584775"/>
          </a:xfrm>
          <a:prstGeom prst="rect">
            <a:avLst/>
          </a:prstGeom>
          <a:noFill/>
        </p:spPr>
        <p:txBody>
          <a:bodyPr wrap="square">
            <a:spAutoFit/>
          </a:bodyPr>
          <a:lstStyle/>
          <a:p>
            <a:pPr algn="ctr"/>
            <a:r>
              <a:rPr lang="en-US" sz="3200" b="1" dirty="0">
                <a:ln w="15875">
                  <a:solidFill>
                    <a:schemeClr val="tx1"/>
                  </a:solidFill>
                </a:ln>
                <a:solidFill>
                  <a:srgbClr val="FF0000"/>
                </a:solidFill>
                <a:latin typeface="Calibri" panose="020F0502020204030204"/>
              </a:rPr>
              <a:t>Liam</a:t>
            </a:r>
            <a:endParaRPr lang="en-US" dirty="0">
              <a:ln w="15875">
                <a:solidFill>
                  <a:schemeClr val="tx1"/>
                </a:solidFill>
              </a:ln>
            </a:endParaRPr>
          </a:p>
        </p:txBody>
      </p:sp>
      <p:sp>
        <p:nvSpPr>
          <p:cNvPr id="9" name="TextBox 8">
            <a:extLst>
              <a:ext uri="{FF2B5EF4-FFF2-40B4-BE49-F238E27FC236}">
                <a16:creationId xmlns:a16="http://schemas.microsoft.com/office/drawing/2014/main" id="{B4641733-99DD-BBCE-C0A9-BD125E9049FE}"/>
              </a:ext>
            </a:extLst>
          </p:cNvPr>
          <p:cNvSpPr txBox="1"/>
          <p:nvPr/>
        </p:nvSpPr>
        <p:spPr>
          <a:xfrm>
            <a:off x="4967812" y="1807336"/>
            <a:ext cx="1920977" cy="584775"/>
          </a:xfrm>
          <a:prstGeom prst="rect">
            <a:avLst/>
          </a:prstGeom>
          <a:noFill/>
        </p:spPr>
        <p:txBody>
          <a:bodyPr wrap="square">
            <a:spAutoFit/>
          </a:bodyPr>
          <a:lstStyle/>
          <a:p>
            <a:pPr algn="ctr"/>
            <a:r>
              <a:rPr lang="en-US" sz="3200" b="1" dirty="0">
                <a:ln w="15875">
                  <a:solidFill>
                    <a:schemeClr val="tx1"/>
                  </a:solidFill>
                </a:ln>
                <a:solidFill>
                  <a:srgbClr val="FF0000"/>
                </a:solidFill>
                <a:latin typeface="Calibri" panose="020F0502020204030204"/>
              </a:rPr>
              <a:t>May</a:t>
            </a:r>
            <a:endParaRPr lang="en-US" dirty="0">
              <a:ln w="15875">
                <a:solidFill>
                  <a:schemeClr val="tx1"/>
                </a:solidFill>
              </a:ln>
            </a:endParaRPr>
          </a:p>
        </p:txBody>
      </p:sp>
      <p:sp>
        <p:nvSpPr>
          <p:cNvPr id="10" name="TextBox 9">
            <a:extLst>
              <a:ext uri="{FF2B5EF4-FFF2-40B4-BE49-F238E27FC236}">
                <a16:creationId xmlns:a16="http://schemas.microsoft.com/office/drawing/2014/main" id="{35D16ED6-E17E-B6B5-17EA-7480C8D27917}"/>
              </a:ext>
            </a:extLst>
          </p:cNvPr>
          <p:cNvSpPr txBox="1"/>
          <p:nvPr/>
        </p:nvSpPr>
        <p:spPr>
          <a:xfrm>
            <a:off x="7766807" y="1820837"/>
            <a:ext cx="1920977" cy="584775"/>
          </a:xfrm>
          <a:prstGeom prst="rect">
            <a:avLst/>
          </a:prstGeom>
          <a:noFill/>
        </p:spPr>
        <p:txBody>
          <a:bodyPr wrap="square">
            <a:spAutoFit/>
          </a:bodyPr>
          <a:lstStyle/>
          <a:p>
            <a:pPr algn="ctr"/>
            <a:r>
              <a:rPr lang="en-US" sz="3200" b="1" dirty="0">
                <a:ln w="15875">
                  <a:solidFill>
                    <a:schemeClr val="tx1"/>
                  </a:solidFill>
                </a:ln>
                <a:solidFill>
                  <a:srgbClr val="FF0000"/>
                </a:solidFill>
                <a:latin typeface="Calibri" panose="020F0502020204030204"/>
              </a:rPr>
              <a:t>Joseph</a:t>
            </a:r>
            <a:endParaRPr lang="en-US" dirty="0">
              <a:ln w="15875">
                <a:solidFill>
                  <a:schemeClr val="tx1"/>
                </a:solidFill>
              </a:ln>
            </a:endParaRPr>
          </a:p>
        </p:txBody>
      </p:sp>
      <p:sp>
        <p:nvSpPr>
          <p:cNvPr id="12" name="TextBox 11">
            <a:extLst>
              <a:ext uri="{FF2B5EF4-FFF2-40B4-BE49-F238E27FC236}">
                <a16:creationId xmlns:a16="http://schemas.microsoft.com/office/drawing/2014/main" id="{E1BA5D39-0719-FF07-1219-0D918BBD51CE}"/>
              </a:ext>
            </a:extLst>
          </p:cNvPr>
          <p:cNvSpPr txBox="1"/>
          <p:nvPr/>
        </p:nvSpPr>
        <p:spPr>
          <a:xfrm>
            <a:off x="7038" y="945562"/>
            <a:ext cx="12177923" cy="86177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w="15875">
                  <a:solidFill>
                    <a:schemeClr val="bg1"/>
                  </a:solidFill>
                </a:ln>
                <a:effectLst/>
                <a:uLnTx/>
                <a:uFillTx/>
                <a:latin typeface="Calibri" panose="020F0502020204030204"/>
                <a:ea typeface="+mn-ea"/>
                <a:cs typeface="+mn-cs"/>
              </a:rPr>
              <a:t>Market </a:t>
            </a:r>
            <a:r>
              <a:rPr lang="en-US" sz="5000" b="1" dirty="0">
                <a:ln w="15875">
                  <a:solidFill>
                    <a:schemeClr val="bg1"/>
                  </a:solidFill>
                </a:ln>
                <a:latin typeface="Calibri" panose="020F0502020204030204"/>
              </a:rPr>
              <a:t>Supply</a:t>
            </a:r>
            <a:r>
              <a:rPr kumimoji="0" lang="en-US" sz="5000" b="1" i="0" u="none" strike="noStrike" kern="1200" cap="none" spc="0" normalizeH="0" baseline="0" noProof="0" dirty="0">
                <a:ln w="15875">
                  <a:solidFill>
                    <a:schemeClr val="bg1"/>
                  </a:solidFill>
                </a:ln>
                <a:effectLst/>
                <a:uLnTx/>
                <a:uFillTx/>
                <a:latin typeface="Calibri" panose="020F0502020204030204"/>
                <a:ea typeface="+mn-ea"/>
                <a:cs typeface="+mn-cs"/>
              </a:rPr>
              <a:t> comes from individual </a:t>
            </a:r>
            <a:r>
              <a:rPr lang="en-US" sz="5000" b="1" dirty="0">
                <a:ln w="15875">
                  <a:solidFill>
                    <a:schemeClr val="bg1"/>
                  </a:solidFill>
                </a:ln>
                <a:latin typeface="Calibri" panose="020F0502020204030204"/>
              </a:rPr>
              <a:t>Supply</a:t>
            </a:r>
            <a:endParaRPr kumimoji="0" lang="en-US" sz="5000" b="1" i="0" u="none" strike="noStrike" kern="1200" cap="none" spc="0" normalizeH="0" baseline="0" noProof="0" dirty="0">
              <a:ln w="15875">
                <a:solidFill>
                  <a:schemeClr val="bg1"/>
                </a:solidFill>
              </a:ln>
              <a:effectLst/>
              <a:uLnTx/>
              <a:uFillTx/>
              <a:latin typeface="Calibri" panose="020F0502020204030204"/>
            </a:endParaRPr>
          </a:p>
        </p:txBody>
      </p:sp>
    </p:spTree>
    <p:extLst>
      <p:ext uri="{BB962C8B-B14F-4D97-AF65-F5344CB8AC3E}">
        <p14:creationId xmlns:p14="http://schemas.microsoft.com/office/powerpoint/2010/main" val="2393689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childTnLst>
                          </p:cTn>
                        </p:par>
                        <p:par>
                          <p:cTn id="25" fill="hold">
                            <p:stCondLst>
                              <p:cond delay="2000"/>
                            </p:stCondLst>
                            <p:childTnLst>
                              <p:par>
                                <p:cTn id="26" presetID="10" presetClass="entr" presetSubtype="0" fill="hold" grpId="0" nodeType="after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childTnLst>
                          </p:cTn>
                        </p:par>
                        <p:par>
                          <p:cTn id="29" fill="hold">
                            <p:stCondLst>
                              <p:cond delay="2500"/>
                            </p:stCondLst>
                            <p:childTnLst>
                              <p:par>
                                <p:cTn id="30" presetID="10" presetClass="entr" presetSubtype="0" fill="hold" nodeType="after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C9783A9-2D0D-7D6D-8772-BEE8E20220DE}"/>
              </a:ext>
            </a:extLst>
          </p:cNvPr>
          <p:cNvPicPr>
            <a:picLocks noChangeAspect="1"/>
          </p:cNvPicPr>
          <p:nvPr/>
        </p:nvPicPr>
        <p:blipFill>
          <a:blip r:embed="rId3"/>
          <a:stretch>
            <a:fillRect/>
          </a:stretch>
        </p:blipFill>
        <p:spPr>
          <a:xfrm>
            <a:off x="2338388" y="2777310"/>
            <a:ext cx="4429780" cy="2316399"/>
          </a:xfrm>
          <a:prstGeom prst="rect">
            <a:avLst/>
          </a:prstGeom>
        </p:spPr>
      </p:pic>
      <p:graphicFrame>
        <p:nvGraphicFramePr>
          <p:cNvPr id="18" name="Table 17">
            <a:extLst>
              <a:ext uri="{FF2B5EF4-FFF2-40B4-BE49-F238E27FC236}">
                <a16:creationId xmlns:a16="http://schemas.microsoft.com/office/drawing/2014/main" id="{131C5414-0E11-3B66-C54D-53CB159C8470}"/>
              </a:ext>
            </a:extLst>
          </p:cNvPr>
          <p:cNvGraphicFramePr>
            <a:graphicFrameLocks noGrp="1"/>
          </p:cNvGraphicFramePr>
          <p:nvPr>
            <p:extLst>
              <p:ext uri="{D42A27DB-BD31-4B8C-83A1-F6EECF244321}">
                <p14:modId xmlns:p14="http://schemas.microsoft.com/office/powerpoint/2010/main" val="3851052546"/>
              </p:ext>
            </p:extLst>
          </p:nvPr>
        </p:nvGraphicFramePr>
        <p:xfrm>
          <a:off x="7049044" y="2410041"/>
          <a:ext cx="2494195" cy="3350326"/>
        </p:xfrm>
        <a:graphic>
          <a:graphicData uri="http://schemas.openxmlformats.org/drawingml/2006/table">
            <a:tbl>
              <a:tblPr firstRow="1" firstCol="1" bandRow="1"/>
              <a:tblGrid>
                <a:gridCol w="1246577">
                  <a:extLst>
                    <a:ext uri="{9D8B030D-6E8A-4147-A177-3AD203B41FA5}">
                      <a16:colId xmlns:a16="http://schemas.microsoft.com/office/drawing/2014/main" val="483625054"/>
                    </a:ext>
                  </a:extLst>
                </a:gridCol>
                <a:gridCol w="1247618">
                  <a:extLst>
                    <a:ext uri="{9D8B030D-6E8A-4147-A177-3AD203B41FA5}">
                      <a16:colId xmlns:a16="http://schemas.microsoft.com/office/drawing/2014/main" val="117304266"/>
                    </a:ext>
                  </a:extLst>
                </a:gridCol>
              </a:tblGrid>
              <a:tr h="520490">
                <a:tc>
                  <a:txBody>
                    <a:bodyPr/>
                    <a:lstStyle/>
                    <a:p>
                      <a:pPr marL="0" marR="0" algn="ctr">
                        <a:lnSpc>
                          <a:spcPct val="107000"/>
                        </a:lnSpc>
                        <a:spcBef>
                          <a:spcPts val="0"/>
                        </a:spcBef>
                        <a:spcAft>
                          <a:spcPts val="0"/>
                        </a:spcAft>
                      </a:pPr>
                      <a:r>
                        <a:rPr lang="en-US" sz="4000" b="1" dirty="0">
                          <a:effectLst/>
                          <a:latin typeface="Calibri" panose="020F0502020204030204" pitchFamily="34" charset="0"/>
                          <a:ea typeface="Calibri" panose="020F0502020204030204" pitchFamily="34" charset="0"/>
                          <a:cs typeface="Times New Roman" panose="02020603050405020304" pitchFamily="18" charset="0"/>
                        </a:rPr>
                        <a:t>P</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7000"/>
                        </a:lnSpc>
                        <a:spcBef>
                          <a:spcPts val="0"/>
                        </a:spcBef>
                        <a:spcAft>
                          <a:spcPts val="0"/>
                        </a:spcAft>
                      </a:pPr>
                      <a:r>
                        <a:rPr lang="en-US" sz="4000" b="1" dirty="0">
                          <a:effectLst/>
                          <a:latin typeface="Calibri" panose="020F0502020204030204" pitchFamily="34" charset="0"/>
                          <a:ea typeface="Calibri" panose="020F0502020204030204" pitchFamily="34" charset="0"/>
                          <a:cs typeface="Times New Roman" panose="02020603050405020304" pitchFamily="18" charset="0"/>
                        </a:rPr>
                        <a:t>Q</a:t>
                      </a:r>
                      <a:r>
                        <a:rPr lang="en-US" sz="4000" b="1" baseline="-25000" dirty="0">
                          <a:effectLst/>
                          <a:latin typeface="Calibri" panose="020F0502020204030204" pitchFamily="34" charset="0"/>
                          <a:ea typeface="Calibri" panose="020F0502020204030204" pitchFamily="34" charset="0"/>
                          <a:cs typeface="Times New Roman" panose="02020603050405020304" pitchFamily="18" charset="0"/>
                        </a:rPr>
                        <a:t>s</a:t>
                      </a:r>
                      <a:endParaRPr lang="en-US" sz="4000" baseline="-25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extLst>
                  <a:ext uri="{0D108BD9-81ED-4DB2-BD59-A6C34878D82A}">
                    <a16:rowId xmlns:a16="http://schemas.microsoft.com/office/drawing/2014/main" val="875684927"/>
                  </a:ext>
                </a:extLst>
              </a:tr>
              <a:tr h="492807">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30k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621447874"/>
                  </a:ext>
                </a:extLst>
              </a:tr>
              <a:tr h="521796">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60k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1051865650"/>
                  </a:ext>
                </a:extLst>
              </a:tr>
              <a:tr h="492807">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90k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2969811445"/>
                  </a:ext>
                </a:extLst>
              </a:tr>
              <a:tr h="521796">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120k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1873758196"/>
                  </a:ext>
                </a:extLst>
              </a:tr>
              <a:tr h="492807">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150k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4161685815"/>
                  </a:ext>
                </a:extLst>
              </a:tr>
            </a:tbl>
          </a:graphicData>
        </a:graphic>
      </p:graphicFrame>
      <p:sp>
        <p:nvSpPr>
          <p:cNvPr id="19" name="TextBox 18">
            <a:extLst>
              <a:ext uri="{FF2B5EF4-FFF2-40B4-BE49-F238E27FC236}">
                <a16:creationId xmlns:a16="http://schemas.microsoft.com/office/drawing/2014/main" id="{4AF1A8C6-948D-29F7-D8C1-6140229D2AD5}"/>
              </a:ext>
            </a:extLst>
          </p:cNvPr>
          <p:cNvSpPr txBox="1"/>
          <p:nvPr/>
        </p:nvSpPr>
        <p:spPr>
          <a:xfrm>
            <a:off x="7335652" y="1807336"/>
            <a:ext cx="1920977" cy="584775"/>
          </a:xfrm>
          <a:prstGeom prst="rect">
            <a:avLst/>
          </a:prstGeom>
          <a:noFill/>
        </p:spPr>
        <p:txBody>
          <a:bodyPr wrap="square">
            <a:spAutoFit/>
          </a:bodyPr>
          <a:lstStyle/>
          <a:p>
            <a:pPr algn="ctr"/>
            <a:r>
              <a:rPr lang="en-US" sz="3200" b="1" dirty="0">
                <a:ln w="15875">
                  <a:solidFill>
                    <a:schemeClr val="tx1"/>
                  </a:solidFill>
                </a:ln>
                <a:solidFill>
                  <a:srgbClr val="FF0000"/>
                </a:solidFill>
                <a:latin typeface="Calibri" panose="020F0502020204030204"/>
              </a:rPr>
              <a:t>Market</a:t>
            </a:r>
            <a:endParaRPr lang="en-US" dirty="0">
              <a:ln w="15875">
                <a:solidFill>
                  <a:schemeClr val="tx1"/>
                </a:solidFill>
              </a:ln>
            </a:endParaRPr>
          </a:p>
        </p:txBody>
      </p:sp>
      <p:sp>
        <p:nvSpPr>
          <p:cNvPr id="20" name="Rectangle 19">
            <a:extLst>
              <a:ext uri="{FF2B5EF4-FFF2-40B4-BE49-F238E27FC236}">
                <a16:creationId xmlns:a16="http://schemas.microsoft.com/office/drawing/2014/main" id="{F214C17E-0AA6-E6B3-D5CB-303BCFD6384C}"/>
              </a:ext>
            </a:extLst>
          </p:cNvPr>
          <p:cNvSpPr/>
          <p:nvPr/>
        </p:nvSpPr>
        <p:spPr>
          <a:xfrm>
            <a:off x="2319155" y="4055605"/>
            <a:ext cx="4429780" cy="31211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9A1C184B-164D-E0FE-C70C-AA045D3A436F}"/>
              </a:ext>
            </a:extLst>
          </p:cNvPr>
          <p:cNvSpPr/>
          <p:nvPr/>
        </p:nvSpPr>
        <p:spPr>
          <a:xfrm>
            <a:off x="7049042" y="4098570"/>
            <a:ext cx="2494195" cy="546538"/>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22391EAA-3787-D8C2-2A7F-69A2BA31C3E9}"/>
              </a:ext>
            </a:extLst>
          </p:cNvPr>
          <p:cNvSpPr txBox="1"/>
          <p:nvPr/>
        </p:nvSpPr>
        <p:spPr>
          <a:xfrm>
            <a:off x="7039" y="945562"/>
            <a:ext cx="12184961" cy="86177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w="15875">
                  <a:solidFill>
                    <a:schemeClr val="bg1"/>
                  </a:solidFill>
                </a:ln>
                <a:effectLst/>
                <a:uLnTx/>
                <a:uFillTx/>
                <a:latin typeface="Calibri" panose="020F0502020204030204"/>
                <a:ea typeface="+mn-ea"/>
                <a:cs typeface="+mn-cs"/>
              </a:rPr>
              <a:t>Market </a:t>
            </a:r>
            <a:r>
              <a:rPr lang="en-US" sz="5000" b="1" dirty="0">
                <a:ln w="15875">
                  <a:solidFill>
                    <a:schemeClr val="bg1"/>
                  </a:solidFill>
                </a:ln>
                <a:latin typeface="Calibri" panose="020F0502020204030204"/>
              </a:rPr>
              <a:t>Supply</a:t>
            </a:r>
            <a:r>
              <a:rPr kumimoji="0" lang="en-US" sz="5000" b="1" i="0" u="none" strike="noStrike" kern="1200" cap="none" spc="0" normalizeH="0" baseline="0" noProof="0" dirty="0">
                <a:ln w="15875">
                  <a:solidFill>
                    <a:schemeClr val="bg1"/>
                  </a:solidFill>
                </a:ln>
                <a:effectLst/>
                <a:uLnTx/>
                <a:uFillTx/>
                <a:latin typeface="Calibri" panose="020F0502020204030204"/>
                <a:ea typeface="+mn-ea"/>
                <a:cs typeface="+mn-cs"/>
              </a:rPr>
              <a:t> comes from individual </a:t>
            </a:r>
            <a:r>
              <a:rPr lang="en-US" sz="5000" b="1" dirty="0">
                <a:ln w="15875">
                  <a:solidFill>
                    <a:schemeClr val="bg1"/>
                  </a:solidFill>
                </a:ln>
                <a:latin typeface="Calibri" panose="020F0502020204030204"/>
              </a:rPr>
              <a:t>Supply</a:t>
            </a:r>
            <a:endParaRPr kumimoji="0" lang="en-US" sz="5000" b="1" i="0" u="none" strike="noStrike" kern="1200" cap="none" spc="0" normalizeH="0" baseline="0" noProof="0" dirty="0">
              <a:ln w="15875">
                <a:solidFill>
                  <a:schemeClr val="bg1"/>
                </a:solidFill>
              </a:ln>
              <a:effectLst/>
              <a:uLnTx/>
              <a:uFillTx/>
              <a:latin typeface="Calibri" panose="020F0502020204030204"/>
            </a:endParaRPr>
          </a:p>
        </p:txBody>
      </p:sp>
      <p:sp>
        <p:nvSpPr>
          <p:cNvPr id="2" name="TextBox 1">
            <a:extLst>
              <a:ext uri="{FF2B5EF4-FFF2-40B4-BE49-F238E27FC236}">
                <a16:creationId xmlns:a16="http://schemas.microsoft.com/office/drawing/2014/main" id="{D942DED7-CC17-07B5-0D5A-6690351C0419}"/>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500" b="1" dirty="0">
                <a:ln w="28575">
                  <a:solidFill>
                    <a:prstClr val="black"/>
                  </a:solidFill>
                </a:ln>
                <a:solidFill>
                  <a:srgbClr val="FFC000">
                    <a:lumMod val="60000"/>
                    <a:lumOff val="40000"/>
                  </a:srgbClr>
                </a:solidFill>
                <a:latin typeface="Calibri" panose="020F0502020204030204"/>
              </a:rPr>
              <a:t>Individual to Market Supply</a:t>
            </a:r>
            <a:endParaRPr kumimoji="0" lang="en-US" sz="7500" b="0" i="0" u="sng"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4181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animBg="1"/>
      <p:bldP spid="2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635C488-84B9-61F2-75E9-3E8738DC2A1E}"/>
              </a:ext>
            </a:extLst>
          </p:cNvPr>
          <p:cNvPicPr>
            <a:picLocks noChangeAspect="1"/>
          </p:cNvPicPr>
          <p:nvPr/>
        </p:nvPicPr>
        <p:blipFill>
          <a:blip r:embed="rId3"/>
          <a:stretch>
            <a:fillRect/>
          </a:stretch>
        </p:blipFill>
        <p:spPr>
          <a:xfrm>
            <a:off x="3540572" y="2051784"/>
            <a:ext cx="5110855" cy="4498165"/>
          </a:xfrm>
          <a:prstGeom prst="rect">
            <a:avLst/>
          </a:prstGeom>
        </p:spPr>
      </p:pic>
      <p:pic>
        <p:nvPicPr>
          <p:cNvPr id="24" name="Picture 23">
            <a:extLst>
              <a:ext uri="{FF2B5EF4-FFF2-40B4-BE49-F238E27FC236}">
                <a16:creationId xmlns:a16="http://schemas.microsoft.com/office/drawing/2014/main" id="{9CF43282-37EA-DFA9-2507-07BB19038906}"/>
              </a:ext>
            </a:extLst>
          </p:cNvPr>
          <p:cNvPicPr>
            <a:picLocks noChangeAspect="1"/>
          </p:cNvPicPr>
          <p:nvPr/>
        </p:nvPicPr>
        <p:blipFill>
          <a:blip r:embed="rId4"/>
          <a:stretch>
            <a:fillRect/>
          </a:stretch>
        </p:blipFill>
        <p:spPr>
          <a:xfrm>
            <a:off x="2082919" y="3429000"/>
            <a:ext cx="2684050" cy="2362290"/>
          </a:xfrm>
          <a:prstGeom prst="rect">
            <a:avLst/>
          </a:prstGeom>
        </p:spPr>
      </p:pic>
      <p:pic>
        <p:nvPicPr>
          <p:cNvPr id="26" name="Picture 25">
            <a:extLst>
              <a:ext uri="{FF2B5EF4-FFF2-40B4-BE49-F238E27FC236}">
                <a16:creationId xmlns:a16="http://schemas.microsoft.com/office/drawing/2014/main" id="{1B48046B-D323-D80C-751F-B71607CE9FA2}"/>
              </a:ext>
            </a:extLst>
          </p:cNvPr>
          <p:cNvPicPr>
            <a:picLocks noChangeAspect="1"/>
          </p:cNvPicPr>
          <p:nvPr/>
        </p:nvPicPr>
        <p:blipFill>
          <a:blip r:embed="rId5"/>
          <a:stretch>
            <a:fillRect/>
          </a:stretch>
        </p:blipFill>
        <p:spPr>
          <a:xfrm>
            <a:off x="4918988" y="3429000"/>
            <a:ext cx="2684050" cy="2362290"/>
          </a:xfrm>
          <a:prstGeom prst="rect">
            <a:avLst/>
          </a:prstGeom>
        </p:spPr>
      </p:pic>
      <p:pic>
        <p:nvPicPr>
          <p:cNvPr id="28" name="Picture 27">
            <a:extLst>
              <a:ext uri="{FF2B5EF4-FFF2-40B4-BE49-F238E27FC236}">
                <a16:creationId xmlns:a16="http://schemas.microsoft.com/office/drawing/2014/main" id="{A51793B0-EF4C-E71C-CAA7-1C060290D1D2}"/>
              </a:ext>
            </a:extLst>
          </p:cNvPr>
          <p:cNvPicPr>
            <a:picLocks noChangeAspect="1"/>
          </p:cNvPicPr>
          <p:nvPr/>
        </p:nvPicPr>
        <p:blipFill>
          <a:blip r:embed="rId6"/>
          <a:stretch>
            <a:fillRect/>
          </a:stretch>
        </p:blipFill>
        <p:spPr>
          <a:xfrm>
            <a:off x="7755058" y="3429000"/>
            <a:ext cx="2721946" cy="2362290"/>
          </a:xfrm>
          <a:prstGeom prst="rect">
            <a:avLst/>
          </a:prstGeom>
        </p:spPr>
      </p:pic>
      <p:sp>
        <p:nvSpPr>
          <p:cNvPr id="29" name="TextBox 28">
            <a:extLst>
              <a:ext uri="{FF2B5EF4-FFF2-40B4-BE49-F238E27FC236}">
                <a16:creationId xmlns:a16="http://schemas.microsoft.com/office/drawing/2014/main" id="{130DFBB8-8773-47F1-4323-DFA7FBDF46F0}"/>
              </a:ext>
            </a:extLst>
          </p:cNvPr>
          <p:cNvSpPr txBox="1"/>
          <p:nvPr/>
        </p:nvSpPr>
        <p:spPr>
          <a:xfrm>
            <a:off x="2468174" y="2830724"/>
            <a:ext cx="1920977" cy="584775"/>
          </a:xfrm>
          <a:prstGeom prst="rect">
            <a:avLst/>
          </a:prstGeom>
          <a:noFill/>
        </p:spPr>
        <p:txBody>
          <a:bodyPr wrap="square">
            <a:spAutoFit/>
          </a:bodyPr>
          <a:lstStyle/>
          <a:p>
            <a:pPr algn="ctr"/>
            <a:r>
              <a:rPr lang="en-US" sz="3200" b="1" dirty="0">
                <a:ln w="15875">
                  <a:solidFill>
                    <a:schemeClr val="tx1"/>
                  </a:solidFill>
                </a:ln>
                <a:solidFill>
                  <a:srgbClr val="FF0000"/>
                </a:solidFill>
                <a:latin typeface="Calibri" panose="020F0502020204030204"/>
              </a:rPr>
              <a:t>Liam</a:t>
            </a:r>
            <a:endParaRPr lang="en-US" dirty="0">
              <a:ln w="15875">
                <a:solidFill>
                  <a:schemeClr val="tx1"/>
                </a:solidFill>
              </a:ln>
            </a:endParaRPr>
          </a:p>
        </p:txBody>
      </p:sp>
      <p:sp>
        <p:nvSpPr>
          <p:cNvPr id="30" name="TextBox 29">
            <a:extLst>
              <a:ext uri="{FF2B5EF4-FFF2-40B4-BE49-F238E27FC236}">
                <a16:creationId xmlns:a16="http://schemas.microsoft.com/office/drawing/2014/main" id="{2B64045E-C0CB-1DF7-A355-33AF995B6300}"/>
              </a:ext>
            </a:extLst>
          </p:cNvPr>
          <p:cNvSpPr txBox="1"/>
          <p:nvPr/>
        </p:nvSpPr>
        <p:spPr>
          <a:xfrm>
            <a:off x="5300524" y="2844225"/>
            <a:ext cx="1920977" cy="584775"/>
          </a:xfrm>
          <a:prstGeom prst="rect">
            <a:avLst/>
          </a:prstGeom>
          <a:noFill/>
        </p:spPr>
        <p:txBody>
          <a:bodyPr wrap="square">
            <a:spAutoFit/>
          </a:bodyPr>
          <a:lstStyle/>
          <a:p>
            <a:pPr algn="ctr"/>
            <a:r>
              <a:rPr lang="en-US" sz="3200" b="1" dirty="0">
                <a:ln w="15875">
                  <a:solidFill>
                    <a:schemeClr val="tx1"/>
                  </a:solidFill>
                </a:ln>
                <a:solidFill>
                  <a:srgbClr val="FF0000"/>
                </a:solidFill>
                <a:latin typeface="Calibri" panose="020F0502020204030204"/>
              </a:rPr>
              <a:t>May</a:t>
            </a:r>
            <a:endParaRPr lang="en-US" dirty="0">
              <a:ln w="15875">
                <a:solidFill>
                  <a:schemeClr val="tx1"/>
                </a:solidFill>
              </a:ln>
            </a:endParaRPr>
          </a:p>
        </p:txBody>
      </p:sp>
      <p:sp>
        <p:nvSpPr>
          <p:cNvPr id="31" name="TextBox 30">
            <a:extLst>
              <a:ext uri="{FF2B5EF4-FFF2-40B4-BE49-F238E27FC236}">
                <a16:creationId xmlns:a16="http://schemas.microsoft.com/office/drawing/2014/main" id="{B20BEF1C-5685-1121-1761-75AFA149CEBF}"/>
              </a:ext>
            </a:extLst>
          </p:cNvPr>
          <p:cNvSpPr txBox="1"/>
          <p:nvPr/>
        </p:nvSpPr>
        <p:spPr>
          <a:xfrm>
            <a:off x="8155542" y="2844225"/>
            <a:ext cx="1920977" cy="584775"/>
          </a:xfrm>
          <a:prstGeom prst="rect">
            <a:avLst/>
          </a:prstGeom>
          <a:noFill/>
        </p:spPr>
        <p:txBody>
          <a:bodyPr wrap="square">
            <a:spAutoFit/>
          </a:bodyPr>
          <a:lstStyle/>
          <a:p>
            <a:pPr algn="ctr"/>
            <a:r>
              <a:rPr lang="en-US" sz="3200" b="1" dirty="0">
                <a:ln w="15875">
                  <a:solidFill>
                    <a:schemeClr val="tx1"/>
                  </a:solidFill>
                </a:ln>
                <a:solidFill>
                  <a:srgbClr val="FF0000"/>
                </a:solidFill>
                <a:latin typeface="Calibri" panose="020F0502020204030204"/>
              </a:rPr>
              <a:t>Joseph</a:t>
            </a:r>
            <a:endParaRPr lang="en-US" dirty="0">
              <a:ln w="15875">
                <a:solidFill>
                  <a:schemeClr val="tx1"/>
                </a:solidFill>
              </a:ln>
            </a:endParaRPr>
          </a:p>
        </p:txBody>
      </p:sp>
      <p:sp>
        <p:nvSpPr>
          <p:cNvPr id="32" name="TextBox 31">
            <a:extLst>
              <a:ext uri="{FF2B5EF4-FFF2-40B4-BE49-F238E27FC236}">
                <a16:creationId xmlns:a16="http://schemas.microsoft.com/office/drawing/2014/main" id="{A6CCB560-2A2B-32E8-769A-F7AEF7716E1E}"/>
              </a:ext>
            </a:extLst>
          </p:cNvPr>
          <p:cNvSpPr txBox="1"/>
          <p:nvPr/>
        </p:nvSpPr>
        <p:spPr>
          <a:xfrm>
            <a:off x="7038" y="945562"/>
            <a:ext cx="12184961" cy="86177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w="15875">
                  <a:solidFill>
                    <a:schemeClr val="bg1"/>
                  </a:solidFill>
                </a:ln>
                <a:effectLst/>
                <a:uLnTx/>
                <a:uFillTx/>
                <a:latin typeface="Calibri" panose="020F0502020204030204"/>
                <a:ea typeface="+mn-ea"/>
                <a:cs typeface="+mn-cs"/>
              </a:rPr>
              <a:t>Market </a:t>
            </a:r>
            <a:r>
              <a:rPr lang="en-US" sz="5000" b="1" dirty="0">
                <a:ln w="15875">
                  <a:solidFill>
                    <a:schemeClr val="bg1"/>
                  </a:solidFill>
                </a:ln>
                <a:latin typeface="Calibri" panose="020F0502020204030204"/>
              </a:rPr>
              <a:t>Supply</a:t>
            </a:r>
            <a:r>
              <a:rPr kumimoji="0" lang="en-US" sz="5000" b="1" i="0" u="none" strike="noStrike" kern="1200" cap="none" spc="0" normalizeH="0" baseline="0" noProof="0" dirty="0">
                <a:ln w="15875">
                  <a:solidFill>
                    <a:schemeClr val="bg1"/>
                  </a:solidFill>
                </a:ln>
                <a:effectLst/>
                <a:uLnTx/>
                <a:uFillTx/>
                <a:latin typeface="Calibri" panose="020F0502020204030204"/>
                <a:ea typeface="+mn-ea"/>
                <a:cs typeface="+mn-cs"/>
              </a:rPr>
              <a:t> comes from individual </a:t>
            </a:r>
            <a:r>
              <a:rPr lang="en-US" sz="5000" b="1" dirty="0">
                <a:ln w="15875">
                  <a:solidFill>
                    <a:schemeClr val="bg1"/>
                  </a:solidFill>
                </a:ln>
                <a:latin typeface="Calibri" panose="020F0502020204030204"/>
              </a:rPr>
              <a:t>Supply</a:t>
            </a:r>
            <a:endParaRPr kumimoji="0" lang="en-US" sz="5000" b="1" i="0" u="none" strike="noStrike" kern="1200" cap="none" spc="0" normalizeH="0" baseline="0" noProof="0" dirty="0">
              <a:ln w="15875">
                <a:solidFill>
                  <a:schemeClr val="bg1"/>
                </a:solidFill>
              </a:ln>
              <a:effectLst/>
              <a:uLnTx/>
              <a:uFillTx/>
              <a:latin typeface="Calibri" panose="020F0502020204030204"/>
            </a:endParaRPr>
          </a:p>
        </p:txBody>
      </p:sp>
      <p:sp>
        <p:nvSpPr>
          <p:cNvPr id="2" name="TextBox 1">
            <a:extLst>
              <a:ext uri="{FF2B5EF4-FFF2-40B4-BE49-F238E27FC236}">
                <a16:creationId xmlns:a16="http://schemas.microsoft.com/office/drawing/2014/main" id="{E768B9F0-2CD8-4306-2A3C-F02285920996}"/>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500" b="1" dirty="0">
                <a:ln w="28575">
                  <a:solidFill>
                    <a:prstClr val="black"/>
                  </a:solidFill>
                </a:ln>
                <a:solidFill>
                  <a:srgbClr val="FFC000">
                    <a:lumMod val="60000"/>
                    <a:lumOff val="40000"/>
                  </a:srgbClr>
                </a:solidFill>
                <a:latin typeface="Calibri" panose="020F0502020204030204"/>
              </a:rPr>
              <a:t>Individual to Market Supply</a:t>
            </a:r>
            <a:endParaRPr kumimoji="0" lang="en-US" sz="7500" b="0" i="0" u="sng"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0244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fade">
                                      <p:cBhvr>
                                        <p:cTn id="13" dur="500"/>
                                        <p:tgtEl>
                                          <p:spTgt spid="30"/>
                                        </p:tgtEl>
                                      </p:cBhvr>
                                    </p:animEffect>
                                  </p:childTnLst>
                                </p:cTn>
                              </p:par>
                              <p:par>
                                <p:cTn id="14" presetID="10" presetClass="entr" presetSubtype="0" fill="hold"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fade">
                                      <p:cBhvr>
                                        <p:cTn id="16" dur="500"/>
                                        <p:tgtEl>
                                          <p:spTgt spid="26"/>
                                        </p:tgtEl>
                                      </p:cBhvr>
                                    </p:animEffect>
                                  </p:childTnLst>
                                </p:cTn>
                              </p:par>
                              <p:par>
                                <p:cTn id="17" presetID="10" presetClass="entr" presetSubtype="0" fill="hold" nodeType="with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500"/>
                                        <p:tgtEl>
                                          <p:spTgt spid="2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fade">
                                      <p:cBhvr>
                                        <p:cTn id="22" dur="500"/>
                                        <p:tgtEl>
                                          <p:spTgt spid="3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par>
                                <p:cTn id="28" presetID="10" presetClass="exit" presetSubtype="0" fill="hold" nodeType="withEffect">
                                  <p:stCondLst>
                                    <p:cond delay="0"/>
                                  </p:stCondLst>
                                  <p:childTnLst>
                                    <p:animEffect transition="out" filter="fade">
                                      <p:cBhvr>
                                        <p:cTn id="29" dur="500"/>
                                        <p:tgtEl>
                                          <p:spTgt spid="24"/>
                                        </p:tgtEl>
                                      </p:cBhvr>
                                    </p:animEffect>
                                    <p:set>
                                      <p:cBhvr>
                                        <p:cTn id="30" dur="1" fill="hold">
                                          <p:stCondLst>
                                            <p:cond delay="499"/>
                                          </p:stCondLst>
                                        </p:cTn>
                                        <p:tgtEl>
                                          <p:spTgt spid="24"/>
                                        </p:tgtEl>
                                        <p:attrNameLst>
                                          <p:attrName>style.visibility</p:attrName>
                                        </p:attrNameLst>
                                      </p:cBhvr>
                                      <p:to>
                                        <p:strVal val="hidden"/>
                                      </p:to>
                                    </p:set>
                                  </p:childTnLst>
                                </p:cTn>
                              </p:par>
                              <p:par>
                                <p:cTn id="31" presetID="10" presetClass="exit" presetSubtype="0" fill="hold" grpId="1" nodeType="withEffect">
                                  <p:stCondLst>
                                    <p:cond delay="0"/>
                                  </p:stCondLst>
                                  <p:childTnLst>
                                    <p:animEffect transition="out" filter="fade">
                                      <p:cBhvr>
                                        <p:cTn id="32" dur="500"/>
                                        <p:tgtEl>
                                          <p:spTgt spid="29"/>
                                        </p:tgtEl>
                                      </p:cBhvr>
                                    </p:animEffect>
                                    <p:set>
                                      <p:cBhvr>
                                        <p:cTn id="33" dur="1" fill="hold">
                                          <p:stCondLst>
                                            <p:cond delay="499"/>
                                          </p:stCondLst>
                                        </p:cTn>
                                        <p:tgtEl>
                                          <p:spTgt spid="29"/>
                                        </p:tgtEl>
                                        <p:attrNameLst>
                                          <p:attrName>style.visibility</p:attrName>
                                        </p:attrNameLst>
                                      </p:cBhvr>
                                      <p:to>
                                        <p:strVal val="hidden"/>
                                      </p:to>
                                    </p:set>
                                  </p:childTnLst>
                                </p:cTn>
                              </p:par>
                              <p:par>
                                <p:cTn id="34" presetID="10" presetClass="exit" presetSubtype="0" fill="hold" grpId="1" nodeType="withEffect">
                                  <p:stCondLst>
                                    <p:cond delay="0"/>
                                  </p:stCondLst>
                                  <p:childTnLst>
                                    <p:animEffect transition="out" filter="fade">
                                      <p:cBhvr>
                                        <p:cTn id="35" dur="500"/>
                                        <p:tgtEl>
                                          <p:spTgt spid="30"/>
                                        </p:tgtEl>
                                      </p:cBhvr>
                                    </p:animEffect>
                                    <p:set>
                                      <p:cBhvr>
                                        <p:cTn id="36" dur="1" fill="hold">
                                          <p:stCondLst>
                                            <p:cond delay="499"/>
                                          </p:stCondLst>
                                        </p:cTn>
                                        <p:tgtEl>
                                          <p:spTgt spid="30"/>
                                        </p:tgtEl>
                                        <p:attrNameLst>
                                          <p:attrName>style.visibility</p:attrName>
                                        </p:attrNameLst>
                                      </p:cBhvr>
                                      <p:to>
                                        <p:strVal val="hidden"/>
                                      </p:to>
                                    </p:set>
                                  </p:childTnLst>
                                </p:cTn>
                              </p:par>
                              <p:par>
                                <p:cTn id="37" presetID="10" presetClass="exit" presetSubtype="0" fill="hold" nodeType="withEffect">
                                  <p:stCondLst>
                                    <p:cond delay="0"/>
                                  </p:stCondLst>
                                  <p:childTnLst>
                                    <p:animEffect transition="out" filter="fade">
                                      <p:cBhvr>
                                        <p:cTn id="38" dur="500"/>
                                        <p:tgtEl>
                                          <p:spTgt spid="26"/>
                                        </p:tgtEl>
                                      </p:cBhvr>
                                    </p:animEffect>
                                    <p:set>
                                      <p:cBhvr>
                                        <p:cTn id="39" dur="1" fill="hold">
                                          <p:stCondLst>
                                            <p:cond delay="499"/>
                                          </p:stCondLst>
                                        </p:cTn>
                                        <p:tgtEl>
                                          <p:spTgt spid="26"/>
                                        </p:tgtEl>
                                        <p:attrNameLst>
                                          <p:attrName>style.visibility</p:attrName>
                                        </p:attrNameLst>
                                      </p:cBhvr>
                                      <p:to>
                                        <p:strVal val="hidden"/>
                                      </p:to>
                                    </p:set>
                                  </p:childTnLst>
                                </p:cTn>
                              </p:par>
                              <p:par>
                                <p:cTn id="40" presetID="10" presetClass="exit" presetSubtype="0" fill="hold" nodeType="withEffect">
                                  <p:stCondLst>
                                    <p:cond delay="0"/>
                                  </p:stCondLst>
                                  <p:childTnLst>
                                    <p:animEffect transition="out" filter="fade">
                                      <p:cBhvr>
                                        <p:cTn id="41" dur="500"/>
                                        <p:tgtEl>
                                          <p:spTgt spid="28"/>
                                        </p:tgtEl>
                                      </p:cBhvr>
                                    </p:animEffect>
                                    <p:set>
                                      <p:cBhvr>
                                        <p:cTn id="42" dur="1" fill="hold">
                                          <p:stCondLst>
                                            <p:cond delay="499"/>
                                          </p:stCondLst>
                                        </p:cTn>
                                        <p:tgtEl>
                                          <p:spTgt spid="28"/>
                                        </p:tgtEl>
                                        <p:attrNameLst>
                                          <p:attrName>style.visibility</p:attrName>
                                        </p:attrNameLst>
                                      </p:cBhvr>
                                      <p:to>
                                        <p:strVal val="hidden"/>
                                      </p:to>
                                    </p:set>
                                  </p:childTnLst>
                                </p:cTn>
                              </p:par>
                              <p:par>
                                <p:cTn id="43" presetID="10" presetClass="exit" presetSubtype="0" fill="hold" grpId="1" nodeType="withEffect">
                                  <p:stCondLst>
                                    <p:cond delay="0"/>
                                  </p:stCondLst>
                                  <p:childTnLst>
                                    <p:animEffect transition="out" filter="fade">
                                      <p:cBhvr>
                                        <p:cTn id="44" dur="500"/>
                                        <p:tgtEl>
                                          <p:spTgt spid="31"/>
                                        </p:tgtEl>
                                      </p:cBhvr>
                                    </p:animEffect>
                                    <p:set>
                                      <p:cBhvr>
                                        <p:cTn id="45" dur="1" fill="hold">
                                          <p:stCondLst>
                                            <p:cond delay="499"/>
                                          </p:stCondLst>
                                        </p:cTn>
                                        <p:tgtEl>
                                          <p:spTgt spid="3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29" grpId="1"/>
      <p:bldP spid="30" grpId="0"/>
      <p:bldP spid="30" grpId="1"/>
      <p:bldP spid="31" grpId="0"/>
      <p:bldP spid="31"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82D11AF-C42D-42AE-BBE8-E363652DF787}"/>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500" b="1" dirty="0">
                <a:ln w="28575">
                  <a:solidFill>
                    <a:prstClr val="black"/>
                  </a:solidFill>
                </a:ln>
                <a:solidFill>
                  <a:srgbClr val="FFC000">
                    <a:lumMod val="60000"/>
                    <a:lumOff val="40000"/>
                  </a:srgbClr>
                </a:solidFill>
                <a:latin typeface="Calibri" panose="020F0502020204030204"/>
              </a:rPr>
              <a:t>Supply vs Quantity Supplied</a:t>
            </a:r>
            <a:endParaRPr kumimoji="0" lang="en-US" sz="7500" b="0" i="0"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2E79AFBF-CD65-3843-51F7-65B292141787}"/>
              </a:ext>
            </a:extLst>
          </p:cNvPr>
          <p:cNvSpPr/>
          <p:nvPr/>
        </p:nvSpPr>
        <p:spPr>
          <a:xfrm>
            <a:off x="192881" y="1385888"/>
            <a:ext cx="5993607" cy="51935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AF3243B2-6610-2511-B247-A48D85412FD3}"/>
              </a:ext>
            </a:extLst>
          </p:cNvPr>
          <p:cNvCxnSpPr/>
          <p:nvPr/>
        </p:nvCxnSpPr>
        <p:spPr>
          <a:xfrm flipH="1">
            <a:off x="816803" y="5793581"/>
            <a:ext cx="5105400"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76A3BBA5-9822-9A51-CCD7-3A1A7286D13B}"/>
              </a:ext>
            </a:extLst>
          </p:cNvPr>
          <p:cNvSpPr txBox="1"/>
          <p:nvPr/>
        </p:nvSpPr>
        <p:spPr>
          <a:xfrm>
            <a:off x="391610" y="1705838"/>
            <a:ext cx="42519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P</a:t>
            </a:r>
          </a:p>
        </p:txBody>
      </p:sp>
      <p:sp>
        <p:nvSpPr>
          <p:cNvPr id="11" name="TextBox 10">
            <a:extLst>
              <a:ext uri="{FF2B5EF4-FFF2-40B4-BE49-F238E27FC236}">
                <a16:creationId xmlns:a16="http://schemas.microsoft.com/office/drawing/2014/main" id="{53CC4205-9E1C-880B-3BD6-22F045B75757}"/>
              </a:ext>
            </a:extLst>
          </p:cNvPr>
          <p:cNvSpPr txBox="1"/>
          <p:nvPr/>
        </p:nvSpPr>
        <p:spPr>
          <a:xfrm>
            <a:off x="5432600" y="5793581"/>
            <a:ext cx="6634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Q</a:t>
            </a:r>
          </a:p>
        </p:txBody>
      </p:sp>
      <p:sp>
        <p:nvSpPr>
          <p:cNvPr id="14" name="TextBox 13">
            <a:extLst>
              <a:ext uri="{FF2B5EF4-FFF2-40B4-BE49-F238E27FC236}">
                <a16:creationId xmlns:a16="http://schemas.microsoft.com/office/drawing/2014/main" id="{92ED38B7-3F47-F4BF-ACB3-01221E121F4C}"/>
              </a:ext>
            </a:extLst>
          </p:cNvPr>
          <p:cNvSpPr txBox="1"/>
          <p:nvPr/>
        </p:nvSpPr>
        <p:spPr>
          <a:xfrm>
            <a:off x="5143198" y="1858562"/>
            <a:ext cx="489602"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S</a:t>
            </a:r>
          </a:p>
        </p:txBody>
      </p:sp>
      <p:cxnSp>
        <p:nvCxnSpPr>
          <p:cNvPr id="15" name="Straight Connector 14">
            <a:extLst>
              <a:ext uri="{FF2B5EF4-FFF2-40B4-BE49-F238E27FC236}">
                <a16:creationId xmlns:a16="http://schemas.microsoft.com/office/drawing/2014/main" id="{DC2740E2-3EBD-7FFF-2E96-74E99081DF65}"/>
              </a:ext>
            </a:extLst>
          </p:cNvPr>
          <p:cNvCxnSpPr>
            <a:cxnSpLocks/>
          </p:cNvCxnSpPr>
          <p:nvPr/>
        </p:nvCxnSpPr>
        <p:spPr>
          <a:xfrm flipH="1">
            <a:off x="816802" y="2203619"/>
            <a:ext cx="4347714" cy="324490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622E2D1E-8301-9CA8-CDB2-FECE758E297E}"/>
              </a:ext>
            </a:extLst>
          </p:cNvPr>
          <p:cNvSpPr/>
          <p:nvPr/>
        </p:nvSpPr>
        <p:spPr>
          <a:xfrm>
            <a:off x="6604925" y="1705838"/>
            <a:ext cx="4980180" cy="178510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500" b="1" i="0" u="none" strike="noStrike" kern="1200" cap="none" spc="0" normalizeH="0" baseline="0" noProof="0" dirty="0">
                <a:ln w="15875">
                  <a:solidFill>
                    <a:schemeClr val="bg1"/>
                  </a:solidFill>
                </a:ln>
                <a:effectLst/>
                <a:uLnTx/>
                <a:uFillTx/>
                <a:latin typeface="Calibri" panose="020F0502020204030204"/>
                <a:ea typeface="+mn-ea"/>
                <a:cs typeface="+mn-cs"/>
              </a:rPr>
              <a:t>The Entire Curve</a:t>
            </a:r>
            <a:r>
              <a:rPr kumimoji="0" lang="en-US" sz="5500" b="1" i="0" u="none" strike="noStrike" kern="1200" cap="none" spc="0" normalizeH="0" noProof="0" dirty="0">
                <a:ln w="15875">
                  <a:solidFill>
                    <a:schemeClr val="bg1"/>
                  </a:solidFill>
                </a:ln>
                <a:effectLst/>
                <a:uLnTx/>
                <a:uFillTx/>
                <a:latin typeface="Calibri" panose="020F0502020204030204"/>
                <a:ea typeface="+mn-ea"/>
                <a:cs typeface="+mn-cs"/>
              </a:rPr>
              <a:t> is </a:t>
            </a:r>
            <a:r>
              <a:rPr lang="en-US" sz="5500" b="1" dirty="0">
                <a:ln w="15875">
                  <a:solidFill>
                    <a:schemeClr val="bg1"/>
                  </a:solidFill>
                </a:ln>
                <a:latin typeface="Calibri" panose="020F0502020204030204"/>
              </a:rPr>
              <a:t>Supply</a:t>
            </a:r>
            <a:endParaRPr kumimoji="0" lang="en-US" sz="5500" b="0" i="0" u="none" strike="noStrike" kern="1200" cap="none" spc="0" normalizeH="0" baseline="0" noProof="0" dirty="0">
              <a:ln w="15875">
                <a:solidFill>
                  <a:schemeClr val="bg1"/>
                </a:solidFill>
              </a:ln>
              <a:effectLst/>
              <a:uLnTx/>
              <a:uFillTx/>
              <a:latin typeface="Calibri" panose="020F0502020204030204"/>
            </a:endParaRPr>
          </a:p>
        </p:txBody>
      </p:sp>
      <p:cxnSp>
        <p:nvCxnSpPr>
          <p:cNvPr id="18" name="Straight Connector 17">
            <a:extLst>
              <a:ext uri="{FF2B5EF4-FFF2-40B4-BE49-F238E27FC236}">
                <a16:creationId xmlns:a16="http://schemas.microsoft.com/office/drawing/2014/main" id="{6BA4539F-EAAC-FA8F-7AC2-225D6381EC95}"/>
              </a:ext>
            </a:extLst>
          </p:cNvPr>
          <p:cNvCxnSpPr>
            <a:cxnSpLocks/>
          </p:cNvCxnSpPr>
          <p:nvPr/>
        </p:nvCxnSpPr>
        <p:spPr>
          <a:xfrm flipH="1">
            <a:off x="816802" y="2203618"/>
            <a:ext cx="4347714" cy="3244905"/>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3AEA009-2A5D-7C0F-4E21-8FAE1CD8BC47}"/>
              </a:ext>
            </a:extLst>
          </p:cNvPr>
          <p:cNvCxnSpPr/>
          <p:nvPr/>
        </p:nvCxnSpPr>
        <p:spPr>
          <a:xfrm>
            <a:off x="816803" y="1754981"/>
            <a:ext cx="0" cy="403860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BE67B720-D36E-D6EA-AB0A-2B506F7D5E64}"/>
              </a:ext>
            </a:extLst>
          </p:cNvPr>
          <p:cNvSpPr/>
          <p:nvPr/>
        </p:nvSpPr>
        <p:spPr>
          <a:xfrm>
            <a:off x="6810410" y="3774281"/>
            <a:ext cx="4689892"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ln w="15875">
                  <a:solidFill>
                    <a:schemeClr val="tx1"/>
                  </a:solidFill>
                </a:ln>
                <a:solidFill>
                  <a:srgbClr val="FF0000"/>
                </a:solidFill>
                <a:latin typeface="Calibri" panose="020F0502020204030204"/>
              </a:rPr>
              <a:t>Supply </a:t>
            </a:r>
            <a:r>
              <a:rPr kumimoji="0" lang="en-US" sz="4000" b="1" i="0" u="none"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rPr>
              <a:t>is </a:t>
            </a:r>
            <a:r>
              <a:rPr kumimoji="0" lang="en-US" sz="4000" b="1" i="0" u="sng"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rPr>
              <a:t>all</a:t>
            </a:r>
            <a:r>
              <a:rPr kumimoji="0" lang="en-US" sz="4000" b="1" i="0" u="none" strike="noStrike" kern="1200" cap="none" spc="0" normalizeH="0" noProof="0" dirty="0">
                <a:ln w="15875">
                  <a:solidFill>
                    <a:schemeClr val="tx1"/>
                  </a:solidFill>
                </a:ln>
                <a:solidFill>
                  <a:srgbClr val="FF0000"/>
                </a:solidFill>
                <a:effectLst/>
                <a:uLnTx/>
                <a:uFillTx/>
                <a:latin typeface="Calibri" panose="020F0502020204030204"/>
                <a:ea typeface="+mn-ea"/>
                <a:cs typeface="+mn-cs"/>
              </a:rPr>
              <a:t> prices and </a:t>
            </a:r>
            <a:r>
              <a:rPr kumimoji="0" lang="en-US" sz="4000" b="1" i="0" u="sng" strike="noStrike" kern="1200" cap="none" spc="0" normalizeH="0" noProof="0" dirty="0">
                <a:ln w="15875">
                  <a:solidFill>
                    <a:schemeClr val="tx1"/>
                  </a:solidFill>
                </a:ln>
                <a:solidFill>
                  <a:srgbClr val="FF0000"/>
                </a:solidFill>
                <a:effectLst/>
                <a:uLnTx/>
                <a:uFillTx/>
                <a:latin typeface="Calibri" panose="020F0502020204030204"/>
                <a:ea typeface="+mn-ea"/>
                <a:cs typeface="+mn-cs"/>
              </a:rPr>
              <a:t>all</a:t>
            </a:r>
            <a:r>
              <a:rPr kumimoji="0" lang="en-US" sz="4000" b="1" i="0" u="none" strike="noStrike" kern="1200" cap="none" spc="0" normalizeH="0" noProof="0" dirty="0">
                <a:ln w="15875">
                  <a:solidFill>
                    <a:schemeClr val="tx1"/>
                  </a:solidFill>
                </a:ln>
                <a:solidFill>
                  <a:srgbClr val="FF0000"/>
                </a:solidFill>
                <a:effectLst/>
                <a:uLnTx/>
                <a:uFillTx/>
                <a:latin typeface="Calibri" panose="020F0502020204030204"/>
                <a:ea typeface="+mn-ea"/>
                <a:cs typeface="+mn-cs"/>
              </a:rPr>
              <a:t> quantities</a:t>
            </a:r>
            <a:endParaRPr kumimoji="0" lang="en-US" sz="4000" b="0" i="0" u="none" strike="noStrike" kern="1200" cap="none" spc="0" normalizeH="0" baseline="0" noProof="0" dirty="0">
              <a:ln w="15875">
                <a:solidFill>
                  <a:schemeClr val="tx1"/>
                </a:solid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6268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par>
                                <p:cTn id="20" presetID="10" presetClass="entr" presetSubtype="0" fill="hold"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par>
                                <p:cTn id="23" presetID="10"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500"/>
                                        <p:tgtEl>
                                          <p:spTgt spid="17"/>
                                        </p:tgtEl>
                                      </p:cBhvr>
                                    </p:animEffect>
                                  </p:childTnLst>
                                </p:cTn>
                              </p:par>
                              <p:par>
                                <p:cTn id="31" presetID="22" presetClass="entr" presetSubtype="8" fill="hold"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wipe(left)">
                                      <p:cBhvr>
                                        <p:cTn id="33" dur="500"/>
                                        <p:tgtEl>
                                          <p:spTgt spid="18"/>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fade">
                                      <p:cBhvr>
                                        <p:cTn id="3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p:bldP spid="11" grpId="0"/>
      <p:bldP spid="14" grpId="0"/>
      <p:bldP spid="17" grpId="0"/>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D6CCF111-2428-2F0D-44FA-AC335BDAE82B}"/>
              </a:ext>
            </a:extLst>
          </p:cNvPr>
          <p:cNvGraphicFramePr>
            <a:graphicFrameLocks noGrp="1"/>
          </p:cNvGraphicFramePr>
          <p:nvPr>
            <p:extLst>
              <p:ext uri="{D42A27DB-BD31-4B8C-83A1-F6EECF244321}">
                <p14:modId xmlns:p14="http://schemas.microsoft.com/office/powerpoint/2010/main" val="3639662596"/>
              </p:ext>
            </p:extLst>
          </p:nvPr>
        </p:nvGraphicFramePr>
        <p:xfrm>
          <a:off x="1891195" y="2902043"/>
          <a:ext cx="2494195" cy="3350326"/>
        </p:xfrm>
        <a:graphic>
          <a:graphicData uri="http://schemas.openxmlformats.org/drawingml/2006/table">
            <a:tbl>
              <a:tblPr firstRow="1" firstCol="1" bandRow="1"/>
              <a:tblGrid>
                <a:gridCol w="1246577">
                  <a:extLst>
                    <a:ext uri="{9D8B030D-6E8A-4147-A177-3AD203B41FA5}">
                      <a16:colId xmlns:a16="http://schemas.microsoft.com/office/drawing/2014/main" val="483625054"/>
                    </a:ext>
                  </a:extLst>
                </a:gridCol>
                <a:gridCol w="1247618">
                  <a:extLst>
                    <a:ext uri="{9D8B030D-6E8A-4147-A177-3AD203B41FA5}">
                      <a16:colId xmlns:a16="http://schemas.microsoft.com/office/drawing/2014/main" val="117304266"/>
                    </a:ext>
                  </a:extLst>
                </a:gridCol>
              </a:tblGrid>
              <a:tr h="520490">
                <a:tc>
                  <a:txBody>
                    <a:bodyPr/>
                    <a:lstStyle/>
                    <a:p>
                      <a:pPr marL="0" marR="0" algn="ctr">
                        <a:lnSpc>
                          <a:spcPct val="107000"/>
                        </a:lnSpc>
                        <a:spcBef>
                          <a:spcPts val="0"/>
                        </a:spcBef>
                        <a:spcAft>
                          <a:spcPts val="0"/>
                        </a:spcAft>
                      </a:pPr>
                      <a:r>
                        <a:rPr lang="en-US" sz="4000" b="1" dirty="0">
                          <a:effectLst/>
                          <a:latin typeface="Calibri" panose="020F0502020204030204" pitchFamily="34" charset="0"/>
                          <a:ea typeface="Calibri" panose="020F0502020204030204" pitchFamily="34" charset="0"/>
                          <a:cs typeface="Times New Roman" panose="02020603050405020304" pitchFamily="18" charset="0"/>
                        </a:rPr>
                        <a:t>P</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7000"/>
                        </a:lnSpc>
                        <a:spcBef>
                          <a:spcPts val="0"/>
                        </a:spcBef>
                        <a:spcAft>
                          <a:spcPts val="0"/>
                        </a:spcAft>
                      </a:pPr>
                      <a:r>
                        <a:rPr lang="en-US" sz="4000" b="1" dirty="0">
                          <a:effectLst/>
                          <a:latin typeface="Calibri" panose="020F0502020204030204" pitchFamily="34" charset="0"/>
                          <a:ea typeface="Calibri" panose="020F0502020204030204" pitchFamily="34" charset="0"/>
                          <a:cs typeface="Times New Roman" panose="02020603050405020304" pitchFamily="18" charset="0"/>
                        </a:rPr>
                        <a:t>Q</a:t>
                      </a:r>
                      <a:r>
                        <a:rPr lang="en-US" sz="4000" b="1" baseline="-25000" dirty="0">
                          <a:effectLst/>
                          <a:latin typeface="Calibri" panose="020F0502020204030204" pitchFamily="34" charset="0"/>
                          <a:ea typeface="Calibri" panose="020F0502020204030204" pitchFamily="34" charset="0"/>
                          <a:cs typeface="Times New Roman" panose="02020603050405020304" pitchFamily="18" charset="0"/>
                        </a:rPr>
                        <a:t>s</a:t>
                      </a:r>
                      <a:endParaRPr lang="en-US" sz="4000" baseline="-25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extLst>
                  <a:ext uri="{0D108BD9-81ED-4DB2-BD59-A6C34878D82A}">
                    <a16:rowId xmlns:a16="http://schemas.microsoft.com/office/drawing/2014/main" val="875684927"/>
                  </a:ext>
                </a:extLst>
              </a:tr>
              <a:tr h="492807">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30k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621447874"/>
                  </a:ext>
                </a:extLst>
              </a:tr>
              <a:tr h="521796">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60k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1051865650"/>
                  </a:ext>
                </a:extLst>
              </a:tr>
              <a:tr h="492807">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90k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2969811445"/>
                  </a:ext>
                </a:extLst>
              </a:tr>
              <a:tr h="521796">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120k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1873758196"/>
                  </a:ext>
                </a:extLst>
              </a:tr>
              <a:tr h="492807">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marL="0" marR="0" algn="ctr">
                        <a:lnSpc>
                          <a:spcPct val="107000"/>
                        </a:lnSpc>
                        <a:spcBef>
                          <a:spcPts val="0"/>
                        </a:spcBef>
                        <a:spcAft>
                          <a:spcPts val="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150k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4161685815"/>
                  </a:ext>
                </a:extLst>
              </a:tr>
            </a:tbl>
          </a:graphicData>
        </a:graphic>
      </p:graphicFrame>
      <p:sp>
        <p:nvSpPr>
          <p:cNvPr id="4" name="TextBox 3">
            <a:extLst>
              <a:ext uri="{FF2B5EF4-FFF2-40B4-BE49-F238E27FC236}">
                <a16:creationId xmlns:a16="http://schemas.microsoft.com/office/drawing/2014/main" id="{D7DDB3B1-68F5-45C1-E4B0-306C1C3DF73D}"/>
              </a:ext>
            </a:extLst>
          </p:cNvPr>
          <p:cNvSpPr txBox="1"/>
          <p:nvPr/>
        </p:nvSpPr>
        <p:spPr>
          <a:xfrm>
            <a:off x="2177803" y="2299338"/>
            <a:ext cx="1920977" cy="584775"/>
          </a:xfrm>
          <a:prstGeom prst="rect">
            <a:avLst/>
          </a:prstGeom>
          <a:noFill/>
        </p:spPr>
        <p:txBody>
          <a:bodyPr wrap="square">
            <a:spAutoFit/>
          </a:bodyPr>
          <a:lstStyle/>
          <a:p>
            <a:pPr algn="ctr"/>
            <a:r>
              <a:rPr lang="en-US" sz="3200" b="1" dirty="0">
                <a:ln w="15875">
                  <a:solidFill>
                    <a:schemeClr val="tx1"/>
                  </a:solidFill>
                </a:ln>
                <a:solidFill>
                  <a:srgbClr val="FF0000"/>
                </a:solidFill>
                <a:latin typeface="Calibri" panose="020F0502020204030204"/>
              </a:rPr>
              <a:t>Market</a:t>
            </a:r>
            <a:endParaRPr lang="en-US" dirty="0">
              <a:ln w="15875">
                <a:solidFill>
                  <a:schemeClr val="tx1"/>
                </a:solidFill>
              </a:ln>
            </a:endParaRPr>
          </a:p>
        </p:txBody>
      </p:sp>
      <p:sp>
        <p:nvSpPr>
          <p:cNvPr id="5" name="Rectangle 4">
            <a:extLst>
              <a:ext uri="{FF2B5EF4-FFF2-40B4-BE49-F238E27FC236}">
                <a16:creationId xmlns:a16="http://schemas.microsoft.com/office/drawing/2014/main" id="{6B1E156B-8029-7BFF-B913-20789DE4BD1F}"/>
              </a:ext>
            </a:extLst>
          </p:cNvPr>
          <p:cNvSpPr/>
          <p:nvPr/>
        </p:nvSpPr>
        <p:spPr>
          <a:xfrm>
            <a:off x="1891193" y="2902043"/>
            <a:ext cx="2494195" cy="335032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F6AED380-2C04-D842-6BCA-59FC171F7C40}"/>
              </a:ext>
            </a:extLst>
          </p:cNvPr>
          <p:cNvSpPr/>
          <p:nvPr/>
        </p:nvSpPr>
        <p:spPr>
          <a:xfrm>
            <a:off x="6096000" y="1882476"/>
            <a:ext cx="4980180" cy="178510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500" b="1" i="0" u="none" strike="noStrike" kern="1200" cap="none" spc="0" normalizeH="0" baseline="0" noProof="0" dirty="0">
                <a:ln w="15875">
                  <a:solidFill>
                    <a:schemeClr val="bg1"/>
                  </a:solidFill>
                </a:ln>
                <a:effectLst/>
                <a:uLnTx/>
                <a:uFillTx/>
                <a:latin typeface="Calibri" panose="020F0502020204030204"/>
                <a:ea typeface="+mn-ea"/>
                <a:cs typeface="+mn-cs"/>
              </a:rPr>
              <a:t>The Entire </a:t>
            </a:r>
            <a:r>
              <a:rPr lang="en-US" sz="5500" b="1" dirty="0">
                <a:ln w="15875">
                  <a:solidFill>
                    <a:schemeClr val="bg1"/>
                  </a:solidFill>
                </a:ln>
                <a:latin typeface="Calibri" panose="020F0502020204030204"/>
              </a:rPr>
              <a:t>Table</a:t>
            </a:r>
            <a:r>
              <a:rPr kumimoji="0" lang="en-US" sz="5500" b="1" i="0" u="none" strike="noStrike" kern="1200" cap="none" spc="0" normalizeH="0" noProof="0" dirty="0">
                <a:ln w="15875">
                  <a:solidFill>
                    <a:schemeClr val="bg1"/>
                  </a:solidFill>
                </a:ln>
                <a:effectLst/>
                <a:uLnTx/>
                <a:uFillTx/>
                <a:latin typeface="Calibri" panose="020F0502020204030204"/>
                <a:ea typeface="+mn-ea"/>
                <a:cs typeface="+mn-cs"/>
              </a:rPr>
              <a:t> is Supply</a:t>
            </a:r>
            <a:endParaRPr kumimoji="0" lang="en-US" sz="5500" b="0" i="0" u="none" strike="noStrike" kern="1200" cap="none" spc="0" normalizeH="0" baseline="0" noProof="0" dirty="0">
              <a:ln w="15875">
                <a:solidFill>
                  <a:schemeClr val="bg1"/>
                </a:solidFill>
              </a:ln>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942C66F6-0C30-A386-7C5F-8B13799BBFB8}"/>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500" b="1" dirty="0">
                <a:ln w="28575">
                  <a:solidFill>
                    <a:prstClr val="black"/>
                  </a:solidFill>
                </a:ln>
                <a:solidFill>
                  <a:srgbClr val="FFC000">
                    <a:lumMod val="60000"/>
                    <a:lumOff val="40000"/>
                  </a:srgbClr>
                </a:solidFill>
                <a:latin typeface="Calibri" panose="020F0502020204030204"/>
              </a:rPr>
              <a:t>Supply vs Quantity Supplied</a:t>
            </a:r>
            <a:endParaRPr kumimoji="0" lang="en-US" sz="7500" b="0" i="0"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5DB0D690-383A-FCCC-C5C4-F73E41219001}"/>
              </a:ext>
            </a:extLst>
          </p:cNvPr>
          <p:cNvSpPr/>
          <p:nvPr/>
        </p:nvSpPr>
        <p:spPr>
          <a:xfrm>
            <a:off x="6241144" y="4303561"/>
            <a:ext cx="4689892"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ln w="15875">
                  <a:solidFill>
                    <a:schemeClr val="tx1"/>
                  </a:solidFill>
                </a:ln>
                <a:solidFill>
                  <a:srgbClr val="FF0000"/>
                </a:solidFill>
                <a:latin typeface="Calibri" panose="020F0502020204030204"/>
              </a:rPr>
              <a:t>Supply </a:t>
            </a:r>
            <a:r>
              <a:rPr kumimoji="0" lang="en-US" sz="4000" b="1" i="0" u="none"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rPr>
              <a:t>is </a:t>
            </a:r>
            <a:r>
              <a:rPr kumimoji="0" lang="en-US" sz="4000" b="1" i="0" u="sng"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rPr>
              <a:t>all</a:t>
            </a:r>
            <a:r>
              <a:rPr kumimoji="0" lang="en-US" sz="4000" b="1" i="0" u="none" strike="noStrike" kern="1200" cap="none" spc="0" normalizeH="0" noProof="0" dirty="0">
                <a:ln w="15875">
                  <a:solidFill>
                    <a:schemeClr val="tx1"/>
                  </a:solidFill>
                </a:ln>
                <a:solidFill>
                  <a:srgbClr val="FF0000"/>
                </a:solidFill>
                <a:effectLst/>
                <a:uLnTx/>
                <a:uFillTx/>
                <a:latin typeface="Calibri" panose="020F0502020204030204"/>
                <a:ea typeface="+mn-ea"/>
                <a:cs typeface="+mn-cs"/>
              </a:rPr>
              <a:t> prices and </a:t>
            </a:r>
            <a:r>
              <a:rPr kumimoji="0" lang="en-US" sz="4000" b="1" i="0" u="sng" strike="noStrike" kern="1200" cap="none" spc="0" normalizeH="0" noProof="0" dirty="0">
                <a:ln w="15875">
                  <a:solidFill>
                    <a:schemeClr val="tx1"/>
                  </a:solidFill>
                </a:ln>
                <a:solidFill>
                  <a:srgbClr val="FF0000"/>
                </a:solidFill>
                <a:effectLst/>
                <a:uLnTx/>
                <a:uFillTx/>
                <a:latin typeface="Calibri" panose="020F0502020204030204"/>
                <a:ea typeface="+mn-ea"/>
                <a:cs typeface="+mn-cs"/>
              </a:rPr>
              <a:t>all</a:t>
            </a:r>
            <a:r>
              <a:rPr kumimoji="0" lang="en-US" sz="4000" b="1" i="0" u="none" strike="noStrike" kern="1200" cap="none" spc="0" normalizeH="0" noProof="0" dirty="0">
                <a:ln w="15875">
                  <a:solidFill>
                    <a:schemeClr val="tx1"/>
                  </a:solidFill>
                </a:ln>
                <a:solidFill>
                  <a:srgbClr val="FF0000"/>
                </a:solidFill>
                <a:effectLst/>
                <a:uLnTx/>
                <a:uFillTx/>
                <a:latin typeface="Calibri" panose="020F0502020204030204"/>
                <a:ea typeface="+mn-ea"/>
                <a:cs typeface="+mn-cs"/>
              </a:rPr>
              <a:t> quantities</a:t>
            </a:r>
            <a:endParaRPr kumimoji="0" lang="en-US" sz="4000" b="0" i="0" u="none" strike="noStrike" kern="1200" cap="none" spc="0" normalizeH="0" baseline="0" noProof="0" dirty="0">
              <a:ln w="15875">
                <a:solidFill>
                  <a:schemeClr val="tx1"/>
                </a:solid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2635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BCAA70D-1385-C381-43AA-76E8312116B1}"/>
              </a:ext>
            </a:extLst>
          </p:cNvPr>
          <p:cNvSpPr/>
          <p:nvPr/>
        </p:nvSpPr>
        <p:spPr>
          <a:xfrm>
            <a:off x="192881" y="1385888"/>
            <a:ext cx="5993607" cy="51935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531DEED5-A41A-FFBD-3096-B5087D1E8F7B}"/>
              </a:ext>
            </a:extLst>
          </p:cNvPr>
          <p:cNvCxnSpPr>
            <a:cxnSpLocks/>
          </p:cNvCxnSpPr>
          <p:nvPr/>
        </p:nvCxnSpPr>
        <p:spPr>
          <a:xfrm flipH="1">
            <a:off x="816802" y="3352484"/>
            <a:ext cx="2829465" cy="0"/>
          </a:xfrm>
          <a:prstGeom prst="line">
            <a:avLst/>
          </a:prstGeom>
          <a:ln w="76200">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DB320E2-072D-8328-954F-BD6E6AB2EAA2}"/>
              </a:ext>
            </a:extLst>
          </p:cNvPr>
          <p:cNvCxnSpPr/>
          <p:nvPr/>
        </p:nvCxnSpPr>
        <p:spPr>
          <a:xfrm>
            <a:off x="3646014" y="3332254"/>
            <a:ext cx="169" cy="2461327"/>
          </a:xfrm>
          <a:prstGeom prst="line">
            <a:avLst/>
          </a:prstGeom>
          <a:ln w="76200">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6482429-D8A0-49BF-3A48-0F11CC4C0FC3}"/>
              </a:ext>
            </a:extLst>
          </p:cNvPr>
          <p:cNvCxnSpPr/>
          <p:nvPr/>
        </p:nvCxnSpPr>
        <p:spPr>
          <a:xfrm flipH="1">
            <a:off x="816803" y="5793581"/>
            <a:ext cx="5105400"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9194DA11-0893-93B2-4081-432D01DC49DB}"/>
              </a:ext>
            </a:extLst>
          </p:cNvPr>
          <p:cNvSpPr txBox="1"/>
          <p:nvPr/>
        </p:nvSpPr>
        <p:spPr>
          <a:xfrm>
            <a:off x="391610" y="1705838"/>
            <a:ext cx="42519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P</a:t>
            </a:r>
          </a:p>
        </p:txBody>
      </p:sp>
      <p:sp>
        <p:nvSpPr>
          <p:cNvPr id="12" name="TextBox 11">
            <a:extLst>
              <a:ext uri="{FF2B5EF4-FFF2-40B4-BE49-F238E27FC236}">
                <a16:creationId xmlns:a16="http://schemas.microsoft.com/office/drawing/2014/main" id="{B4C41649-FF9B-415B-2266-A97293CCFA7D}"/>
              </a:ext>
            </a:extLst>
          </p:cNvPr>
          <p:cNvSpPr txBox="1"/>
          <p:nvPr/>
        </p:nvSpPr>
        <p:spPr>
          <a:xfrm>
            <a:off x="5432600" y="5793581"/>
            <a:ext cx="6634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Q</a:t>
            </a:r>
          </a:p>
        </p:txBody>
      </p:sp>
      <p:sp>
        <p:nvSpPr>
          <p:cNvPr id="13" name="TextBox 12">
            <a:extLst>
              <a:ext uri="{FF2B5EF4-FFF2-40B4-BE49-F238E27FC236}">
                <a16:creationId xmlns:a16="http://schemas.microsoft.com/office/drawing/2014/main" id="{B8997351-B950-A308-A491-3D31A49E907B}"/>
              </a:ext>
            </a:extLst>
          </p:cNvPr>
          <p:cNvSpPr txBox="1"/>
          <p:nvPr/>
        </p:nvSpPr>
        <p:spPr>
          <a:xfrm>
            <a:off x="304834" y="3161419"/>
            <a:ext cx="58926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omic Sans MS" panose="030F0702030302020204" pitchFamily="66" charset="0"/>
              </a:rPr>
              <a:t>P1</a:t>
            </a:r>
            <a:endParaRPr kumimoji="0" lang="en-US" sz="18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p:txBody>
      </p:sp>
      <p:sp>
        <p:nvSpPr>
          <p:cNvPr id="14" name="TextBox 13">
            <a:extLst>
              <a:ext uri="{FF2B5EF4-FFF2-40B4-BE49-F238E27FC236}">
                <a16:creationId xmlns:a16="http://schemas.microsoft.com/office/drawing/2014/main" id="{5FC1498E-C058-A305-44B0-D402ED54E430}"/>
              </a:ext>
            </a:extLst>
          </p:cNvPr>
          <p:cNvSpPr txBox="1"/>
          <p:nvPr/>
        </p:nvSpPr>
        <p:spPr>
          <a:xfrm>
            <a:off x="3314314" y="5829293"/>
            <a:ext cx="66339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Qs</a:t>
            </a:r>
          </a:p>
        </p:txBody>
      </p:sp>
      <p:sp>
        <p:nvSpPr>
          <p:cNvPr id="15" name="TextBox 14">
            <a:extLst>
              <a:ext uri="{FF2B5EF4-FFF2-40B4-BE49-F238E27FC236}">
                <a16:creationId xmlns:a16="http://schemas.microsoft.com/office/drawing/2014/main" id="{3825B4E4-8E21-9C5A-A6A3-A77B1F4E92D0}"/>
              </a:ext>
            </a:extLst>
          </p:cNvPr>
          <p:cNvSpPr txBox="1"/>
          <p:nvPr/>
        </p:nvSpPr>
        <p:spPr>
          <a:xfrm>
            <a:off x="5143198" y="1858562"/>
            <a:ext cx="489602"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S</a:t>
            </a:r>
          </a:p>
        </p:txBody>
      </p:sp>
      <p:cxnSp>
        <p:nvCxnSpPr>
          <p:cNvPr id="16" name="Straight Connector 15">
            <a:extLst>
              <a:ext uri="{FF2B5EF4-FFF2-40B4-BE49-F238E27FC236}">
                <a16:creationId xmlns:a16="http://schemas.microsoft.com/office/drawing/2014/main" id="{409A1224-8143-053C-9F03-591469167547}"/>
              </a:ext>
            </a:extLst>
          </p:cNvPr>
          <p:cNvCxnSpPr>
            <a:cxnSpLocks/>
          </p:cNvCxnSpPr>
          <p:nvPr/>
        </p:nvCxnSpPr>
        <p:spPr>
          <a:xfrm flipH="1">
            <a:off x="816802" y="2203619"/>
            <a:ext cx="4347714" cy="3244905"/>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BE22141-5177-AE88-02CB-D7E18DE930F9}"/>
              </a:ext>
            </a:extLst>
          </p:cNvPr>
          <p:cNvCxnSpPr/>
          <p:nvPr/>
        </p:nvCxnSpPr>
        <p:spPr>
          <a:xfrm>
            <a:off x="816803" y="1754981"/>
            <a:ext cx="0" cy="403860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096BB07C-A8E3-DF35-C65D-9A00742D099C}"/>
              </a:ext>
            </a:extLst>
          </p:cNvPr>
          <p:cNvSpPr/>
          <p:nvPr/>
        </p:nvSpPr>
        <p:spPr>
          <a:xfrm>
            <a:off x="6466473" y="1444228"/>
            <a:ext cx="5532646" cy="123110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1" i="0" u="none" strike="noStrike" kern="1200" cap="none" spc="0" normalizeH="0" baseline="0" noProof="0" dirty="0">
                <a:ln w="15875">
                  <a:solidFill>
                    <a:schemeClr val="bg1"/>
                  </a:solidFill>
                </a:ln>
                <a:effectLst/>
                <a:uLnTx/>
                <a:uFillTx/>
                <a:latin typeface="Calibri" panose="020F0502020204030204"/>
                <a:ea typeface="+mn-ea"/>
                <a:cs typeface="+mn-cs"/>
              </a:rPr>
              <a:t>Quantity Supplied</a:t>
            </a:r>
            <a:r>
              <a:rPr kumimoji="0" lang="en-US" sz="3700" b="1" i="0" u="none" strike="noStrike" kern="1200" cap="none" spc="0" normalizeH="0" noProof="0" dirty="0">
                <a:ln w="15875">
                  <a:solidFill>
                    <a:schemeClr val="bg1"/>
                  </a:solidFill>
                </a:ln>
                <a:effectLst/>
                <a:uLnTx/>
                <a:uFillTx/>
                <a:latin typeface="Calibri" panose="020F0502020204030204"/>
                <a:ea typeface="+mn-ea"/>
                <a:cs typeface="+mn-cs"/>
              </a:rPr>
              <a:t> is One Quantity for One Price</a:t>
            </a:r>
            <a:endParaRPr kumimoji="0" lang="en-US" sz="3700" b="0" i="0" u="none" strike="noStrike" kern="1200" cap="none" spc="0" normalizeH="0" baseline="0" noProof="0" dirty="0">
              <a:ln w="15875">
                <a:solidFill>
                  <a:schemeClr val="bg1"/>
                </a:solidFill>
              </a:ln>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038563C0-42FB-10CC-9E78-A4FB5390FB0D}"/>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500" b="1" dirty="0">
                <a:ln w="28575">
                  <a:solidFill>
                    <a:prstClr val="black"/>
                  </a:solidFill>
                </a:ln>
                <a:solidFill>
                  <a:srgbClr val="FFC000">
                    <a:lumMod val="60000"/>
                    <a:lumOff val="40000"/>
                  </a:srgbClr>
                </a:solidFill>
                <a:latin typeface="Calibri" panose="020F0502020204030204"/>
              </a:rPr>
              <a:t>Supply vs Quantity Supplied</a:t>
            </a:r>
            <a:endParaRPr kumimoji="0" lang="en-US" sz="7500" b="0" i="0"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622A9003-D8E1-C084-E860-1B1349A3F121}"/>
              </a:ext>
            </a:extLst>
          </p:cNvPr>
          <p:cNvSpPr/>
          <p:nvPr/>
        </p:nvSpPr>
        <p:spPr>
          <a:xfrm>
            <a:off x="6443307" y="3161419"/>
            <a:ext cx="5578977" cy="170816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a:ln w="15875">
                  <a:solidFill>
                    <a:schemeClr val="tx1"/>
                  </a:solidFill>
                </a:ln>
                <a:solidFill>
                  <a:srgbClr val="FF0000"/>
                </a:solidFill>
                <a:effectLst/>
                <a:uLnTx/>
                <a:uFillTx/>
                <a:latin typeface="Calibri" panose="020F0502020204030204"/>
              </a:rPr>
              <a:t>Quantity </a:t>
            </a:r>
            <a:r>
              <a:rPr lang="en-US" sz="3500" b="1" dirty="0">
                <a:ln w="15875">
                  <a:solidFill>
                    <a:schemeClr val="tx1"/>
                  </a:solidFill>
                </a:ln>
                <a:solidFill>
                  <a:srgbClr val="FF0000"/>
                </a:solidFill>
                <a:latin typeface="Calibri" panose="020F0502020204030204"/>
              </a:rPr>
              <a:t>supplied</a:t>
            </a:r>
            <a:r>
              <a:rPr kumimoji="0" lang="en-US" sz="3500" b="1" i="0" u="none" strike="noStrike" kern="1200" cap="none" spc="0" normalizeH="0" noProof="0" dirty="0">
                <a:ln w="15875">
                  <a:solidFill>
                    <a:schemeClr val="tx1"/>
                  </a:solidFill>
                </a:ln>
                <a:solidFill>
                  <a:srgbClr val="FF0000"/>
                </a:solidFill>
                <a:effectLst/>
                <a:uLnTx/>
                <a:uFillTx/>
                <a:latin typeface="Calibri" panose="020F0502020204030204"/>
              </a:rPr>
              <a:t> </a:t>
            </a:r>
            <a:r>
              <a:rPr lang="en-US" sz="3500" b="1" dirty="0">
                <a:ln w="15875">
                  <a:solidFill>
                    <a:schemeClr val="tx1"/>
                  </a:solidFill>
                </a:ln>
                <a:solidFill>
                  <a:srgbClr val="FF0000"/>
                </a:solidFill>
                <a:latin typeface="Calibri" panose="020F0502020204030204"/>
              </a:rPr>
              <a:t>comes from</a:t>
            </a:r>
            <a:r>
              <a:rPr kumimoji="0" lang="en-US" sz="3500" b="1" i="0" u="none" strike="noStrike" kern="1200" cap="none" spc="0" normalizeH="0" noProof="0" dirty="0">
                <a:ln w="15875">
                  <a:solidFill>
                    <a:schemeClr val="tx1"/>
                  </a:solidFill>
                </a:ln>
                <a:solidFill>
                  <a:srgbClr val="FF0000"/>
                </a:solidFill>
                <a:effectLst/>
                <a:uLnTx/>
                <a:uFillTx/>
                <a:latin typeface="Calibri" panose="020F0502020204030204"/>
              </a:rPr>
              <a:t> a single point on the </a:t>
            </a:r>
            <a:r>
              <a:rPr lang="en-US" sz="3500" b="1" dirty="0">
                <a:ln w="15875">
                  <a:solidFill>
                    <a:schemeClr val="tx1"/>
                  </a:solidFill>
                </a:ln>
                <a:solidFill>
                  <a:srgbClr val="FF0000"/>
                </a:solidFill>
                <a:latin typeface="Calibri" panose="020F0502020204030204"/>
              </a:rPr>
              <a:t>supply</a:t>
            </a:r>
            <a:r>
              <a:rPr kumimoji="0" lang="en-US" sz="3500" b="1" i="0" u="none" strike="noStrike" kern="1200" cap="none" spc="0" normalizeH="0" noProof="0" dirty="0">
                <a:ln w="15875">
                  <a:solidFill>
                    <a:schemeClr val="tx1"/>
                  </a:solidFill>
                </a:ln>
                <a:solidFill>
                  <a:srgbClr val="FF0000"/>
                </a:solidFill>
                <a:effectLst/>
                <a:uLnTx/>
                <a:uFillTx/>
                <a:latin typeface="Calibri" panose="020F0502020204030204"/>
              </a:rPr>
              <a:t> curve</a:t>
            </a:r>
            <a:endParaRPr kumimoji="0" lang="en-US" sz="3500" b="0" i="0" u="none" strike="noStrike" kern="1200" cap="none" spc="0" normalizeH="0" baseline="0" noProof="0" dirty="0">
              <a:ln w="15875">
                <a:solidFill>
                  <a:schemeClr val="tx1"/>
                </a:solidFill>
              </a:ln>
              <a:solidFill>
                <a:prstClr val="black"/>
              </a:solidFill>
              <a:effectLst/>
              <a:uLnTx/>
              <a:uFillTx/>
              <a:latin typeface="Calibri" panose="020F0502020204030204"/>
            </a:endParaRPr>
          </a:p>
        </p:txBody>
      </p:sp>
      <p:sp>
        <p:nvSpPr>
          <p:cNvPr id="5" name="Oval 4">
            <a:extLst>
              <a:ext uri="{FF2B5EF4-FFF2-40B4-BE49-F238E27FC236}">
                <a16:creationId xmlns:a16="http://schemas.microsoft.com/office/drawing/2014/main" id="{242E6A48-4780-8BA5-D538-ABC21299BFF7}"/>
              </a:ext>
            </a:extLst>
          </p:cNvPr>
          <p:cNvSpPr/>
          <p:nvPr/>
        </p:nvSpPr>
        <p:spPr>
          <a:xfrm>
            <a:off x="3514939" y="3246835"/>
            <a:ext cx="228600" cy="228600"/>
          </a:xfrm>
          <a:prstGeom prst="ellipse">
            <a:avLst/>
          </a:prstGeom>
          <a:solidFill>
            <a:srgbClr val="92D050"/>
          </a:solidFill>
          <a:ln w="254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663837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500"/>
                                        <p:tgtEl>
                                          <p:spTgt spid="18"/>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childTnLst>
                          </p:cTn>
                        </p:par>
                        <p:par>
                          <p:cTn id="36" fill="hold">
                            <p:stCondLst>
                              <p:cond delay="500"/>
                            </p:stCondLst>
                            <p:childTnLst>
                              <p:par>
                                <p:cTn id="37" presetID="22" presetClass="entr" presetSubtype="8" fill="hold" nodeType="after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wipe(left)">
                                      <p:cBhvr>
                                        <p:cTn id="39" dur="500"/>
                                        <p:tgtEl>
                                          <p:spTgt spid="7"/>
                                        </p:tgtEl>
                                      </p:cBhvr>
                                    </p:animEffect>
                                  </p:childTnLst>
                                </p:cTn>
                              </p:par>
                            </p:childTnLst>
                          </p:cTn>
                        </p:par>
                        <p:par>
                          <p:cTn id="40" fill="hold">
                            <p:stCondLst>
                              <p:cond delay="1000"/>
                            </p:stCondLst>
                            <p:childTnLst>
                              <p:par>
                                <p:cTn id="41" presetID="22" presetClass="entr" presetSubtype="1" fill="hold" nodeType="after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up)">
                                      <p:cBhvr>
                                        <p:cTn id="43" dur="500"/>
                                        <p:tgtEl>
                                          <p:spTgt spid="9"/>
                                        </p:tgtEl>
                                      </p:cBhvr>
                                    </p:animEffect>
                                  </p:childTnLst>
                                </p:cTn>
                              </p:par>
                            </p:childTnLst>
                          </p:cTn>
                        </p:par>
                        <p:par>
                          <p:cTn id="44" fill="hold">
                            <p:stCondLst>
                              <p:cond delay="1500"/>
                            </p:stCondLst>
                            <p:childTnLst>
                              <p:par>
                                <p:cTn id="45" presetID="10" presetClass="entr" presetSubtype="0" fill="hold" grpId="0" nodeType="after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500"/>
                                        <p:tgtEl>
                                          <p:spTgt spid="14"/>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fade">
                                      <p:cBhvr>
                                        <p:cTn id="50" dur="500"/>
                                        <p:tgtEl>
                                          <p:spTgt spid="5"/>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4"/>
                                        </p:tgtEl>
                                        <p:attrNameLst>
                                          <p:attrName>style.visibility</p:attrName>
                                        </p:attrNameLst>
                                      </p:cBhvr>
                                      <p:to>
                                        <p:strVal val="visible"/>
                                      </p:to>
                                    </p:set>
                                    <p:animEffect transition="in" filter="fade">
                                      <p:cBhvr>
                                        <p:cTn id="5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p:bldP spid="12" grpId="0"/>
      <p:bldP spid="13" grpId="0"/>
      <p:bldP spid="14" grpId="0"/>
      <p:bldP spid="15" grpId="0"/>
      <p:bldP spid="18" grpId="0"/>
      <p:bldP spid="4" grpId="0"/>
      <p:bldP spid="5" grpId="0"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62209</TotalTime>
  <Words>9625</Words>
  <Application>Microsoft Office PowerPoint</Application>
  <PresentationFormat>Widescreen</PresentationFormat>
  <Paragraphs>892</Paragraphs>
  <Slides>23</Slides>
  <Notes>23</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23</vt:i4>
      </vt:variant>
    </vt:vector>
  </HeadingPairs>
  <TitlesOfParts>
    <vt:vector size="31" baseType="lpstr">
      <vt:lpstr>Aptos</vt:lpstr>
      <vt:lpstr>Arial</vt:lpstr>
      <vt:lpstr>Arial Black</vt:lpstr>
      <vt:lpstr>Calibri</vt:lpstr>
      <vt:lpstr>Calibri Light</vt:lpstr>
      <vt:lpstr>Comic Sans MS</vt:lpstr>
      <vt:lpstr>1_Office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Jacob Reed</dc:creator>
  <cp:lastModifiedBy>Jacob Reed at Sheldon HS</cp:lastModifiedBy>
  <cp:revision>21</cp:revision>
  <dcterms:created xsi:type="dcterms:W3CDTF">2023-01-05T17:01:42Z</dcterms:created>
  <dcterms:modified xsi:type="dcterms:W3CDTF">2026-07-11T18:55:16Z</dcterms:modified>
</cp:coreProperties>
</file>