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5"/>
  </p:notesMasterIdLst>
  <p:sldIdLst>
    <p:sldId id="360" r:id="rId3"/>
    <p:sldId id="294" r:id="rId4"/>
    <p:sldId id="337" r:id="rId5"/>
    <p:sldId id="321" r:id="rId6"/>
    <p:sldId id="331" r:id="rId7"/>
    <p:sldId id="338" r:id="rId8"/>
    <p:sldId id="328" r:id="rId9"/>
    <p:sldId id="296" r:id="rId10"/>
    <p:sldId id="297" r:id="rId11"/>
    <p:sldId id="329" r:id="rId12"/>
    <p:sldId id="298" r:id="rId13"/>
    <p:sldId id="29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65" autoAdjust="0"/>
    <p:restoredTop sz="55778" autoAdjust="0"/>
  </p:normalViewPr>
  <p:slideViewPr>
    <p:cSldViewPr snapToGrid="0">
      <p:cViewPr varScale="1">
        <p:scale>
          <a:sx n="49" d="100"/>
          <a:sy n="49" d="100"/>
        </p:scale>
        <p:origin x="1287" y="-18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78F6F-1206-42CA-8D35-830BAC29A35B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531C1-B1C6-4EED-80F6-D11DBDD15B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00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After completing this lesson, students should be able to:</a:t>
            </a:r>
          </a:p>
          <a:p>
            <a:r>
              <a:rPr lang="en-US" dirty="0"/>
              <a:t>Define </a:t>
            </a:r>
            <a:r>
              <a:rPr lang="en-US" b="1" dirty="0"/>
              <a:t>market equilibrium</a:t>
            </a:r>
            <a:r>
              <a:rPr lang="en-US" dirty="0"/>
              <a:t> and explain how it represents the balance between supply and demand.</a:t>
            </a:r>
          </a:p>
          <a:p>
            <a:r>
              <a:rPr lang="en-US" dirty="0"/>
              <a:t>Illustrate and interpret </a:t>
            </a:r>
            <a:r>
              <a:rPr lang="en-US" b="1" dirty="0"/>
              <a:t>changes in equilibrium price (Pe)</a:t>
            </a:r>
            <a:r>
              <a:rPr lang="en-US" dirty="0"/>
              <a:t> and </a:t>
            </a:r>
            <a:r>
              <a:rPr lang="en-US" b="1" dirty="0"/>
              <a:t>quantity (</a:t>
            </a:r>
            <a:r>
              <a:rPr lang="en-US" b="1" dirty="0" err="1"/>
              <a:t>Qe</a:t>
            </a:r>
            <a:r>
              <a:rPr lang="en-US" b="1" dirty="0"/>
              <a:t>)</a:t>
            </a:r>
            <a:r>
              <a:rPr lang="en-US" dirty="0"/>
              <a:t> resulting from shifts in demand or supply.</a:t>
            </a:r>
          </a:p>
          <a:p>
            <a:r>
              <a:rPr lang="en-US" dirty="0"/>
              <a:t>Analyze how </a:t>
            </a:r>
            <a:r>
              <a:rPr lang="en-US" b="1" dirty="0"/>
              <a:t>increases or decreases in supply or demand</a:t>
            </a:r>
            <a:r>
              <a:rPr lang="en-US" dirty="0"/>
              <a:t> affect equilibrium outcomes.</a:t>
            </a:r>
          </a:p>
          <a:p>
            <a:r>
              <a:rPr lang="en-US" dirty="0"/>
              <a:t>Explain the process by which markets </a:t>
            </a:r>
            <a:r>
              <a:rPr lang="en-US" b="1" dirty="0"/>
              <a:t>self-correct temporary surpluses or shortages</a:t>
            </a:r>
            <a:r>
              <a:rPr lang="en-US" dirty="0"/>
              <a:t> to reach a new equilibrium.</a:t>
            </a:r>
          </a:p>
          <a:p>
            <a:r>
              <a:rPr lang="en-US" dirty="0"/>
              <a:t>Predict outcomes when </a:t>
            </a:r>
            <a:r>
              <a:rPr lang="en-US" b="1" dirty="0"/>
              <a:t>both supply and demand shift simultaneously</a:t>
            </a:r>
            <a:r>
              <a:rPr lang="en-US" dirty="0"/>
              <a:t>, identifying which variable is </a:t>
            </a:r>
            <a:r>
              <a:rPr lang="en-US" b="1" dirty="0"/>
              <a:t>determinate</a:t>
            </a:r>
            <a:r>
              <a:rPr lang="en-US" dirty="0"/>
              <a:t> and which is </a:t>
            </a:r>
            <a:r>
              <a:rPr lang="en-US" b="1" dirty="0"/>
              <a:t>indeterminate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Teacher Note:</a:t>
            </a:r>
          </a:p>
          <a:p>
            <a:r>
              <a:rPr lang="en-US" dirty="0"/>
              <a:t>This lesson builds on students’ prior understanding of </a:t>
            </a:r>
            <a:r>
              <a:rPr lang="en-US" b="1" dirty="0"/>
              <a:t>supply and demand</a:t>
            </a:r>
            <a:r>
              <a:rPr lang="en-US" dirty="0"/>
              <a:t> by showing how the interaction of these forces determines </a:t>
            </a:r>
            <a:r>
              <a:rPr lang="en-US" b="1" dirty="0"/>
              <a:t>market equilibrium</a:t>
            </a:r>
            <a:r>
              <a:rPr lang="en-US" dirty="0"/>
              <a:t>. Emphasize that equilibrium is not static - it changes whenever market conditions shift. Encourage students to think of equilibrium as the “meeting point” between producers and consumers, constantly moving as preferences, costs, and technology evolve.</a:t>
            </a:r>
          </a:p>
          <a:p>
            <a:r>
              <a:rPr lang="en-US" dirty="0"/>
              <a:t>Use clear visual examples and step-by-step graph analysis to help students see how </a:t>
            </a:r>
            <a:r>
              <a:rPr lang="en-US" b="1" dirty="0"/>
              <a:t>price and quantity respond</a:t>
            </a:r>
            <a:r>
              <a:rPr lang="en-US" dirty="0"/>
              <a:t> to curve shifts. Reinforce that on the </a:t>
            </a:r>
            <a:r>
              <a:rPr lang="en-US" b="1" dirty="0"/>
              <a:t>AP Exam</a:t>
            </a:r>
            <a:r>
              <a:rPr lang="en-US" dirty="0"/>
              <a:t>, students should assume the market </a:t>
            </a:r>
            <a:r>
              <a:rPr lang="en-US" b="1" dirty="0"/>
              <a:t>immediately reaches the new equilibrium</a:t>
            </a:r>
            <a:r>
              <a:rPr lang="en-US" dirty="0"/>
              <a:t> unless otherwise stated.</a:t>
            </a:r>
          </a:p>
          <a:p>
            <a:r>
              <a:rPr lang="en-US" dirty="0"/>
              <a:t>As the lesson progresses into </a:t>
            </a:r>
            <a:r>
              <a:rPr lang="en-US" b="1" dirty="0"/>
              <a:t>double shifts</a:t>
            </a:r>
            <a:r>
              <a:rPr lang="en-US" dirty="0"/>
              <a:t>, highlight the logic behind </a:t>
            </a:r>
            <a:r>
              <a:rPr lang="en-US" b="1" dirty="0"/>
              <a:t>indeterminate outcomes</a:t>
            </a:r>
            <a:r>
              <a:rPr lang="en-US" dirty="0"/>
              <a:t> and remind students:</a:t>
            </a:r>
          </a:p>
          <a:p>
            <a:r>
              <a:rPr lang="en-US" dirty="0"/>
              <a:t>“When in doubt, graph it out.”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17AB43-5F34-4619-AB59-2882F5CDE5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8534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will review the </a:t>
            </a:r>
            <a:r>
              <a:rPr lang="en-US" b="1" dirty="0"/>
              <a:t>determinants of supply (supply shifters)</a:t>
            </a:r>
            <a:r>
              <a:rPr lang="en-US" dirty="0"/>
              <a:t> and understand how changes in these factors shift the </a:t>
            </a:r>
            <a:r>
              <a:rPr lang="en-US" b="1" dirty="0"/>
              <a:t>entire supply curve</a:t>
            </a:r>
            <a:r>
              <a:rPr lang="en-US" dirty="0"/>
              <a:t>, which alters </a:t>
            </a:r>
            <a:r>
              <a:rPr lang="en-US" b="1" dirty="0"/>
              <a:t>equilibrium price (Pe)</a:t>
            </a:r>
            <a:r>
              <a:rPr lang="en-US" dirty="0"/>
              <a:t> and </a:t>
            </a:r>
            <a:r>
              <a:rPr lang="en-US" b="1" dirty="0"/>
              <a:t>equilibrium quantity (</a:t>
            </a:r>
            <a:r>
              <a:rPr lang="en-US" b="1" dirty="0" err="1"/>
              <a:t>Qe</a:t>
            </a:r>
            <a:r>
              <a:rPr lang="en-US" b="1" dirty="0"/>
              <a:t>)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</a:p>
          <a:p>
            <a:r>
              <a:rPr lang="en-US" dirty="0"/>
              <a:t>When something other than price changes producers’ willingness or ability to supply a good, the </a:t>
            </a:r>
            <a:r>
              <a:rPr lang="en-US" b="1" dirty="0"/>
              <a:t>entire supply curve shifts</a:t>
            </a:r>
            <a:r>
              <a:rPr lang="en-US" dirty="0"/>
              <a:t>.</a:t>
            </a:r>
          </a:p>
          <a:p>
            <a:r>
              <a:rPr lang="en-US" dirty="0"/>
              <a:t>A </a:t>
            </a:r>
            <a:r>
              <a:rPr lang="en-US" b="1" dirty="0"/>
              <a:t>rightward shift</a:t>
            </a:r>
            <a:r>
              <a:rPr lang="en-US" dirty="0"/>
              <a:t> = </a:t>
            </a:r>
            <a:r>
              <a:rPr lang="en-US" b="1" dirty="0"/>
              <a:t>increase in supply</a:t>
            </a:r>
            <a:r>
              <a:rPr lang="en-US" dirty="0"/>
              <a:t> (producers are willing to sell more at every price).</a:t>
            </a:r>
          </a:p>
          <a:p>
            <a:r>
              <a:rPr lang="en-US" dirty="0"/>
              <a:t>A </a:t>
            </a:r>
            <a:r>
              <a:rPr lang="en-US" b="1" dirty="0"/>
              <a:t>leftward shift</a:t>
            </a:r>
            <a:r>
              <a:rPr lang="en-US" dirty="0"/>
              <a:t> = </a:t>
            </a:r>
            <a:r>
              <a:rPr lang="en-US" b="1" dirty="0"/>
              <a:t>decrease in supply</a:t>
            </a:r>
            <a:r>
              <a:rPr lang="en-US" dirty="0"/>
              <a:t> (producers sell less at every price).</a:t>
            </a:r>
            <a:br>
              <a:rPr lang="en-US" dirty="0"/>
            </a:br>
            <a:r>
              <a:rPr lang="en-US" dirty="0"/>
              <a:t>These changes lead to new equilibrium points on the supply-and-demand graph.</a:t>
            </a:r>
          </a:p>
          <a:p>
            <a:endParaRPr lang="en-US" dirty="0"/>
          </a:p>
          <a:p>
            <a:r>
              <a:rPr lang="en-US" b="1" dirty="0"/>
              <a:t>The Five Determinants of Supply:</a:t>
            </a:r>
          </a:p>
          <a:p>
            <a:r>
              <a:rPr lang="en-US" b="1" dirty="0"/>
              <a:t>Input Prices</a:t>
            </a:r>
            <a:endParaRPr lang="en-US" dirty="0"/>
          </a:p>
          <a:p>
            <a:pPr lvl="1"/>
            <a:r>
              <a:rPr lang="en-US" dirty="0"/>
              <a:t>Costs of production inputs (labor, raw materials, energy, etc.).</a:t>
            </a:r>
          </a:p>
          <a:p>
            <a:pPr lvl="1"/>
            <a:r>
              <a:rPr lang="en-US" i="1" dirty="0"/>
              <a:t>If input prices rise,</a:t>
            </a:r>
            <a:r>
              <a:rPr lang="en-US" dirty="0"/>
              <a:t> production becomes more expensive → supply decreases.</a:t>
            </a:r>
          </a:p>
          <a:p>
            <a:pPr lvl="1"/>
            <a:r>
              <a:rPr lang="en-US" i="1" dirty="0"/>
              <a:t>If input prices fall,</a:t>
            </a:r>
            <a:r>
              <a:rPr lang="en-US" dirty="0"/>
              <a:t> production becomes cheaper → supply increases.</a:t>
            </a:r>
          </a:p>
          <a:p>
            <a:r>
              <a:rPr lang="en-US" b="1" dirty="0"/>
              <a:t>Government Tools</a:t>
            </a:r>
            <a:endParaRPr lang="en-US" dirty="0"/>
          </a:p>
          <a:p>
            <a:pPr lvl="1"/>
            <a:r>
              <a:rPr lang="en-US" b="1" dirty="0"/>
              <a:t>Taxes:</a:t>
            </a:r>
            <a:r>
              <a:rPr lang="en-US" dirty="0"/>
              <a:t> Increase production costs → supply decreases.</a:t>
            </a:r>
          </a:p>
          <a:p>
            <a:pPr lvl="1"/>
            <a:r>
              <a:rPr lang="en-US" b="1" dirty="0"/>
              <a:t>Subsidies:</a:t>
            </a:r>
            <a:r>
              <a:rPr lang="en-US" dirty="0"/>
              <a:t> Lower production costs → supply increases.</a:t>
            </a:r>
          </a:p>
          <a:p>
            <a:pPr lvl="1"/>
            <a:r>
              <a:rPr lang="en-US" b="1" dirty="0"/>
              <a:t>Regulations:</a:t>
            </a:r>
            <a:r>
              <a:rPr lang="en-US" dirty="0"/>
              <a:t> Can make production more difficult or costly → supply decreases.</a:t>
            </a:r>
          </a:p>
          <a:p>
            <a:r>
              <a:rPr lang="en-US" b="1" dirty="0"/>
              <a:t>Number of Sellers</a:t>
            </a:r>
            <a:endParaRPr lang="en-US" dirty="0"/>
          </a:p>
          <a:p>
            <a:pPr lvl="1"/>
            <a:r>
              <a:rPr lang="en-US" dirty="0"/>
              <a:t>More firms entering the market → overall supply increases.</a:t>
            </a:r>
          </a:p>
          <a:p>
            <a:pPr lvl="1"/>
            <a:r>
              <a:rPr lang="en-US" dirty="0"/>
              <a:t>Firms exit the market → overall supply decreases.</a:t>
            </a:r>
          </a:p>
          <a:p>
            <a:r>
              <a:rPr lang="en-US" b="1" dirty="0"/>
              <a:t>Technology</a:t>
            </a:r>
            <a:endParaRPr lang="en-US" dirty="0"/>
          </a:p>
          <a:p>
            <a:pPr lvl="1"/>
            <a:r>
              <a:rPr lang="en-US" dirty="0"/>
              <a:t>Better technology makes production more efficient → supply increases.</a:t>
            </a:r>
          </a:p>
          <a:p>
            <a:pPr lvl="1"/>
            <a:r>
              <a:rPr lang="en-US" dirty="0"/>
              <a:t>Outdated or broken technology can reduce productivity → supply decreases.</a:t>
            </a:r>
          </a:p>
          <a:p>
            <a:r>
              <a:rPr lang="en-US" b="1" dirty="0"/>
              <a:t>Prices of Other Goods</a:t>
            </a:r>
            <a:endParaRPr lang="en-US" dirty="0"/>
          </a:p>
          <a:p>
            <a:pPr lvl="1"/>
            <a:r>
              <a:rPr lang="en-US" dirty="0"/>
              <a:t>When producers can make multiple products, they may shift resources toward whichever good offers the highest profit.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If the price of corn rises, farmers might plant more corn and less wheat → wheat supply decreases.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</a:p>
          <a:p>
            <a:r>
              <a:rPr lang="en-US" b="1" dirty="0"/>
              <a:t>Start by connecting to demand:</a:t>
            </a:r>
            <a:endParaRPr lang="en-US" dirty="0"/>
          </a:p>
          <a:p>
            <a:r>
              <a:rPr lang="en-US" dirty="0"/>
              <a:t>“Just like demand can shift, supply can too - but for completely different reasons.”</a:t>
            </a:r>
          </a:p>
          <a:p>
            <a:r>
              <a:rPr lang="en-US" b="1" dirty="0"/>
              <a:t>Explain that price doesn’t shift supply:</a:t>
            </a:r>
            <a:endParaRPr lang="en-US" dirty="0"/>
          </a:p>
          <a:p>
            <a:r>
              <a:rPr lang="en-US" dirty="0"/>
              <a:t>“A change in price causes movement along the curve, but these factors cause the entire curve to move.”</a:t>
            </a:r>
          </a:p>
          <a:p>
            <a:r>
              <a:rPr lang="en-US" b="1" dirty="0"/>
              <a:t>Point out each determinant:</a:t>
            </a:r>
            <a:endParaRPr lang="en-US" dirty="0"/>
          </a:p>
          <a:p>
            <a:r>
              <a:rPr lang="en-US" dirty="0"/>
              <a:t>“Each of these five causes producers to adjust how much they’re willing and able to produce at every price level.”</a:t>
            </a:r>
          </a:p>
          <a:p>
            <a:r>
              <a:rPr lang="en-US" b="1" dirty="0"/>
              <a:t>Preview what’s next:</a:t>
            </a:r>
            <a:endParaRPr lang="en-US" dirty="0"/>
          </a:p>
          <a:p>
            <a:r>
              <a:rPr lang="en-US" dirty="0"/>
              <a:t>“Next, we’ll see what happens when supply increases - when producers can make and sell more at every price.”</a:t>
            </a:r>
          </a:p>
          <a:p>
            <a:br>
              <a:rPr lang="en-US" dirty="0"/>
            </a:br>
            <a:r>
              <a:rPr lang="en-US" b="1" dirty="0"/>
              <a:t>Engagement Prompts:</a:t>
            </a:r>
          </a:p>
          <a:p>
            <a:r>
              <a:rPr lang="en-US" dirty="0"/>
              <a:t>“If the price of fertilizer dropped, what would happen to wheat supply?”</a:t>
            </a:r>
          </a:p>
          <a:p>
            <a:r>
              <a:rPr lang="en-US" dirty="0"/>
              <a:t>“How do subsidies help farmers or clean energy producers?”</a:t>
            </a:r>
          </a:p>
          <a:p>
            <a:r>
              <a:rPr lang="en-US" dirty="0"/>
              <a:t>“Can you think of a technology that increased supply in a major industry?”</a:t>
            </a:r>
          </a:p>
          <a:p>
            <a:br>
              <a:rPr lang="en-US" dirty="0"/>
            </a:br>
            <a:r>
              <a:rPr lang="en-US" b="1" dirty="0"/>
              <a:t>Next Slide:</a:t>
            </a:r>
          </a:p>
          <a:p>
            <a:r>
              <a:rPr lang="en-US" dirty="0"/>
              <a:t>“Next, we’ll look at how an increase in supply shifts the supply curve right and changes equilibrium price and quantity.”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31C1-B1C6-4EED-80F6-D11DBDD15B8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82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will understand how an </a:t>
            </a:r>
            <a:r>
              <a:rPr lang="en-US" b="1" dirty="0"/>
              <a:t>increase in supply</a:t>
            </a:r>
            <a:r>
              <a:rPr lang="en-US" dirty="0"/>
              <a:t>, caused by a rise in the </a:t>
            </a:r>
            <a:r>
              <a:rPr lang="en-US" b="1" dirty="0"/>
              <a:t>number of sellers (firms)</a:t>
            </a:r>
            <a:r>
              <a:rPr lang="en-US" dirty="0"/>
              <a:t>, shifts the supply curve to the right and results in a </a:t>
            </a:r>
            <a:r>
              <a:rPr lang="en-US" b="1" dirty="0"/>
              <a:t>lower equilibrium price (Pe)</a:t>
            </a:r>
            <a:r>
              <a:rPr lang="en-US" dirty="0"/>
              <a:t> and </a:t>
            </a:r>
            <a:r>
              <a:rPr lang="en-US" b="1" dirty="0"/>
              <a:t>higher equilibrium quantity (</a:t>
            </a:r>
            <a:r>
              <a:rPr lang="en-US" b="1" dirty="0" err="1"/>
              <a:t>Qe</a:t>
            </a:r>
            <a:r>
              <a:rPr lang="en-US" b="1" dirty="0"/>
              <a:t>)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</a:p>
          <a:p>
            <a:r>
              <a:rPr lang="en-US" dirty="0"/>
              <a:t>When more producers enter a market, the </a:t>
            </a:r>
            <a:r>
              <a:rPr lang="en-US" b="1" dirty="0"/>
              <a:t>total market supply increases</a:t>
            </a:r>
            <a:r>
              <a:rPr lang="en-US" dirty="0"/>
              <a:t>.</a:t>
            </a:r>
          </a:p>
          <a:p>
            <a:r>
              <a:rPr lang="en-US" dirty="0"/>
              <a:t>This means at every price, sellers are willing to produce and sell more - the </a:t>
            </a:r>
            <a:r>
              <a:rPr lang="en-US" b="1" dirty="0"/>
              <a:t>supply curve shifts right</a:t>
            </a:r>
            <a:r>
              <a:rPr lang="en-US" dirty="0"/>
              <a:t> (from </a:t>
            </a:r>
            <a:r>
              <a:rPr lang="en-US" b="1" dirty="0"/>
              <a:t>S</a:t>
            </a:r>
            <a:r>
              <a:rPr lang="en-US" dirty="0"/>
              <a:t> to </a:t>
            </a:r>
            <a:r>
              <a:rPr lang="en-US" b="1" dirty="0"/>
              <a:t>S1</a:t>
            </a:r>
            <a:r>
              <a:rPr lang="en-US" dirty="0"/>
              <a:t>).</a:t>
            </a:r>
          </a:p>
          <a:p>
            <a:r>
              <a:rPr lang="en-US" dirty="0"/>
              <a:t>The increased competition leads to:</a:t>
            </a:r>
          </a:p>
          <a:p>
            <a:pPr lvl="1"/>
            <a:r>
              <a:rPr lang="en-US" b="1" dirty="0"/>
              <a:t>Lower prices (Pe → Pe1)</a:t>
            </a:r>
            <a:endParaRPr lang="en-US" dirty="0"/>
          </a:p>
          <a:p>
            <a:pPr lvl="1"/>
            <a:r>
              <a:rPr lang="en-US" b="1" dirty="0"/>
              <a:t>Higher quantities sold (</a:t>
            </a:r>
            <a:r>
              <a:rPr lang="en-US" b="1" dirty="0" err="1"/>
              <a:t>Qe</a:t>
            </a:r>
            <a:r>
              <a:rPr lang="en-US" b="1" dirty="0"/>
              <a:t> → Qe1)</a:t>
            </a:r>
            <a:endParaRPr lang="en-US" dirty="0"/>
          </a:p>
          <a:p>
            <a:r>
              <a:rPr lang="en-US" dirty="0"/>
              <a:t>The new equilibrium forms where </a:t>
            </a:r>
            <a:r>
              <a:rPr lang="en-US" b="1" dirty="0"/>
              <a:t>buyers and sellers agree at this lower price and larger output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b="1" dirty="0"/>
              <a:t>Begin with the original equilibrium:</a:t>
            </a:r>
            <a:endParaRPr lang="en-US" dirty="0"/>
          </a:p>
          <a:p>
            <a:r>
              <a:rPr lang="en-US" dirty="0"/>
              <a:t>“We start here at our original equilibrium, where price Pe and quantity </a:t>
            </a:r>
            <a:r>
              <a:rPr lang="en-US" dirty="0" err="1"/>
              <a:t>Qe</a:t>
            </a:r>
            <a:r>
              <a:rPr lang="en-US" dirty="0"/>
              <a:t> balance supply and demand.”</a:t>
            </a:r>
          </a:p>
          <a:p>
            <a:r>
              <a:rPr lang="en-US" b="1" dirty="0"/>
              <a:t>Introduce the scenario:</a:t>
            </a:r>
            <a:endParaRPr lang="en-US" dirty="0"/>
          </a:p>
          <a:p>
            <a:r>
              <a:rPr lang="en-US" dirty="0"/>
              <a:t>“Now imagine more firms enter the market - maybe new wheat farmers start growing crops or new producers enter the electric car market.”</a:t>
            </a:r>
          </a:p>
          <a:p>
            <a:r>
              <a:rPr lang="en-US" b="1" dirty="0"/>
              <a:t>Explain the curve shift:</a:t>
            </a:r>
            <a:endParaRPr lang="en-US" dirty="0"/>
          </a:p>
          <a:p>
            <a:r>
              <a:rPr lang="en-US" dirty="0"/>
              <a:t>“More producers means more goods available at every price, so the </a:t>
            </a:r>
            <a:r>
              <a:rPr lang="en-US" b="1" dirty="0"/>
              <a:t>supply curve shifts right</a:t>
            </a:r>
            <a:r>
              <a:rPr lang="en-US" dirty="0"/>
              <a:t> from S to S1.”</a:t>
            </a:r>
          </a:p>
          <a:p>
            <a:r>
              <a:rPr lang="en-US" b="1" dirty="0"/>
              <a:t>Discuss the results:</a:t>
            </a:r>
            <a:endParaRPr lang="en-US" dirty="0"/>
          </a:p>
          <a:p>
            <a:r>
              <a:rPr lang="en-US" dirty="0"/>
              <a:t>“With extra competition, sellers must lower prices to sell their output. As prices fall, consumers buy more - moving us to a new equilibrium with </a:t>
            </a:r>
            <a:r>
              <a:rPr lang="en-US" b="1" dirty="0"/>
              <a:t>lower price (Pe1)</a:t>
            </a:r>
            <a:r>
              <a:rPr lang="en-US" dirty="0"/>
              <a:t> and </a:t>
            </a:r>
            <a:r>
              <a:rPr lang="en-US" b="1" dirty="0"/>
              <a:t>higher quantity (Qe1)</a:t>
            </a:r>
            <a:r>
              <a:rPr lang="en-US" dirty="0"/>
              <a:t>.”</a:t>
            </a:r>
          </a:p>
          <a:p>
            <a:r>
              <a:rPr lang="en-US" b="1" dirty="0"/>
              <a:t>Reinforce the takeaway:</a:t>
            </a:r>
            <a:endParaRPr lang="en-US" dirty="0"/>
          </a:p>
          <a:p>
            <a:r>
              <a:rPr lang="en-US" dirty="0"/>
              <a:t>“An increase in supply causes prices to fall and output to rise - more goods at cheaper prices.”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“What happens to prices when more companies start selling the same product?”</a:t>
            </a:r>
          </a:p>
          <a:p>
            <a:r>
              <a:rPr lang="en-US" dirty="0"/>
              <a:t>“If more wheat farmers enter the market, who benefits - consumers or producers?”</a:t>
            </a:r>
          </a:p>
          <a:p>
            <a:r>
              <a:rPr lang="en-US" dirty="0"/>
              <a:t>“Can you think of a product where prices dropped because more firms started producing it?”</a:t>
            </a:r>
            <a:br>
              <a:rPr lang="en-US" dirty="0"/>
            </a:br>
            <a:r>
              <a:rPr lang="en-US" i="1" dirty="0"/>
              <a:t>(Examples: smartphones, streaming services, electric vehicles.)</a:t>
            </a:r>
            <a:endParaRPr lang="en-US" dirty="0"/>
          </a:p>
          <a:p>
            <a:br>
              <a:rPr lang="en-US" dirty="0"/>
            </a:br>
            <a:r>
              <a:rPr lang="en-US" b="1" dirty="0"/>
              <a:t>Next Slide:</a:t>
            </a:r>
          </a:p>
          <a:p>
            <a:r>
              <a:rPr lang="en-US" dirty="0"/>
              <a:t>“Now that we’ve seen how more sellers increase supply, let’s examine what happens when sellers leave the market and supply falls.”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31C1-B1C6-4EED-80F6-D11DBDD15B8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80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will understand that a </a:t>
            </a:r>
            <a:r>
              <a:rPr lang="en-US" b="1" dirty="0"/>
              <a:t>decrease in supply</a:t>
            </a:r>
            <a:r>
              <a:rPr lang="en-US" dirty="0"/>
              <a:t>, often caused by </a:t>
            </a:r>
            <a:r>
              <a:rPr lang="en-US" b="1" dirty="0"/>
              <a:t>rising input costs</a:t>
            </a:r>
            <a:r>
              <a:rPr lang="en-US" dirty="0"/>
              <a:t> (like fertilizer prices), shifts the supply curve to the </a:t>
            </a:r>
            <a:r>
              <a:rPr lang="en-US" b="1" dirty="0"/>
              <a:t>left</a:t>
            </a:r>
            <a:r>
              <a:rPr lang="en-US" dirty="0"/>
              <a:t>, resulting in a </a:t>
            </a:r>
            <a:r>
              <a:rPr lang="en-US" b="1" dirty="0"/>
              <a:t>higher equilibrium price (Pe)</a:t>
            </a:r>
            <a:r>
              <a:rPr lang="en-US" dirty="0"/>
              <a:t> and a </a:t>
            </a:r>
            <a:r>
              <a:rPr lang="en-US" b="1" dirty="0"/>
              <a:t>lower equilibrium quantity (</a:t>
            </a:r>
            <a:r>
              <a:rPr lang="en-US" b="1" dirty="0" err="1"/>
              <a:t>Qe</a:t>
            </a:r>
            <a:r>
              <a:rPr lang="en-US" b="1" dirty="0"/>
              <a:t>)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</a:p>
          <a:p>
            <a:r>
              <a:rPr lang="en-US" dirty="0"/>
              <a:t>When production costs rise, producers are willing and able to supply </a:t>
            </a:r>
            <a:r>
              <a:rPr lang="en-US" b="1" dirty="0"/>
              <a:t>less at every price</a:t>
            </a:r>
            <a:r>
              <a:rPr lang="en-US" dirty="0"/>
              <a:t>.</a:t>
            </a:r>
          </a:p>
          <a:p>
            <a:r>
              <a:rPr lang="en-US" dirty="0"/>
              <a:t>This shift in production behavior moves the </a:t>
            </a:r>
            <a:r>
              <a:rPr lang="en-US" b="1" dirty="0"/>
              <a:t>entire supply curve leftward</a:t>
            </a:r>
            <a:r>
              <a:rPr lang="en-US" dirty="0"/>
              <a:t> (from </a:t>
            </a:r>
            <a:r>
              <a:rPr lang="en-US" b="1" dirty="0"/>
              <a:t>S</a:t>
            </a:r>
            <a:r>
              <a:rPr lang="en-US" dirty="0"/>
              <a:t> to </a:t>
            </a:r>
            <a:r>
              <a:rPr lang="en-US" b="1" dirty="0"/>
              <a:t>S1</a:t>
            </a:r>
            <a:r>
              <a:rPr lang="en-US" dirty="0"/>
              <a:t>).</a:t>
            </a:r>
          </a:p>
          <a:p>
            <a:r>
              <a:rPr lang="en-US" dirty="0"/>
              <a:t>The new equilibrium occurs where the new supply curve meets demand, leading to:</a:t>
            </a:r>
          </a:p>
          <a:p>
            <a:pPr lvl="1"/>
            <a:r>
              <a:rPr lang="en-US" b="1" dirty="0"/>
              <a:t>Higher prices</a:t>
            </a:r>
            <a:r>
              <a:rPr lang="en-US" dirty="0"/>
              <a:t> (Pe → Pe1)</a:t>
            </a:r>
          </a:p>
          <a:p>
            <a:pPr lvl="1"/>
            <a:r>
              <a:rPr lang="en-US" b="1" dirty="0"/>
              <a:t>Lower quantities sold</a:t>
            </a:r>
            <a:r>
              <a:rPr lang="en-US" dirty="0"/>
              <a:t> (</a:t>
            </a:r>
            <a:r>
              <a:rPr lang="en-US" dirty="0" err="1"/>
              <a:t>Qe</a:t>
            </a:r>
            <a:r>
              <a:rPr lang="en-US" dirty="0"/>
              <a:t> → Qe1)</a:t>
            </a:r>
          </a:p>
          <a:p>
            <a:r>
              <a:rPr lang="en-US" dirty="0"/>
              <a:t>This outcome reflects </a:t>
            </a:r>
            <a:r>
              <a:rPr lang="en-US" b="1" dirty="0"/>
              <a:t>scarcity and higher production costs</a:t>
            </a:r>
            <a:r>
              <a:rPr lang="en-US" dirty="0"/>
              <a:t>-less supply means competition among buyers pushes prices up.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</a:p>
          <a:p>
            <a:r>
              <a:rPr lang="en-US" b="1" dirty="0"/>
              <a:t>Start with the original equilibrium:</a:t>
            </a:r>
            <a:endParaRPr lang="en-US" dirty="0"/>
          </a:p>
          <a:p>
            <a:r>
              <a:rPr lang="en-US" dirty="0"/>
              <a:t>“We begin at the original equilibrium price Pe and quantity </a:t>
            </a:r>
            <a:r>
              <a:rPr lang="en-US" dirty="0" err="1"/>
              <a:t>Qe</a:t>
            </a:r>
            <a:r>
              <a:rPr lang="en-US" dirty="0"/>
              <a:t>, where the market clears.”</a:t>
            </a:r>
          </a:p>
          <a:p>
            <a:r>
              <a:rPr lang="en-US" b="1" dirty="0"/>
              <a:t>Describe the event:</a:t>
            </a:r>
            <a:endParaRPr lang="en-US" dirty="0"/>
          </a:p>
          <a:p>
            <a:r>
              <a:rPr lang="en-US" dirty="0"/>
              <a:t>“Now suppose fertilizer prices rise. That increases the cost of producing wheat, so farmers are willing to supply less at every price.”</a:t>
            </a:r>
          </a:p>
          <a:p>
            <a:r>
              <a:rPr lang="en-US" b="1" dirty="0"/>
              <a:t>Show and explain the shift:</a:t>
            </a:r>
            <a:endParaRPr lang="en-US" dirty="0"/>
          </a:p>
          <a:p>
            <a:r>
              <a:rPr lang="en-US" dirty="0"/>
              <a:t>“This is a decrease in supply - shown by the supply curve shifting left from S to S1.”</a:t>
            </a:r>
          </a:p>
          <a:p>
            <a:r>
              <a:rPr lang="en-US" b="1" dirty="0"/>
              <a:t>Explain the results:</a:t>
            </a:r>
            <a:endParaRPr lang="en-US" dirty="0"/>
          </a:p>
          <a:p>
            <a:r>
              <a:rPr lang="en-US" dirty="0"/>
              <a:t>“Because there’s now less wheat available, buyers compete for the smaller quantity. Prices rise from Pe to Pe1, and the new equilibrium quantity falls from </a:t>
            </a:r>
            <a:r>
              <a:rPr lang="en-US" dirty="0" err="1"/>
              <a:t>Qe</a:t>
            </a:r>
            <a:r>
              <a:rPr lang="en-US" dirty="0"/>
              <a:t> to Qe1.”</a:t>
            </a:r>
          </a:p>
          <a:p>
            <a:r>
              <a:rPr lang="en-US" b="1" dirty="0"/>
              <a:t>Summarize clearly:</a:t>
            </a:r>
            <a:endParaRPr lang="en-US" dirty="0"/>
          </a:p>
          <a:p>
            <a:r>
              <a:rPr lang="en-US" dirty="0"/>
              <a:t>“So, a </a:t>
            </a:r>
            <a:r>
              <a:rPr lang="en-US" b="1" dirty="0"/>
              <a:t>decrease in supply</a:t>
            </a:r>
            <a:r>
              <a:rPr lang="en-US" dirty="0"/>
              <a:t> causes </a:t>
            </a:r>
            <a:r>
              <a:rPr lang="en-US" b="1" dirty="0"/>
              <a:t>prices to rise</a:t>
            </a:r>
            <a:r>
              <a:rPr lang="en-US" dirty="0"/>
              <a:t> and </a:t>
            </a:r>
            <a:r>
              <a:rPr lang="en-US" b="1" dirty="0"/>
              <a:t>quantities to fall</a:t>
            </a:r>
            <a:r>
              <a:rPr lang="en-US" dirty="0"/>
              <a:t>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“What might cause supply to decrease for a product you buy regularly?”</a:t>
            </a:r>
            <a:br>
              <a:rPr lang="en-US" dirty="0"/>
            </a:br>
            <a:r>
              <a:rPr lang="en-US" i="1" dirty="0"/>
              <a:t>(Example: higher labor costs, supply chain problems, or natural disasters.)</a:t>
            </a:r>
            <a:endParaRPr lang="en-US" dirty="0"/>
          </a:p>
          <a:p>
            <a:r>
              <a:rPr lang="en-US" dirty="0"/>
              <a:t>“If oil prices go up, what happens to the supply of airline flights or plastic products?”</a:t>
            </a:r>
          </a:p>
          <a:p>
            <a:r>
              <a:rPr lang="en-US" dirty="0"/>
              <a:t>“Who benefits when supply decreases - producers or consumers?”</a:t>
            </a:r>
          </a:p>
          <a:p>
            <a:endParaRPr lang="en-US" dirty="0"/>
          </a:p>
          <a:p>
            <a:r>
              <a:rPr lang="en-US" b="1" dirty="0"/>
              <a:t>Next Slide:</a:t>
            </a:r>
          </a:p>
          <a:p>
            <a:r>
              <a:rPr lang="en-US" dirty="0"/>
              <a:t>“In the real world, prices don’t always adjust instantly - there’s often a temporary surplus or shortage before the market finds its new equilibrium. The next slide illustrates that process: how markets move toward equilibrium after a shift.”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31C1-B1C6-4EED-80F6-D11DBDD15B8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89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will understand that </a:t>
            </a:r>
            <a:r>
              <a:rPr lang="en-US" b="1" dirty="0"/>
              <a:t>markets connect buyers (demand)</a:t>
            </a:r>
            <a:r>
              <a:rPr lang="en-US" dirty="0"/>
              <a:t> and </a:t>
            </a:r>
            <a:r>
              <a:rPr lang="en-US" b="1" dirty="0"/>
              <a:t>sellers (supply)</a:t>
            </a:r>
            <a:r>
              <a:rPr lang="en-US" dirty="0"/>
              <a:t>, and that market equilibrium occurs where the two sides meet - determining the price and quantity at which goods are exchanged.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</a:p>
          <a:p>
            <a:r>
              <a:rPr lang="en-US" dirty="0"/>
              <a:t>A </a:t>
            </a:r>
            <a:r>
              <a:rPr lang="en-US" b="1" dirty="0"/>
              <a:t>market</a:t>
            </a:r>
            <a:r>
              <a:rPr lang="en-US" dirty="0"/>
              <a:t> is any place (physical or digital) where buyers and sellers interact to exchange goods and services.</a:t>
            </a:r>
          </a:p>
          <a:p>
            <a:r>
              <a:rPr lang="en-US" dirty="0"/>
              <a:t>Markets can exist </a:t>
            </a:r>
            <a:r>
              <a:rPr lang="en-US" b="1" dirty="0"/>
              <a:t>anywhere</a:t>
            </a:r>
            <a:r>
              <a:rPr lang="en-US" dirty="0"/>
              <a:t> - grocery stores, online platforms, stock exchanges, or local farmers’ markets.</a:t>
            </a:r>
          </a:p>
          <a:p>
            <a:r>
              <a:rPr lang="en-US" dirty="0"/>
              <a:t>Economists represent markets </a:t>
            </a:r>
            <a:r>
              <a:rPr lang="en-US" b="1" dirty="0"/>
              <a:t>graphically</a:t>
            </a:r>
            <a:r>
              <a:rPr lang="en-US" dirty="0"/>
              <a:t> by combining </a:t>
            </a:r>
            <a:r>
              <a:rPr lang="en-US" b="1" dirty="0"/>
              <a:t>supply and demand curves</a:t>
            </a:r>
            <a:r>
              <a:rPr lang="en-US" dirty="0"/>
              <a:t> on one graph.</a:t>
            </a:r>
          </a:p>
          <a:p>
            <a:r>
              <a:rPr lang="en-US" dirty="0"/>
              <a:t>The point where the two curves intersect shows where buyers’ willingness to pay equals sellers’ willingness to sell.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</a:p>
          <a:p>
            <a:r>
              <a:rPr lang="en-US" dirty="0"/>
              <a:t>Begin by emphasizing that “a market is not just a place - it’s an interaction.”</a:t>
            </a:r>
          </a:p>
          <a:p>
            <a:r>
              <a:rPr lang="en-US" dirty="0"/>
              <a:t>“Every time someone buys or sells something, they’re part of a market - even if it’s just ordering from Amazon or selling on eBay.”</a:t>
            </a:r>
          </a:p>
          <a:p>
            <a:r>
              <a:rPr lang="en-US" dirty="0"/>
              <a:t>Highlight the </a:t>
            </a:r>
            <a:r>
              <a:rPr lang="en-US" b="1" dirty="0"/>
              <a:t>two sides of the market</a:t>
            </a:r>
            <a:r>
              <a:rPr lang="en-US" dirty="0"/>
              <a:t> on the graph:</a:t>
            </a:r>
          </a:p>
          <a:p>
            <a:pPr lvl="1"/>
            <a:r>
              <a:rPr lang="en-US" b="1" dirty="0"/>
              <a:t>Demand (D)</a:t>
            </a:r>
            <a:r>
              <a:rPr lang="en-US" dirty="0"/>
              <a:t> slopes downward, showing the inverse relationship between price and quantity demanded.</a:t>
            </a:r>
          </a:p>
          <a:p>
            <a:pPr lvl="1"/>
            <a:r>
              <a:rPr lang="en-US" b="1" dirty="0"/>
              <a:t>Supply (S)</a:t>
            </a:r>
            <a:r>
              <a:rPr lang="en-US" dirty="0"/>
              <a:t> slopes upward, showing the direct relationship between price and quantity supplied.</a:t>
            </a:r>
          </a:p>
          <a:p>
            <a:r>
              <a:rPr lang="en-US" dirty="0"/>
              <a:t>Connect the two ideas visually:</a:t>
            </a:r>
          </a:p>
          <a:p>
            <a:r>
              <a:rPr lang="en-US" dirty="0"/>
              <a:t>“When we put demand and supply on the same graph, we can see how the market brings buyers and sellers together - that intersection is where the market naturally settles.”</a:t>
            </a:r>
          </a:p>
          <a:p>
            <a:br>
              <a:rPr lang="en-US" dirty="0"/>
            </a:br>
            <a:r>
              <a:rPr lang="en-US" b="1" dirty="0"/>
              <a:t>Engagement Prompts:</a:t>
            </a:r>
          </a:p>
          <a:p>
            <a:r>
              <a:rPr lang="en-US" dirty="0"/>
              <a:t>“Where do you think markets exist in your everyday life?”</a:t>
            </a:r>
          </a:p>
          <a:p>
            <a:r>
              <a:rPr lang="en-US" dirty="0"/>
              <a:t>“Can a market exist without a physical location?”</a:t>
            </a:r>
          </a:p>
          <a:p>
            <a:r>
              <a:rPr lang="en-US" dirty="0"/>
              <a:t>“What do you think happens if buyers and sellers disagree on price?”</a:t>
            </a:r>
          </a:p>
          <a:p>
            <a:endParaRPr lang="en-US" dirty="0"/>
          </a:p>
          <a:p>
            <a:r>
              <a:rPr lang="en-US" b="1" dirty="0"/>
              <a:t>Next Slide:</a:t>
            </a:r>
          </a:p>
          <a:p>
            <a:r>
              <a:rPr lang="en-US" dirty="0"/>
              <a:t>“Now that we’ve seen how demand and supply come together in a market, let’s focus on the exact point where they intersect - the equilibrium - to see how the market determines the price and quantity with no shortage or surplus.”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31C1-B1C6-4EED-80F6-D11DBDD15B8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881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will understand that </a:t>
            </a:r>
            <a:r>
              <a:rPr lang="en-US" b="1" dirty="0"/>
              <a:t>equilibrium</a:t>
            </a:r>
            <a:r>
              <a:rPr lang="en-US" dirty="0"/>
              <a:t> is the point where </a:t>
            </a:r>
            <a:r>
              <a:rPr lang="en-US" b="1" dirty="0"/>
              <a:t>quantity demanded (</a:t>
            </a:r>
            <a:r>
              <a:rPr lang="en-US" b="1" dirty="0" err="1"/>
              <a:t>Qd</a:t>
            </a:r>
            <a:r>
              <a:rPr lang="en-US" b="1" dirty="0"/>
              <a:t>)</a:t>
            </a:r>
            <a:r>
              <a:rPr lang="en-US" dirty="0"/>
              <a:t> equals </a:t>
            </a:r>
            <a:r>
              <a:rPr lang="en-US" b="1" dirty="0"/>
              <a:t>quantity supplied (Qs)</a:t>
            </a:r>
            <a:r>
              <a:rPr lang="en-US" dirty="0"/>
              <a:t>, and that the </a:t>
            </a:r>
            <a:r>
              <a:rPr lang="en-US" b="1" dirty="0"/>
              <a:t>equilibrium price (Pe)</a:t>
            </a:r>
            <a:r>
              <a:rPr lang="en-US" dirty="0"/>
              <a:t> and </a:t>
            </a:r>
            <a:r>
              <a:rPr lang="en-US" b="1" dirty="0"/>
              <a:t>equilibrium quantity (</a:t>
            </a:r>
            <a:r>
              <a:rPr lang="en-US" b="1" dirty="0" err="1"/>
              <a:t>Qe</a:t>
            </a:r>
            <a:r>
              <a:rPr lang="en-US" b="1" dirty="0"/>
              <a:t>)</a:t>
            </a:r>
            <a:r>
              <a:rPr lang="en-US" dirty="0"/>
              <a:t> represent the balance between buyers and sellers in a market.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</a:p>
          <a:p>
            <a:r>
              <a:rPr lang="en-US" dirty="0"/>
              <a:t>The </a:t>
            </a:r>
            <a:r>
              <a:rPr lang="en-US" b="1" dirty="0"/>
              <a:t>equilibrium point</a:t>
            </a:r>
            <a:r>
              <a:rPr lang="en-US" dirty="0"/>
              <a:t> is where the </a:t>
            </a:r>
            <a:r>
              <a:rPr lang="en-US" b="1" dirty="0"/>
              <a:t>supply and demand curves intersect</a:t>
            </a:r>
            <a:r>
              <a:rPr lang="en-US" dirty="0"/>
              <a:t>.</a:t>
            </a:r>
          </a:p>
          <a:p>
            <a:r>
              <a:rPr lang="en-US" dirty="0"/>
              <a:t>The </a:t>
            </a:r>
            <a:r>
              <a:rPr lang="en-US" b="1" dirty="0"/>
              <a:t>equilibrium price (Pe)</a:t>
            </a:r>
            <a:r>
              <a:rPr lang="en-US" dirty="0"/>
              <a:t> is the price where buyers and sellers agree - it </a:t>
            </a:r>
            <a:r>
              <a:rPr lang="en-US" i="1" dirty="0"/>
              <a:t>clears the market</a:t>
            </a:r>
            <a:r>
              <a:rPr lang="en-US" dirty="0"/>
              <a:t> because there’s no surplus or shortage.</a:t>
            </a:r>
          </a:p>
          <a:p>
            <a:r>
              <a:rPr lang="en-US" dirty="0"/>
              <a:t>The </a:t>
            </a:r>
            <a:r>
              <a:rPr lang="en-US" b="1" dirty="0"/>
              <a:t>equilibrium quantity (</a:t>
            </a:r>
            <a:r>
              <a:rPr lang="en-US" b="1" dirty="0" err="1"/>
              <a:t>Qe</a:t>
            </a:r>
            <a:r>
              <a:rPr lang="en-US" b="1" dirty="0"/>
              <a:t>)</a:t>
            </a:r>
            <a:r>
              <a:rPr lang="en-US" dirty="0"/>
              <a:t> is the amount bought and sold at that price.</a:t>
            </a:r>
          </a:p>
          <a:p>
            <a:r>
              <a:rPr lang="en-US" dirty="0"/>
              <a:t>At this point:</a:t>
            </a:r>
          </a:p>
          <a:p>
            <a:pPr lvl="1"/>
            <a:r>
              <a:rPr lang="en-US" dirty="0"/>
              <a:t>All consumers who are willing to buy at Pe can purchase.</a:t>
            </a:r>
          </a:p>
          <a:p>
            <a:pPr lvl="1"/>
            <a:r>
              <a:rPr lang="en-US" dirty="0"/>
              <a:t>All producers who are willing to sell at Pe can sell.</a:t>
            </a:r>
          </a:p>
          <a:p>
            <a:pPr lvl="1"/>
            <a:r>
              <a:rPr lang="en-US" dirty="0"/>
              <a:t>The market is in </a:t>
            </a:r>
            <a:r>
              <a:rPr lang="en-US" b="1" dirty="0"/>
              <a:t>balance</a:t>
            </a:r>
            <a:r>
              <a:rPr lang="en-US" dirty="0"/>
              <a:t> - there is neither excess supply nor excess demand.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b="1" dirty="0"/>
              <a:t>Start by reviewing the graph:</a:t>
            </a:r>
            <a:endParaRPr lang="en-US" dirty="0"/>
          </a:p>
          <a:p>
            <a:r>
              <a:rPr lang="en-US" dirty="0"/>
              <a:t>“Here we see supply and demand together again. The point where they meet is the </a:t>
            </a:r>
            <a:r>
              <a:rPr lang="en-US" i="1" dirty="0"/>
              <a:t>equilibrium point</a:t>
            </a:r>
            <a:r>
              <a:rPr lang="en-US" dirty="0"/>
              <a:t> - this is where the plans of buyers and sellers match perfectly.”</a:t>
            </a:r>
          </a:p>
          <a:p>
            <a:r>
              <a:rPr lang="en-US" b="1" dirty="0"/>
              <a:t>Label and explain the components:</a:t>
            </a:r>
            <a:endParaRPr lang="en-US" dirty="0"/>
          </a:p>
          <a:p>
            <a:pPr lvl="1"/>
            <a:r>
              <a:rPr lang="en-US" dirty="0"/>
              <a:t>Point of intersection: </a:t>
            </a:r>
            <a:r>
              <a:rPr lang="en-US" i="1" dirty="0"/>
              <a:t>Equilibrium Point</a:t>
            </a:r>
            <a:endParaRPr lang="en-US" dirty="0"/>
          </a:p>
          <a:p>
            <a:pPr lvl="1"/>
            <a:r>
              <a:rPr lang="en-US" dirty="0"/>
              <a:t>Horizontal line: </a:t>
            </a:r>
            <a:r>
              <a:rPr lang="en-US" i="1" dirty="0"/>
              <a:t>Equilibrium Price (Pe)</a:t>
            </a:r>
            <a:endParaRPr lang="en-US" dirty="0"/>
          </a:p>
          <a:p>
            <a:pPr lvl="1"/>
            <a:r>
              <a:rPr lang="en-US" dirty="0"/>
              <a:t>Vertical line: </a:t>
            </a:r>
            <a:r>
              <a:rPr lang="en-US" i="1" dirty="0"/>
              <a:t>Equilibrium Quantity (</a:t>
            </a:r>
            <a:r>
              <a:rPr lang="en-US" i="1" dirty="0" err="1"/>
              <a:t>Qe</a:t>
            </a:r>
            <a:r>
              <a:rPr lang="en-US" i="1" dirty="0"/>
              <a:t>)</a:t>
            </a:r>
            <a:endParaRPr lang="en-US" dirty="0"/>
          </a:p>
          <a:p>
            <a:r>
              <a:rPr lang="en-US" b="1" dirty="0"/>
              <a:t>Reinforce equality:</a:t>
            </a:r>
            <a:endParaRPr lang="en-US" dirty="0"/>
          </a:p>
          <a:p>
            <a:r>
              <a:rPr lang="en-US" dirty="0"/>
              <a:t>“At equilibrium, quantity demanded equals quantity supplied, or </a:t>
            </a:r>
            <a:r>
              <a:rPr lang="en-US" dirty="0" err="1"/>
              <a:t>Qd</a:t>
            </a:r>
            <a:r>
              <a:rPr lang="en-US" dirty="0"/>
              <a:t> = Qs. Economists say this is the price that </a:t>
            </a:r>
            <a:r>
              <a:rPr lang="en-US" i="1" dirty="0"/>
              <a:t>clears the market</a:t>
            </a:r>
            <a:r>
              <a:rPr lang="en-US" dirty="0"/>
              <a:t>, meaning everything produced is sold and everyone who wants to buy can do so.”</a:t>
            </a:r>
          </a:p>
          <a:p>
            <a:r>
              <a:rPr lang="en-US" b="1" dirty="0"/>
              <a:t>Connect to intuition:</a:t>
            </a:r>
            <a:endParaRPr lang="en-US" dirty="0"/>
          </a:p>
          <a:p>
            <a:r>
              <a:rPr lang="en-US" dirty="0"/>
              <a:t>“If prices were higher than Pe, sellers would have extra products they can’t sell - a surplus. If prices were lower than Pe, buyers would want more than producers can supply - a shortage. Only at Pe do we have balance.”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“What do you think would happen if a store set its prices higher than Pe?”</a:t>
            </a:r>
          </a:p>
          <a:p>
            <a:r>
              <a:rPr lang="en-US" dirty="0"/>
              <a:t>“Can you think of a product that seems to find its own ‘perfect’ price over time?”</a:t>
            </a:r>
          </a:p>
          <a:p>
            <a:r>
              <a:rPr lang="en-US" dirty="0"/>
              <a:t>“Why do you think economists call this the </a:t>
            </a:r>
            <a:r>
              <a:rPr lang="en-US" i="1" dirty="0"/>
              <a:t>clearing price</a:t>
            </a:r>
            <a:r>
              <a:rPr lang="en-US" dirty="0"/>
              <a:t>?”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Next Slide:</a:t>
            </a:r>
          </a:p>
          <a:p>
            <a:r>
              <a:rPr lang="en-US" dirty="0"/>
              <a:t>“Now that we’ve identified equilibrium - where quantity demanded equals quantity supplied - let’s see what happens when the price is set </a:t>
            </a:r>
            <a:r>
              <a:rPr lang="en-US" i="1" dirty="0"/>
              <a:t>above</a:t>
            </a:r>
            <a:r>
              <a:rPr lang="en-US" dirty="0"/>
              <a:t> equilibrium and how that creates a surplus and pushes the market back toward balance.”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31C1-B1C6-4EED-80F6-D11DBDD15B8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399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will understand that when the </a:t>
            </a:r>
            <a:r>
              <a:rPr lang="en-US" b="1" dirty="0"/>
              <a:t>market price is set above equilibrium</a:t>
            </a:r>
            <a:r>
              <a:rPr lang="en-US" dirty="0"/>
              <a:t>, a </a:t>
            </a:r>
            <a:r>
              <a:rPr lang="en-US" b="1" dirty="0"/>
              <a:t>surplus</a:t>
            </a:r>
            <a:r>
              <a:rPr lang="en-US" dirty="0"/>
              <a:t> (excess supply) occurs because producers are willing to sell more than consumers are willing to buy. This surplus puts </a:t>
            </a:r>
            <a:r>
              <a:rPr lang="en-US" b="1" dirty="0"/>
              <a:t>downward pressure on price</a:t>
            </a:r>
            <a:r>
              <a:rPr lang="en-US" dirty="0"/>
              <a:t>, moving the market back toward equilibrium.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</a:p>
          <a:p>
            <a:r>
              <a:rPr lang="en-US" dirty="0"/>
              <a:t>A </a:t>
            </a:r>
            <a:r>
              <a:rPr lang="en-US" b="1" dirty="0"/>
              <a:t>surplus</a:t>
            </a:r>
            <a:r>
              <a:rPr lang="en-US" dirty="0"/>
              <a:t> happens when </a:t>
            </a:r>
            <a:r>
              <a:rPr lang="en-US" b="1" dirty="0"/>
              <a:t>Qs &gt; </a:t>
            </a:r>
            <a:r>
              <a:rPr lang="en-US" b="1" dirty="0" err="1"/>
              <a:t>Qd</a:t>
            </a:r>
            <a:r>
              <a:rPr lang="en-US" dirty="0"/>
              <a:t> (quantity supplied is greater than quantity demanded).</a:t>
            </a:r>
          </a:p>
          <a:p>
            <a:r>
              <a:rPr lang="en-US" dirty="0"/>
              <a:t>The difference between Qs and </a:t>
            </a:r>
            <a:r>
              <a:rPr lang="en-US" dirty="0" err="1"/>
              <a:t>Qd</a:t>
            </a:r>
            <a:r>
              <a:rPr lang="en-US" dirty="0"/>
              <a:t> represents the </a:t>
            </a:r>
            <a:r>
              <a:rPr lang="en-US" b="1" dirty="0"/>
              <a:t>surplus amount</a:t>
            </a:r>
            <a:r>
              <a:rPr lang="en-US" dirty="0"/>
              <a:t> - goods that remain unsold.</a:t>
            </a:r>
          </a:p>
          <a:p>
            <a:r>
              <a:rPr lang="en-US" dirty="0"/>
              <a:t>This situation typically occurs when the market price (</a:t>
            </a:r>
            <a:r>
              <a:rPr lang="en-US" b="1" dirty="0"/>
              <a:t>P₁</a:t>
            </a:r>
            <a:r>
              <a:rPr lang="en-US" dirty="0"/>
              <a:t>) is </a:t>
            </a:r>
            <a:r>
              <a:rPr lang="en-US" b="1" dirty="0"/>
              <a:t>above equilibrium price (Pₑ)</a:t>
            </a:r>
            <a:r>
              <a:rPr lang="en-US" dirty="0"/>
              <a:t>.</a:t>
            </a:r>
          </a:p>
          <a:p>
            <a:r>
              <a:rPr lang="en-US" dirty="0"/>
              <a:t>Because sellers have extra goods, </a:t>
            </a:r>
            <a:r>
              <a:rPr lang="en-US" b="1" dirty="0"/>
              <a:t>they lower prices</a:t>
            </a:r>
            <a:r>
              <a:rPr lang="en-US" dirty="0"/>
              <a:t> to attract buyers, which reduces the surplus and brings the market back to equilibrium.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b="1" dirty="0"/>
              <a:t>Start with the graph:</a:t>
            </a:r>
            <a:endParaRPr lang="en-US" dirty="0"/>
          </a:p>
          <a:p>
            <a:r>
              <a:rPr lang="en-US" dirty="0"/>
              <a:t>“Here the price is higher than equilibrium - notice the price line at P₁ above Pₑ.”</a:t>
            </a:r>
          </a:p>
          <a:p>
            <a:r>
              <a:rPr lang="en-US" b="1" dirty="0"/>
              <a:t>Trace the surplus visually:</a:t>
            </a:r>
            <a:endParaRPr lang="en-US" dirty="0"/>
          </a:p>
          <a:p>
            <a:pPr lvl="1"/>
            <a:r>
              <a:rPr lang="en-US" dirty="0"/>
              <a:t>At P₁, move horizontally to the demand curve to show </a:t>
            </a:r>
            <a:r>
              <a:rPr lang="en-US" b="1" dirty="0" err="1"/>
              <a:t>Qd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Then move horizontally to the supply curve to show </a:t>
            </a:r>
            <a:r>
              <a:rPr lang="en-US" b="1" dirty="0"/>
              <a:t>Qs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Emphasize the gap between them: </a:t>
            </a:r>
            <a:r>
              <a:rPr lang="en-US" b="1" dirty="0"/>
              <a:t>‘This gap is the surplus - sellers have more goods than buyers want to purchase.’</a:t>
            </a:r>
            <a:endParaRPr lang="en-US" dirty="0"/>
          </a:p>
          <a:p>
            <a:r>
              <a:rPr lang="en-US" b="1" dirty="0"/>
              <a:t>Connect to reasoning:</a:t>
            </a:r>
            <a:endParaRPr lang="en-US" dirty="0"/>
          </a:p>
          <a:p>
            <a:r>
              <a:rPr lang="en-US" dirty="0"/>
              <a:t>“When prices are too high, consumers cut back on purchases, but producers keep producing more. The result? Unsold goods pile up.”</a:t>
            </a:r>
          </a:p>
          <a:p>
            <a:r>
              <a:rPr lang="en-US" b="1" dirty="0"/>
              <a:t>Conclude with adjustment mechanism:</a:t>
            </a:r>
            <a:endParaRPr lang="en-US" dirty="0"/>
          </a:p>
          <a:p>
            <a:r>
              <a:rPr lang="en-US" dirty="0"/>
              <a:t>“Sellers want to get rid of excess inventory, so they start lowering prices. As the price falls, </a:t>
            </a:r>
            <a:r>
              <a:rPr lang="en-US" dirty="0" err="1"/>
              <a:t>Qd</a:t>
            </a:r>
            <a:r>
              <a:rPr lang="en-US" dirty="0"/>
              <a:t> rises and Qs falls - until the market returns to equilibrium.”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“What happens to unsold bread if bakeries set the price too high?”</a:t>
            </a:r>
          </a:p>
          <a:p>
            <a:r>
              <a:rPr lang="en-US" dirty="0"/>
              <a:t>“Can you think of an example where stores dropped prices to clear out extra stock?”</a:t>
            </a:r>
          </a:p>
          <a:p>
            <a:br>
              <a:rPr lang="en-US" dirty="0"/>
            </a:br>
            <a:r>
              <a:rPr lang="en-US" b="1" dirty="0"/>
              <a:t>Next Slide:</a:t>
            </a:r>
          </a:p>
          <a:p>
            <a:r>
              <a:rPr lang="en-US" dirty="0"/>
              <a:t>“Now let’s flip the situation and see what happens when the price is set </a:t>
            </a:r>
            <a:r>
              <a:rPr lang="en-US" i="1" dirty="0"/>
              <a:t>below</a:t>
            </a:r>
            <a:r>
              <a:rPr lang="en-US" dirty="0"/>
              <a:t> equilibrium, creating a shortage and upward pressure on price.”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31C1-B1C6-4EED-80F6-D11DBDD15B8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606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will understand that when the </a:t>
            </a:r>
            <a:r>
              <a:rPr lang="en-US" b="1" dirty="0"/>
              <a:t>market price is set below equilibrium</a:t>
            </a:r>
            <a:r>
              <a:rPr lang="en-US" dirty="0"/>
              <a:t>, a </a:t>
            </a:r>
            <a:r>
              <a:rPr lang="en-US" b="1" dirty="0"/>
              <a:t>shortage</a:t>
            </a:r>
            <a:r>
              <a:rPr lang="en-US" dirty="0"/>
              <a:t> (excess demand) occurs because consumers want to buy more than producers are willing to sell. This shortage puts </a:t>
            </a:r>
            <a:r>
              <a:rPr lang="en-US" b="1" dirty="0"/>
              <a:t>upward pressure on price</a:t>
            </a:r>
            <a:r>
              <a:rPr lang="en-US" dirty="0"/>
              <a:t>, pushing the market back toward equilibrium.</a:t>
            </a:r>
          </a:p>
          <a:p>
            <a:endParaRPr lang="en-US" dirty="0"/>
          </a:p>
          <a:p>
            <a:r>
              <a:rPr lang="en-US" b="1" dirty="0"/>
              <a:t>Key Concept:</a:t>
            </a:r>
          </a:p>
          <a:p>
            <a:r>
              <a:rPr lang="en-US" dirty="0"/>
              <a:t>A </a:t>
            </a:r>
            <a:r>
              <a:rPr lang="en-US" b="1" dirty="0"/>
              <a:t>shortage</a:t>
            </a:r>
            <a:r>
              <a:rPr lang="en-US" dirty="0"/>
              <a:t> happens when </a:t>
            </a:r>
            <a:r>
              <a:rPr lang="en-US" b="1" dirty="0" err="1"/>
              <a:t>Qd</a:t>
            </a:r>
            <a:r>
              <a:rPr lang="en-US" b="1" dirty="0"/>
              <a:t> &gt; Qs</a:t>
            </a:r>
            <a:r>
              <a:rPr lang="en-US" dirty="0"/>
              <a:t> (quantity demanded is greater than quantity supplied).</a:t>
            </a:r>
          </a:p>
          <a:p>
            <a:r>
              <a:rPr lang="en-US" dirty="0"/>
              <a:t>The difference between </a:t>
            </a:r>
            <a:r>
              <a:rPr lang="en-US" dirty="0" err="1"/>
              <a:t>Qd</a:t>
            </a:r>
            <a:r>
              <a:rPr lang="en-US" dirty="0"/>
              <a:t> and Qs represents the </a:t>
            </a:r>
            <a:r>
              <a:rPr lang="en-US" b="1" dirty="0"/>
              <a:t>shortage amount</a:t>
            </a:r>
            <a:r>
              <a:rPr lang="en-US" dirty="0"/>
              <a:t> - goods that consumers want but can’t obtain at the current price.</a:t>
            </a:r>
          </a:p>
          <a:p>
            <a:r>
              <a:rPr lang="en-US" dirty="0"/>
              <a:t>This situation typically occurs when the market price (</a:t>
            </a:r>
            <a:r>
              <a:rPr lang="en-US" b="1" dirty="0"/>
              <a:t>P₁</a:t>
            </a:r>
            <a:r>
              <a:rPr lang="en-US" dirty="0"/>
              <a:t>) is </a:t>
            </a:r>
            <a:r>
              <a:rPr lang="en-US" b="1" dirty="0"/>
              <a:t>below equilibrium price (Pₑ)</a:t>
            </a:r>
            <a:r>
              <a:rPr lang="en-US" dirty="0"/>
              <a:t>.</a:t>
            </a:r>
          </a:p>
          <a:p>
            <a:r>
              <a:rPr lang="en-US" dirty="0"/>
              <a:t>Because buyers compete for the limited goods, </a:t>
            </a:r>
            <a:r>
              <a:rPr lang="en-US" b="1" dirty="0"/>
              <a:t>prices rise</a:t>
            </a:r>
            <a:r>
              <a:rPr lang="en-US" dirty="0"/>
              <a:t> until equilibrium is restored.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b="1" dirty="0"/>
              <a:t>Begin with the graph:</a:t>
            </a:r>
            <a:endParaRPr lang="en-US" dirty="0"/>
          </a:p>
          <a:p>
            <a:r>
              <a:rPr lang="en-US" dirty="0"/>
              <a:t>“Here, the price is set below equilibrium - look at P₁, which is lower than Pₑ.”</a:t>
            </a:r>
          </a:p>
          <a:p>
            <a:r>
              <a:rPr lang="en-US" b="1" dirty="0"/>
              <a:t>Trace the shortage visually:</a:t>
            </a:r>
            <a:endParaRPr lang="en-US" dirty="0"/>
          </a:p>
          <a:p>
            <a:pPr lvl="1"/>
            <a:r>
              <a:rPr lang="en-US" dirty="0"/>
              <a:t>At P₁, move horizontally to the supply curve to show </a:t>
            </a:r>
            <a:r>
              <a:rPr lang="en-US" b="1" dirty="0"/>
              <a:t>Qs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Then move horizontally to the demand curve to show </a:t>
            </a:r>
            <a:r>
              <a:rPr lang="en-US" b="1" dirty="0" err="1"/>
              <a:t>Qd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Emphasize the gap between them: </a:t>
            </a:r>
            <a:r>
              <a:rPr lang="en-US" b="1" dirty="0"/>
              <a:t>‘This is the shortage - there’s not enough product to satisfy everyone who wants one.’</a:t>
            </a:r>
            <a:endParaRPr lang="en-US" dirty="0"/>
          </a:p>
          <a:p>
            <a:r>
              <a:rPr lang="en-US" b="1" dirty="0"/>
              <a:t>Explain the market dynamics:</a:t>
            </a:r>
            <a:endParaRPr lang="en-US" dirty="0"/>
          </a:p>
          <a:p>
            <a:r>
              <a:rPr lang="en-US" dirty="0"/>
              <a:t>“When prices are too low, everyone wants to buy, but producers can’t or won’t supply enough. Lines form, items sell out quickly, and some consumers are left empty-handed.”</a:t>
            </a:r>
          </a:p>
          <a:p>
            <a:r>
              <a:rPr lang="en-US" b="1" dirty="0"/>
              <a:t>Show how the market corrects:</a:t>
            </a:r>
            <a:endParaRPr lang="en-US" dirty="0"/>
          </a:p>
          <a:p>
            <a:r>
              <a:rPr lang="en-US" dirty="0"/>
              <a:t>“Because buyers are competing for limited goods, they’re willing to pay more. Sellers raise prices, quantity supplied increases, quantity demanded decreases - and the market moves back to equilibrium.”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“Can you think of a time when you couldn’t buy something because it sold out or was underpriced?”</a:t>
            </a:r>
          </a:p>
          <a:p>
            <a:r>
              <a:rPr lang="en-US" dirty="0"/>
              <a:t>“What might sellers do if they see people waiting in line to buy their product?”</a:t>
            </a:r>
          </a:p>
          <a:p>
            <a:r>
              <a:rPr lang="en-US" dirty="0"/>
              <a:t>“Why do you think shortages make prices go up?”</a:t>
            </a:r>
          </a:p>
          <a:p>
            <a:endParaRPr lang="en-US" b="1" dirty="0"/>
          </a:p>
          <a:p>
            <a:r>
              <a:rPr lang="en-US" b="1" dirty="0"/>
              <a:t>Next Slide: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“Now let’s put both situations side by side and see how surpluses and shortages show up numerically in a market schedule when prices are above or below equilibrium.”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31C1-B1C6-4EED-80F6-D11DBDD15B8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48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will learn to identify </a:t>
            </a:r>
            <a:r>
              <a:rPr lang="en-US" b="1" dirty="0"/>
              <a:t>surplus</a:t>
            </a:r>
            <a:r>
              <a:rPr lang="en-US" dirty="0"/>
              <a:t>, </a:t>
            </a:r>
            <a:r>
              <a:rPr lang="en-US" b="1" dirty="0"/>
              <a:t>shortage</a:t>
            </a:r>
            <a:r>
              <a:rPr lang="en-US" dirty="0"/>
              <a:t>, and </a:t>
            </a:r>
            <a:r>
              <a:rPr lang="en-US" b="1" dirty="0"/>
              <a:t>equilibrium</a:t>
            </a:r>
            <a:r>
              <a:rPr lang="en-US" dirty="0"/>
              <a:t> using a </a:t>
            </a:r>
            <a:r>
              <a:rPr lang="en-US" b="1" dirty="0"/>
              <a:t>market schedule</a:t>
            </a:r>
            <a:r>
              <a:rPr lang="en-US" dirty="0"/>
              <a:t> - a numerical table showing how quantity supplied (Qs) and quantity demanded (</a:t>
            </a:r>
            <a:r>
              <a:rPr lang="en-US" dirty="0" err="1"/>
              <a:t>Qd</a:t>
            </a:r>
            <a:r>
              <a:rPr lang="en-US" dirty="0"/>
              <a:t>) change at different prices.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</a:p>
          <a:p>
            <a:r>
              <a:rPr lang="en-US" dirty="0"/>
              <a:t>A </a:t>
            </a:r>
            <a:r>
              <a:rPr lang="en-US" b="1" dirty="0"/>
              <a:t>market schedule</a:t>
            </a:r>
            <a:r>
              <a:rPr lang="en-US" dirty="0"/>
              <a:t> is a chart that shows </a:t>
            </a:r>
            <a:r>
              <a:rPr lang="en-US" b="1" dirty="0"/>
              <a:t>how buyers and sellers respond to different prices</a:t>
            </a:r>
            <a:r>
              <a:rPr lang="en-US" dirty="0"/>
              <a:t>.</a:t>
            </a:r>
          </a:p>
          <a:p>
            <a:r>
              <a:rPr lang="en-US" dirty="0"/>
              <a:t>When </a:t>
            </a:r>
            <a:r>
              <a:rPr lang="en-US" b="1" dirty="0"/>
              <a:t>price is high</a:t>
            </a:r>
            <a:r>
              <a:rPr lang="en-US" dirty="0"/>
              <a:t>, sellers want to supply more, but buyers want to buy less - this creates a </a:t>
            </a:r>
            <a:r>
              <a:rPr lang="en-US" b="1" dirty="0"/>
              <a:t>surplus</a:t>
            </a:r>
            <a:r>
              <a:rPr lang="en-US" dirty="0"/>
              <a:t> (</a:t>
            </a:r>
            <a:r>
              <a:rPr lang="en-US" b="1" dirty="0"/>
              <a:t>Qs &gt; </a:t>
            </a:r>
            <a:r>
              <a:rPr lang="en-US" b="1" dirty="0" err="1"/>
              <a:t>Qd</a:t>
            </a:r>
            <a:r>
              <a:rPr lang="en-US" dirty="0"/>
              <a:t>).</a:t>
            </a:r>
          </a:p>
          <a:p>
            <a:r>
              <a:rPr lang="en-US" dirty="0"/>
              <a:t>When </a:t>
            </a:r>
            <a:r>
              <a:rPr lang="en-US" b="1" dirty="0"/>
              <a:t>price is low</a:t>
            </a:r>
            <a:r>
              <a:rPr lang="en-US" dirty="0"/>
              <a:t>, buyers want to buy more, but sellers supply less - this creates a </a:t>
            </a:r>
            <a:r>
              <a:rPr lang="en-US" b="1" dirty="0"/>
              <a:t>shortage</a:t>
            </a:r>
            <a:r>
              <a:rPr lang="en-US" dirty="0"/>
              <a:t> (</a:t>
            </a:r>
            <a:r>
              <a:rPr lang="en-US" b="1" dirty="0" err="1"/>
              <a:t>Qd</a:t>
            </a:r>
            <a:r>
              <a:rPr lang="en-US" b="1" dirty="0"/>
              <a:t> &gt; Qs</a:t>
            </a:r>
            <a:r>
              <a:rPr lang="en-US" dirty="0"/>
              <a:t>).</a:t>
            </a:r>
          </a:p>
          <a:p>
            <a:r>
              <a:rPr lang="en-US" dirty="0"/>
              <a:t>The </a:t>
            </a:r>
            <a:r>
              <a:rPr lang="en-US" b="1" dirty="0"/>
              <a:t>equilibrium price</a:t>
            </a:r>
            <a:r>
              <a:rPr lang="en-US" dirty="0"/>
              <a:t> is the one where </a:t>
            </a:r>
            <a:r>
              <a:rPr lang="en-US" b="1" dirty="0" err="1"/>
              <a:t>Qd</a:t>
            </a:r>
            <a:r>
              <a:rPr lang="en-US" b="1" dirty="0"/>
              <a:t> = Qs</a:t>
            </a:r>
            <a:r>
              <a:rPr lang="en-US" dirty="0"/>
              <a:t>, meaning the market is balanced and there is neither shortage nor surplus.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</a:p>
          <a:p>
            <a:r>
              <a:rPr lang="en-US" b="1" dirty="0"/>
              <a:t>Introduce the table:</a:t>
            </a:r>
            <a:endParaRPr lang="en-US" dirty="0"/>
          </a:p>
          <a:p>
            <a:r>
              <a:rPr lang="en-US" dirty="0"/>
              <a:t>“This table shows a market schedule - the relationship between price and the quantities that buyers and sellers are willing to exchange.”</a:t>
            </a:r>
          </a:p>
          <a:p>
            <a:r>
              <a:rPr lang="en-US" b="1" dirty="0"/>
              <a:t>Walk through the high-price scenario:</a:t>
            </a:r>
            <a:endParaRPr lang="en-US" dirty="0"/>
          </a:p>
          <a:p>
            <a:r>
              <a:rPr lang="en-US" dirty="0"/>
              <a:t>“At </a:t>
            </a:r>
            <a:r>
              <a:rPr lang="en-US" b="1" dirty="0"/>
              <a:t>$10</a:t>
            </a:r>
            <a:r>
              <a:rPr lang="en-US" dirty="0"/>
              <a:t>, producers want to sell </a:t>
            </a:r>
            <a:r>
              <a:rPr lang="en-US" b="1" dirty="0"/>
              <a:t>100 units</a:t>
            </a:r>
            <a:r>
              <a:rPr lang="en-US" dirty="0"/>
              <a:t>, but consumers only want to buy </a:t>
            </a:r>
            <a:r>
              <a:rPr lang="en-US" b="1" dirty="0"/>
              <a:t>30 units</a:t>
            </a:r>
            <a:r>
              <a:rPr lang="en-US" dirty="0"/>
              <a:t>. That’s a </a:t>
            </a:r>
            <a:r>
              <a:rPr lang="en-US" b="1" dirty="0"/>
              <a:t>surplus of 70 units</a:t>
            </a:r>
            <a:r>
              <a:rPr lang="en-US" dirty="0"/>
              <a:t> - too much product left over.”</a:t>
            </a:r>
          </a:p>
          <a:p>
            <a:r>
              <a:rPr lang="en-US" b="1" dirty="0"/>
              <a:t>Walk through the low-price scenario:</a:t>
            </a:r>
            <a:endParaRPr lang="en-US" dirty="0"/>
          </a:p>
          <a:p>
            <a:r>
              <a:rPr lang="en-US" dirty="0"/>
              <a:t>“At </a:t>
            </a:r>
            <a:r>
              <a:rPr lang="en-US" b="1" dirty="0"/>
              <a:t>$6</a:t>
            </a:r>
            <a:r>
              <a:rPr lang="en-US" dirty="0"/>
              <a:t>, sellers supply only </a:t>
            </a:r>
            <a:r>
              <a:rPr lang="en-US" b="1" dirty="0"/>
              <a:t>80 units</a:t>
            </a:r>
            <a:r>
              <a:rPr lang="en-US" dirty="0"/>
              <a:t>, but consumers want </a:t>
            </a:r>
            <a:r>
              <a:rPr lang="en-US" b="1" dirty="0"/>
              <a:t>150 units</a:t>
            </a:r>
            <a:r>
              <a:rPr lang="en-US" dirty="0"/>
              <a:t>. That’s a </a:t>
            </a:r>
            <a:r>
              <a:rPr lang="en-US" b="1" dirty="0"/>
              <a:t>shortage of 70 units</a:t>
            </a:r>
            <a:r>
              <a:rPr lang="en-US" dirty="0"/>
              <a:t> - not enough product to satisfy demand.”</a:t>
            </a:r>
          </a:p>
          <a:p>
            <a:r>
              <a:rPr lang="en-US" b="1" dirty="0"/>
              <a:t>Identify equilibrium:</a:t>
            </a:r>
            <a:endParaRPr lang="en-US" dirty="0"/>
          </a:p>
          <a:p>
            <a:r>
              <a:rPr lang="en-US" dirty="0"/>
              <a:t>“At </a:t>
            </a:r>
            <a:r>
              <a:rPr lang="en-US" b="1" dirty="0"/>
              <a:t>$8</a:t>
            </a:r>
            <a:r>
              <a:rPr lang="en-US" dirty="0"/>
              <a:t>, quantity demanded equals quantity supplied - </a:t>
            </a:r>
            <a:r>
              <a:rPr lang="en-US" b="1" dirty="0"/>
              <a:t>90 and 90</a:t>
            </a:r>
            <a:r>
              <a:rPr lang="en-US" dirty="0"/>
              <a:t>. That’s the </a:t>
            </a:r>
            <a:r>
              <a:rPr lang="en-US" b="1" dirty="0"/>
              <a:t>equilibrium price and quantity</a:t>
            </a:r>
            <a:r>
              <a:rPr lang="en-US" dirty="0"/>
              <a:t> where the market clears.”</a:t>
            </a:r>
          </a:p>
          <a:p>
            <a:r>
              <a:rPr lang="en-US" b="1" dirty="0"/>
              <a:t>Tie it back to the graph:</a:t>
            </a:r>
            <a:endParaRPr lang="en-US" dirty="0"/>
          </a:p>
          <a:p>
            <a:r>
              <a:rPr lang="en-US" dirty="0"/>
              <a:t>“This table represents what’s happening on our supply and demand graph - the numbers show the same relationships between prices, shortages, surpluses, and equilibrium.”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“If the price were set at $9, would there be a shortage or a surplus?”</a:t>
            </a:r>
          </a:p>
          <a:p>
            <a:r>
              <a:rPr lang="en-US" dirty="0"/>
              <a:t>“What do you predict would happen to price when there’s a surplus?”</a:t>
            </a:r>
          </a:p>
          <a:p>
            <a:r>
              <a:rPr lang="en-US" dirty="0"/>
              <a:t>“Why do you think equilibrium is sometimes called the ‘market-clearing’ price?”</a:t>
            </a:r>
          </a:p>
          <a:p>
            <a:endParaRPr lang="en-US" dirty="0"/>
          </a:p>
          <a:p>
            <a:r>
              <a:rPr lang="en-US" b="1" dirty="0"/>
              <a:t>Next Slide:</a:t>
            </a:r>
          </a:p>
          <a:p>
            <a:r>
              <a:rPr lang="en-US" dirty="0"/>
              <a:t>“Now that we can identify surplus, shortage, and equilibrium numerically, let’s connect this back to demand shifters and see how changes in demand move the market to a </a:t>
            </a:r>
            <a:r>
              <a:rPr lang="en-US" i="1" dirty="0"/>
              <a:t>new</a:t>
            </a:r>
            <a:r>
              <a:rPr lang="en-US" dirty="0"/>
              <a:t> equilibrium price and quantity.”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31C1-B1C6-4EED-80F6-D11DBDD15B8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242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will review the </a:t>
            </a:r>
            <a:r>
              <a:rPr lang="en-US" b="1" dirty="0"/>
              <a:t>determinants of demand (demand shifters)</a:t>
            </a:r>
            <a:r>
              <a:rPr lang="en-US" dirty="0"/>
              <a:t> and understand how each can cause the </a:t>
            </a:r>
            <a:r>
              <a:rPr lang="en-US" b="1" dirty="0"/>
              <a:t>demand curve to shift</a:t>
            </a:r>
            <a:r>
              <a:rPr lang="en-US" dirty="0"/>
              <a:t>, leading to new </a:t>
            </a:r>
            <a:r>
              <a:rPr lang="en-US" b="1" dirty="0"/>
              <a:t>equilibrium prices (Pe)</a:t>
            </a:r>
            <a:r>
              <a:rPr lang="en-US" dirty="0"/>
              <a:t> and </a:t>
            </a:r>
            <a:r>
              <a:rPr lang="en-US" b="1" dirty="0"/>
              <a:t>quantities (</a:t>
            </a:r>
            <a:r>
              <a:rPr lang="en-US" b="1" dirty="0" err="1"/>
              <a:t>Qe</a:t>
            </a:r>
            <a:r>
              <a:rPr lang="en-US" b="1" dirty="0"/>
              <a:t>)</a:t>
            </a:r>
            <a:r>
              <a:rPr lang="en-US" dirty="0"/>
              <a:t>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</a:p>
          <a:p>
            <a:r>
              <a:rPr lang="en-US" dirty="0"/>
              <a:t>Demand doesn’t change because of price alone - </a:t>
            </a:r>
            <a:r>
              <a:rPr lang="en-US" b="1" dirty="0"/>
              <a:t>price causes movement along the curve</a:t>
            </a:r>
            <a:r>
              <a:rPr lang="en-US" dirty="0"/>
              <a:t>, but </a:t>
            </a:r>
            <a:r>
              <a:rPr lang="en-US" b="1" dirty="0"/>
              <a:t>shifters</a:t>
            </a:r>
            <a:r>
              <a:rPr lang="en-US" dirty="0"/>
              <a:t> cause the entire curve to move.</a:t>
            </a:r>
            <a:br>
              <a:rPr lang="en-US" dirty="0"/>
            </a:br>
            <a:r>
              <a:rPr lang="en-US" dirty="0"/>
              <a:t>When demand increases, the </a:t>
            </a:r>
            <a:r>
              <a:rPr lang="en-US" b="1" dirty="0"/>
              <a:t>entire demand curve shifts right</a:t>
            </a:r>
            <a:r>
              <a:rPr lang="en-US" dirty="0"/>
              <a:t>; when demand decreases, it shifts left.</a:t>
            </a:r>
          </a:p>
          <a:p>
            <a:r>
              <a:rPr lang="en-US" dirty="0"/>
              <a:t>The five </a:t>
            </a:r>
            <a:r>
              <a:rPr lang="en-US" b="1" dirty="0"/>
              <a:t>determinants of demand</a:t>
            </a:r>
            <a:r>
              <a:rPr lang="en-US" dirty="0"/>
              <a:t> are:</a:t>
            </a:r>
          </a:p>
          <a:p>
            <a:r>
              <a:rPr lang="en-US" b="1" dirty="0"/>
              <a:t>Tastes and Preferences</a:t>
            </a:r>
            <a:r>
              <a:rPr lang="en-US" dirty="0"/>
              <a:t> – Changes in consumer preferences increase or decrease demand.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A new health study praises blueberries → demand for blueberries increases.</a:t>
            </a:r>
          </a:p>
          <a:p>
            <a:r>
              <a:rPr lang="en-US" b="1" dirty="0"/>
              <a:t>Market Size</a:t>
            </a:r>
            <a:r>
              <a:rPr lang="en-US" dirty="0"/>
              <a:t> – Changes in the number of buyers affect demand.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More people move into a city → demand for housing rises.</a:t>
            </a:r>
          </a:p>
          <a:p>
            <a:r>
              <a:rPr lang="en-US" b="1" dirty="0"/>
              <a:t>Prices of Related Goods</a:t>
            </a:r>
            <a:r>
              <a:rPr lang="en-US" dirty="0"/>
              <a:t> – The demand for one good can change depending on what happens to another.</a:t>
            </a:r>
          </a:p>
          <a:p>
            <a:pPr lvl="1"/>
            <a:r>
              <a:rPr lang="en-US" b="1" dirty="0"/>
              <a:t>Substitutes:</a:t>
            </a:r>
            <a:r>
              <a:rPr lang="en-US" dirty="0"/>
              <a:t> Goods used in place of each other.</a:t>
            </a:r>
          </a:p>
          <a:p>
            <a:pPr lvl="2"/>
            <a:r>
              <a:rPr lang="en-US" dirty="0"/>
              <a:t>If the price of Pepsi rises, demand for Coke increases (shift right).</a:t>
            </a:r>
          </a:p>
          <a:p>
            <a:pPr lvl="1"/>
            <a:r>
              <a:rPr lang="en-US" b="1" dirty="0"/>
              <a:t>Complements:</a:t>
            </a:r>
            <a:r>
              <a:rPr lang="en-US" dirty="0"/>
              <a:t> Goods used together.</a:t>
            </a:r>
          </a:p>
          <a:p>
            <a:pPr lvl="2"/>
            <a:r>
              <a:rPr lang="en-US" dirty="0"/>
              <a:t>If the price of hot dogs rises, demand for hot dog buns decreases (shift left).</a:t>
            </a:r>
          </a:p>
          <a:p>
            <a:r>
              <a:rPr lang="en-US" b="1" dirty="0"/>
              <a:t>Changes in Income</a:t>
            </a:r>
            <a:r>
              <a:rPr lang="en-US" dirty="0"/>
              <a:t> – Income affects demand differently for different types of goods.</a:t>
            </a:r>
          </a:p>
          <a:p>
            <a:pPr lvl="1"/>
            <a:r>
              <a:rPr lang="en-US" b="1" dirty="0"/>
              <a:t>Normal Goods:</a:t>
            </a:r>
            <a:r>
              <a:rPr lang="en-US" dirty="0"/>
              <a:t> If Income rises, Demand shifts right (e.g., restaurant meals).</a:t>
            </a:r>
          </a:p>
          <a:p>
            <a:pPr lvl="1"/>
            <a:r>
              <a:rPr lang="en-US" b="1" dirty="0"/>
              <a:t>Inferior Goods:</a:t>
            </a:r>
            <a:r>
              <a:rPr lang="en-US" dirty="0"/>
              <a:t> If Income falls, Demand shifts right (e.g., instant noodles).</a:t>
            </a:r>
          </a:p>
          <a:p>
            <a:r>
              <a:rPr lang="en-US" b="1" dirty="0"/>
              <a:t>Expectations</a:t>
            </a:r>
            <a:r>
              <a:rPr lang="en-US" dirty="0"/>
              <a:t> – If consumers expect prices or availability to change, demand shifts now.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Expecting a future sale might decrease today’s demand; expecting shortages might increase it.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</a:p>
          <a:p>
            <a:r>
              <a:rPr lang="en-US" b="1" dirty="0"/>
              <a:t>Start with a quick recap:</a:t>
            </a:r>
            <a:endParaRPr lang="en-US" dirty="0"/>
          </a:p>
          <a:p>
            <a:r>
              <a:rPr lang="en-US" dirty="0"/>
              <a:t>“We’ve already learned how price moves us along the demand curve. But now we’ll look at what causes the whole curve to shift.”</a:t>
            </a:r>
          </a:p>
          <a:p>
            <a:r>
              <a:rPr lang="en-US" b="1" dirty="0"/>
              <a:t>Walk through each determinant briefly:</a:t>
            </a:r>
            <a:endParaRPr lang="en-US" dirty="0"/>
          </a:p>
          <a:p>
            <a:r>
              <a:rPr lang="en-US" dirty="0"/>
              <a:t>“Every one of these changes affects demand at </a:t>
            </a:r>
            <a:r>
              <a:rPr lang="en-US" i="1" dirty="0"/>
              <a:t>all</a:t>
            </a:r>
            <a:r>
              <a:rPr lang="en-US" dirty="0"/>
              <a:t> prices, not just one price.”</a:t>
            </a:r>
          </a:p>
          <a:p>
            <a:r>
              <a:rPr lang="en-US" b="1" dirty="0"/>
              <a:t>Preview the next slide:</a:t>
            </a:r>
            <a:endParaRPr lang="en-US" dirty="0"/>
          </a:p>
          <a:p>
            <a:r>
              <a:rPr lang="en-US" dirty="0"/>
              <a:t>“Next, we’ll see what happens to equilibrium price and quantity when demand increases - when the whole curve shifts to the right.”</a:t>
            </a:r>
          </a:p>
          <a:p>
            <a:br>
              <a:rPr lang="en-US" dirty="0"/>
            </a:br>
            <a:r>
              <a:rPr lang="en-US" b="1" dirty="0"/>
              <a:t>Engagement Prompts:</a:t>
            </a:r>
          </a:p>
          <a:p>
            <a:r>
              <a:rPr lang="en-US" dirty="0"/>
              <a:t>“Can you name a real-world event that caused demand for something to skyrocket?”</a:t>
            </a:r>
          </a:p>
          <a:p>
            <a:r>
              <a:rPr lang="en-US" dirty="0"/>
              <a:t>“Which of these shifters do you think changes most often?”</a:t>
            </a:r>
          </a:p>
          <a:p>
            <a:r>
              <a:rPr lang="en-US" dirty="0"/>
              <a:t>“How might expectations about gas prices next month affect demand today?”</a:t>
            </a:r>
          </a:p>
          <a:p>
            <a:endParaRPr lang="en-US" b="1" dirty="0"/>
          </a:p>
          <a:p>
            <a:r>
              <a:rPr lang="en-US" b="1" dirty="0"/>
              <a:t>Next Slide: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“Now that we’ve reviewed what causes demand to shift, let’s see what happens on the graph when demand actually increases - and how that rightward shift changes both equilibrium price and equilibrium quantity.”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31C1-B1C6-4EED-80F6-D11DBDD15B8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62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will understand how an </a:t>
            </a:r>
            <a:r>
              <a:rPr lang="en-US" b="1" dirty="0"/>
              <a:t>increase in demand</a:t>
            </a:r>
            <a:r>
              <a:rPr lang="en-US" dirty="0"/>
              <a:t> shifts the demand curve to the right, leading to a </a:t>
            </a:r>
            <a:r>
              <a:rPr lang="en-US" b="1" dirty="0"/>
              <a:t>higher equilibrium price (Pe)</a:t>
            </a:r>
            <a:r>
              <a:rPr lang="en-US" dirty="0"/>
              <a:t> and </a:t>
            </a:r>
            <a:r>
              <a:rPr lang="en-US" b="1" dirty="0"/>
              <a:t>higher equilibrium quantity (</a:t>
            </a:r>
            <a:r>
              <a:rPr lang="en-US" b="1" dirty="0" err="1"/>
              <a:t>Qe</a:t>
            </a:r>
            <a:r>
              <a:rPr lang="en-US" b="1" dirty="0"/>
              <a:t>)</a:t>
            </a:r>
            <a:r>
              <a:rPr lang="en-US" dirty="0"/>
              <a:t>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</a:p>
          <a:p>
            <a:r>
              <a:rPr lang="en-US" dirty="0"/>
              <a:t>When a </a:t>
            </a:r>
            <a:r>
              <a:rPr lang="en-US" b="1" dirty="0"/>
              <a:t>determinant of demand</a:t>
            </a:r>
            <a:r>
              <a:rPr lang="en-US" dirty="0"/>
              <a:t> (like income, preferences, or market size) causes consumers to want </a:t>
            </a:r>
            <a:r>
              <a:rPr lang="en-US" b="1" dirty="0"/>
              <a:t>more of a good at every price</a:t>
            </a:r>
            <a:r>
              <a:rPr lang="en-US" dirty="0"/>
              <a:t>, the </a:t>
            </a:r>
            <a:r>
              <a:rPr lang="en-US" b="1" dirty="0"/>
              <a:t>entire demand curve shifts right</a:t>
            </a:r>
            <a:r>
              <a:rPr lang="en-US" dirty="0"/>
              <a:t> from </a:t>
            </a:r>
            <a:r>
              <a:rPr lang="en-US" b="1" dirty="0"/>
              <a:t>D to D1</a:t>
            </a:r>
            <a:r>
              <a:rPr lang="en-US" dirty="0"/>
              <a:t>.</a:t>
            </a:r>
          </a:p>
          <a:p>
            <a:r>
              <a:rPr lang="en-US" dirty="0"/>
              <a:t>This results in a new equilibrium where:</a:t>
            </a:r>
          </a:p>
          <a:p>
            <a:pPr lvl="1"/>
            <a:r>
              <a:rPr lang="en-US" b="1" dirty="0"/>
              <a:t>Price increases</a:t>
            </a:r>
            <a:r>
              <a:rPr lang="en-US" dirty="0"/>
              <a:t> (Pe → Pe1)</a:t>
            </a:r>
          </a:p>
          <a:p>
            <a:pPr lvl="1"/>
            <a:r>
              <a:rPr lang="en-US" b="1" dirty="0"/>
              <a:t>Quantity increases</a:t>
            </a:r>
            <a:r>
              <a:rPr lang="en-US" dirty="0"/>
              <a:t> (</a:t>
            </a:r>
            <a:r>
              <a:rPr lang="en-US" dirty="0" err="1"/>
              <a:t>Qe</a:t>
            </a:r>
            <a:r>
              <a:rPr lang="en-US" dirty="0"/>
              <a:t> → Qe1)</a:t>
            </a:r>
          </a:p>
          <a:p>
            <a:r>
              <a:rPr lang="en-US" dirty="0"/>
              <a:t>The market moves to a new point where </a:t>
            </a:r>
            <a:r>
              <a:rPr lang="en-US" b="1" dirty="0" err="1"/>
              <a:t>Qd</a:t>
            </a:r>
            <a:r>
              <a:rPr lang="en-US" b="1" dirty="0"/>
              <a:t> = Qs</a:t>
            </a:r>
            <a:r>
              <a:rPr lang="en-US" dirty="0"/>
              <a:t> again, but at a higher price and larger quantity.</a:t>
            </a:r>
          </a:p>
          <a:p>
            <a:endParaRPr lang="en-US" dirty="0"/>
          </a:p>
          <a:p>
            <a:r>
              <a:rPr lang="en-US" b="1" dirty="0"/>
              <a:t>How to Present the Slide:</a:t>
            </a:r>
          </a:p>
          <a:p>
            <a:r>
              <a:rPr lang="en-US" b="1" dirty="0"/>
              <a:t>Start with the base graph:</a:t>
            </a:r>
            <a:endParaRPr lang="en-US" dirty="0"/>
          </a:p>
          <a:p>
            <a:r>
              <a:rPr lang="en-US" dirty="0"/>
              <a:t>“Here we have our original equilibrium at price Pe and quantity </a:t>
            </a:r>
            <a:r>
              <a:rPr lang="en-US" dirty="0" err="1"/>
              <a:t>Qe</a:t>
            </a:r>
            <a:r>
              <a:rPr lang="en-US" dirty="0"/>
              <a:t>.”</a:t>
            </a:r>
          </a:p>
          <a:p>
            <a:r>
              <a:rPr lang="en-US" b="1" dirty="0"/>
              <a:t>Animate the rightward shift:</a:t>
            </a:r>
            <a:endParaRPr lang="en-US" dirty="0"/>
          </a:p>
          <a:p>
            <a:r>
              <a:rPr lang="en-US" dirty="0"/>
              <a:t>“When demand increases, the curve shifts to the right - consumers want more at every price.”</a:t>
            </a:r>
          </a:p>
          <a:p>
            <a:r>
              <a:rPr lang="en-US" b="1" dirty="0"/>
              <a:t>Explain the new equilibrium:</a:t>
            </a:r>
            <a:endParaRPr lang="en-US" dirty="0"/>
          </a:p>
          <a:p>
            <a:r>
              <a:rPr lang="en-US" dirty="0"/>
              <a:t>“At the old price, there’s now a shortage - too many buyers, not enough goods. Prices rise until a new equilibrium is reached at a higher price and higher quantity.”</a:t>
            </a:r>
          </a:p>
          <a:p>
            <a:r>
              <a:rPr lang="en-US" b="1" dirty="0"/>
              <a:t>Emphasize the cause-and-effect relationship:</a:t>
            </a:r>
            <a:endParaRPr lang="en-US" dirty="0"/>
          </a:p>
          <a:p>
            <a:r>
              <a:rPr lang="en-US" dirty="0"/>
              <a:t>“The shift wasn’t caused by price - it was caused by one of our demand shifters. Prices </a:t>
            </a:r>
            <a:r>
              <a:rPr lang="en-US" i="1" dirty="0"/>
              <a:t>respond</a:t>
            </a:r>
            <a:r>
              <a:rPr lang="en-US" dirty="0"/>
              <a:t> to the change in demand.”</a:t>
            </a:r>
          </a:p>
          <a:p>
            <a:endParaRPr lang="en-US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“Can you think of a time when something suddenly became really popular and prices went up?”</a:t>
            </a:r>
          </a:p>
          <a:p>
            <a:r>
              <a:rPr lang="en-US" dirty="0"/>
              <a:t>“Which demand shifter could cause a rightward shift in demand for electric cars?”</a:t>
            </a:r>
          </a:p>
          <a:p>
            <a:r>
              <a:rPr lang="en-US" dirty="0"/>
              <a:t>“What happens to total sales when demand increases?”</a:t>
            </a:r>
          </a:p>
          <a:p>
            <a:endParaRPr lang="en-US" b="1" dirty="0"/>
          </a:p>
          <a:p>
            <a:r>
              <a:rPr lang="en-US" b="1" dirty="0"/>
              <a:t>Next Slide: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“We’ve just seen how an increase in demand pushes equilibrium price and quantity up. Now let’s flip the situation and look at what happens when demand decreases - and how a leftward shift changes equilibrium in the opposite direction.”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31C1-B1C6-4EED-80F6-D11DBDD15B8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036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Main Objective:</a:t>
            </a:r>
          </a:p>
          <a:p>
            <a:r>
              <a:rPr lang="en-US" dirty="0"/>
              <a:t>Students will understand how a </a:t>
            </a:r>
            <a:r>
              <a:rPr lang="en-US" b="1" dirty="0"/>
              <a:t>decrease in demand</a:t>
            </a:r>
            <a:r>
              <a:rPr lang="en-US" dirty="0"/>
              <a:t> shifts the demand curve to the left, resulting in a </a:t>
            </a:r>
            <a:r>
              <a:rPr lang="en-US" b="1" dirty="0"/>
              <a:t>lower equilibrium price (Pe)</a:t>
            </a:r>
            <a:r>
              <a:rPr lang="en-US" dirty="0"/>
              <a:t> and </a:t>
            </a:r>
            <a:r>
              <a:rPr lang="en-US" b="1" dirty="0"/>
              <a:t>lower equilibrium quantity (</a:t>
            </a:r>
            <a:r>
              <a:rPr lang="en-US" b="1" dirty="0" err="1"/>
              <a:t>Qe</a:t>
            </a:r>
            <a:r>
              <a:rPr lang="en-US" b="1" dirty="0"/>
              <a:t>)</a:t>
            </a:r>
            <a:r>
              <a:rPr lang="en-US" dirty="0"/>
              <a:t>.</a:t>
            </a:r>
          </a:p>
          <a:p>
            <a:br>
              <a:rPr lang="en-US" dirty="0"/>
            </a:br>
            <a:r>
              <a:rPr lang="en-US" b="1" dirty="0"/>
              <a:t>Key Concept:</a:t>
            </a:r>
          </a:p>
          <a:p>
            <a:r>
              <a:rPr lang="en-US" dirty="0"/>
              <a:t>When one of the </a:t>
            </a:r>
            <a:r>
              <a:rPr lang="en-US" b="1" dirty="0"/>
              <a:t>determinants of demand</a:t>
            </a:r>
            <a:r>
              <a:rPr lang="en-US" dirty="0"/>
              <a:t> decreases consumers’ willingness or ability to buy, the </a:t>
            </a:r>
            <a:r>
              <a:rPr lang="en-US" b="1" dirty="0"/>
              <a:t>entire demand curve shifts left</a:t>
            </a:r>
            <a:r>
              <a:rPr lang="en-US" dirty="0"/>
              <a:t>, from </a:t>
            </a:r>
            <a:r>
              <a:rPr lang="en-US" b="1" dirty="0"/>
              <a:t>D to D1</a:t>
            </a:r>
            <a:r>
              <a:rPr lang="en-US" dirty="0"/>
              <a:t>.</a:t>
            </a:r>
          </a:p>
          <a:p>
            <a:r>
              <a:rPr lang="en-US" dirty="0"/>
              <a:t>This means consumers now want </a:t>
            </a:r>
            <a:r>
              <a:rPr lang="en-US" b="1" dirty="0"/>
              <a:t>less of the good at every price</a:t>
            </a:r>
            <a:r>
              <a:rPr lang="en-US" dirty="0"/>
              <a:t>.</a:t>
            </a:r>
          </a:p>
          <a:p>
            <a:r>
              <a:rPr lang="en-US" dirty="0"/>
              <a:t>The market adjusts to a new equilibrium where:</a:t>
            </a:r>
          </a:p>
          <a:p>
            <a:pPr lvl="1"/>
            <a:r>
              <a:rPr lang="en-US" b="1" dirty="0"/>
              <a:t>Price decreases</a:t>
            </a:r>
            <a:r>
              <a:rPr lang="en-US" dirty="0"/>
              <a:t> (Pe → Pe1)</a:t>
            </a:r>
          </a:p>
          <a:p>
            <a:pPr lvl="1"/>
            <a:r>
              <a:rPr lang="en-US" b="1" dirty="0"/>
              <a:t>Quantity decreases</a:t>
            </a:r>
            <a:r>
              <a:rPr lang="en-US" dirty="0"/>
              <a:t> (</a:t>
            </a:r>
            <a:r>
              <a:rPr lang="en-US" dirty="0" err="1"/>
              <a:t>Qe</a:t>
            </a:r>
            <a:r>
              <a:rPr lang="en-US" dirty="0"/>
              <a:t> → Qe1)</a:t>
            </a:r>
          </a:p>
          <a:p>
            <a:r>
              <a:rPr lang="en-US" dirty="0"/>
              <a:t>The market “clears” again at this lower point of equilibrium where </a:t>
            </a:r>
            <a:r>
              <a:rPr lang="en-US" b="1" dirty="0" err="1"/>
              <a:t>Qd</a:t>
            </a:r>
            <a:r>
              <a:rPr lang="en-US" b="1" dirty="0"/>
              <a:t> = Qs</a:t>
            </a:r>
            <a:r>
              <a:rPr lang="en-US" dirty="0"/>
              <a:t>, but at a smaller scale.</a:t>
            </a:r>
          </a:p>
          <a:p>
            <a:br>
              <a:rPr lang="en-US" dirty="0"/>
            </a:br>
            <a:r>
              <a:rPr lang="en-US" b="1" dirty="0"/>
              <a:t>How to Present the Slide:</a:t>
            </a:r>
          </a:p>
          <a:p>
            <a:r>
              <a:rPr lang="en-US" b="1" dirty="0"/>
              <a:t>Start with the original equilibrium:</a:t>
            </a:r>
            <a:endParaRPr lang="en-US" dirty="0"/>
          </a:p>
          <a:p>
            <a:r>
              <a:rPr lang="en-US" dirty="0"/>
              <a:t>“Here’s our starting point at equilibrium - Pe and </a:t>
            </a:r>
            <a:r>
              <a:rPr lang="en-US" dirty="0" err="1"/>
              <a:t>Qe</a:t>
            </a:r>
            <a:r>
              <a:rPr lang="en-US" dirty="0"/>
              <a:t>, where demand and supply intersect.”</a:t>
            </a:r>
          </a:p>
          <a:p>
            <a:r>
              <a:rPr lang="en-US" b="1" dirty="0"/>
              <a:t>Show the leftward shift:</a:t>
            </a:r>
            <a:endParaRPr lang="en-US" dirty="0"/>
          </a:p>
          <a:p>
            <a:r>
              <a:rPr lang="en-US" dirty="0"/>
              <a:t>“When demand decreases, the entire curve shifts to the left - fewer consumers are willing to buy at all price levels.”</a:t>
            </a:r>
          </a:p>
          <a:p>
            <a:r>
              <a:rPr lang="en-US" b="1" dirty="0"/>
              <a:t>Discuss what happens at the old price:</a:t>
            </a:r>
            <a:endParaRPr lang="en-US" dirty="0"/>
          </a:p>
          <a:p>
            <a:r>
              <a:rPr lang="en-US" dirty="0"/>
              <a:t>“At the old price, there’s now a surplus - sellers have more than buyers want. Prices fall until we reach a new equilibrium.”</a:t>
            </a:r>
          </a:p>
          <a:p>
            <a:r>
              <a:rPr lang="en-US" b="1" dirty="0"/>
              <a:t>Point out the result:</a:t>
            </a:r>
            <a:endParaRPr lang="en-US" dirty="0"/>
          </a:p>
          <a:p>
            <a:r>
              <a:rPr lang="en-US" dirty="0"/>
              <a:t>“At the new equilibrium, both </a:t>
            </a:r>
            <a:r>
              <a:rPr lang="en-US" b="1" dirty="0"/>
              <a:t>price and quantity</a:t>
            </a:r>
            <a:r>
              <a:rPr lang="en-US" dirty="0"/>
              <a:t> are lower. We sell less overall, and the price in the market has dropped.”</a:t>
            </a:r>
          </a:p>
          <a:p>
            <a:endParaRPr lang="en-US" b="1" dirty="0"/>
          </a:p>
          <a:p>
            <a:r>
              <a:rPr lang="en-US" b="1" dirty="0"/>
              <a:t>Engagement Prompts:</a:t>
            </a:r>
          </a:p>
          <a:p>
            <a:r>
              <a:rPr lang="en-US" dirty="0"/>
              <a:t>“What might cause demand to decrease for a product like smartphones or soda?”</a:t>
            </a:r>
          </a:p>
          <a:p>
            <a:r>
              <a:rPr lang="en-US" dirty="0"/>
              <a:t>“If people suddenly lose interest in a good, what happens to the sellers?”</a:t>
            </a:r>
          </a:p>
          <a:p>
            <a:r>
              <a:rPr lang="en-US" dirty="0"/>
              <a:t>“Can you think of a time when prices dropped because fewer people were buying something?”</a:t>
            </a:r>
          </a:p>
          <a:p>
            <a:endParaRPr lang="en-US" dirty="0"/>
          </a:p>
          <a:p>
            <a:r>
              <a:rPr lang="en-US" b="1" dirty="0"/>
              <a:t>Next Slide: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“So far, we’ve focused on how changes in demand shift equilibrium. Now we’ll turn to the other side of the market and look at the </a:t>
            </a:r>
            <a:r>
              <a:rPr lang="en-US" b="1" dirty="0"/>
              <a:t>determinants of supply</a:t>
            </a:r>
            <a:r>
              <a:rPr lang="en-US" dirty="0"/>
              <a:t>-the factors that cause the entire supply curve to shift and change equilibrium in a different way.”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7531C1-B1C6-4EED-80F6-D11DBDD15B8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04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AD01D-85B1-4A4C-853A-85A48DFDA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6DF6B7-4C46-47BE-B734-7DA981F53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FE6E3-1B0E-45DF-B797-2027B629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97BFE-B775-4245-B6B9-9879A19C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E9999-6BC9-4386-A7B0-08852708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29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2AEFB-2B7E-406C-9D23-5070EF131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1BCCA8-29D0-4408-9F07-54484BB33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0F902-8306-4A12-A3B4-BA5D6FC4B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D4F52-4706-41CB-9563-78CE3A2A4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3EC2D-4920-438E-A332-E6DBCE2E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3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664FD7-12B7-437E-B391-B18344860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3C2537-332C-4C73-B3EE-251CD7FEE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ADCCB-944B-4462-995B-0C334C0D7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BA434-8A61-4D2C-84E9-667CB63FC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CD7EF-6F17-4881-953C-6F570B5DF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82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AD01D-85B1-4A4C-853A-85A48DFDA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6DF6B7-4C46-47BE-B734-7DA981F536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FE6E3-1B0E-45DF-B797-2027B629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97BFE-B775-4245-B6B9-9879A19C1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E9999-6BC9-4386-A7B0-08852708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92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C606A-6584-4F54-B850-23F98C36E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5102B-98A6-4777-A651-C57521F1D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CC7B6-7552-4169-B0C1-4AFE2079E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733C9-8519-49FB-8E7A-2CF61CDF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4F935-5F1D-466E-914A-D004E409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696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780DE-3AF2-472B-82FF-3B010422E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08546-34EA-4D5F-8F81-61149C410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E9D24-C22C-45B2-9C2F-2E9B2D35D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BD880-2C1C-4EAB-A2EE-96DE108C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8A006-0E83-4093-9BD4-30B9EE415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059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1428E-D9CA-4E25-AE0A-AEBC13BA2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A4993-8959-490A-BB9D-A572A33A2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EFAD7-AB10-498D-801F-700F1B699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5DD67-A916-4764-B363-87A82A50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6046E-9D12-4EC8-BA1D-894CF3C7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F89730-31B3-4510-94A7-FC6610BD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96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04D45-6C2F-4238-A683-DC7B3E3E9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4C735-72A0-4664-8EC1-8A7ECCAE1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6E9133-F8DE-46EA-9A54-892ABC455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9372CE-B180-4BB4-9F79-1054EFD53E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CE711-815E-4C6E-8D78-2D84FBD637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BD07F5-6D44-4D5B-9554-2F2545D9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084CD9-BA32-4206-9676-A59E72A8D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E0ADC8-2526-47A4-BB94-FFF38E96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279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1EE7A-3F27-431A-8481-D6244F7CB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6308DC-9F5E-4107-B2C4-DE7CD5D4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CCFC77-F3AA-4B38-A305-A54529AAA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BD2041-33BF-4C5F-B370-790962853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543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FF0E0D-0710-4040-961D-1F69FCE57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05D8D-AB7B-4AB9-8033-487FE1BC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ADE2E-343F-4DF4-9FB3-2D815BF8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66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CA1B0-7825-427B-B6EB-5B8F77B89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D06A6-552D-401F-AE4B-B7F14B0A9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0BE13-555E-46B2-99DD-7D34D126A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534B8-6190-482A-BFB7-8506028A8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5BC1A-7DD4-4559-83DE-D04FB01F6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D0BC9-717D-4B86-9A5D-717E04E0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342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C606A-6584-4F54-B850-23F98C36E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5102B-98A6-4777-A651-C57521F1D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DCC7B6-7552-4169-B0C1-4AFE2079E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733C9-8519-49FB-8E7A-2CF61CDF9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4F935-5F1D-466E-914A-D004E4091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08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ACC71-D1E2-44B8-ABAF-2737490F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9D2E1-95DC-4BE2-988D-A47EABCF9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121BDB-D0F7-49C5-8AEE-484DE57E3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A7D90-5309-4F4A-974B-6F391ADE6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F5BFD1-F362-4170-8367-138A18C9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43223-68CA-45FC-ABDD-7B6C02434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01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2AEFB-2B7E-406C-9D23-5070EF131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1BCCA8-29D0-4408-9F07-54484BB33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0F902-8306-4A12-A3B4-BA5D6FC4B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D4F52-4706-41CB-9563-78CE3A2A4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23EC2D-4920-438E-A332-E6DBCE2E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3295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664FD7-12B7-437E-B391-B18344860A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3C2537-332C-4C73-B3EE-251CD7FEE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ADCCB-944B-4462-995B-0C334C0D7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BA434-8A61-4D2C-84E9-667CB63FC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CD7EF-6F17-4881-953C-6F570B5DF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044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780DE-3AF2-472B-82FF-3B010422E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108546-34EA-4D5F-8F81-61149C410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E9D24-C22C-45B2-9C2F-2E9B2D35D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BD880-2C1C-4EAB-A2EE-96DE108CD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58A006-0E83-4093-9BD4-30B9EE415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69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1428E-D9CA-4E25-AE0A-AEBC13BA2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A4993-8959-490A-BB9D-A572A33A2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FEFAD7-AB10-498D-801F-700F1B699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35DD67-A916-4764-B363-87A82A504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6046E-9D12-4EC8-BA1D-894CF3C7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F89730-31B3-4510-94A7-FC6610BD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459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04D45-6C2F-4238-A683-DC7B3E3E9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4C735-72A0-4664-8EC1-8A7ECCAE1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6E9133-F8DE-46EA-9A54-892ABC455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A9372CE-B180-4BB4-9F79-1054EFD53E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CE711-815E-4C6E-8D78-2D84FBD637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BD07F5-6D44-4D5B-9554-2F2545D9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084CD9-BA32-4206-9676-A59E72A8D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E0ADC8-2526-47A4-BB94-FFF38E96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51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1EE7A-3F27-431A-8481-D6244F7CB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6308DC-9F5E-4107-B2C4-DE7CD5D4B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CCFC77-F3AA-4B38-A305-A54529AAA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BD2041-33BF-4C5F-B370-790962853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120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FF0E0D-0710-4040-961D-1F69FCE57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505D8D-AB7B-4AB9-8033-487FE1BC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ADE2E-343F-4DF4-9FB3-2D815BF86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91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CA1B0-7825-427B-B6EB-5B8F77B89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D06A6-552D-401F-AE4B-B7F14B0A9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0BE13-555E-46B2-99DD-7D34D126A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534B8-6190-482A-BFB7-8506028A8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5BC1A-7DD4-4559-83DE-D04FB01F6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D0BC9-717D-4B86-9A5D-717E04E0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72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ACC71-D1E2-44B8-ABAF-2737490F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9D2E1-95DC-4BE2-988D-A47EABCF9D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121BDB-D0F7-49C5-8AEE-484DE57E3B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A7D90-5309-4F4A-974B-6F391ADE6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F5BFD1-F362-4170-8367-138A18C9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43223-68CA-45FC-ABDD-7B6C02434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617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D63906-2316-4C0D-B0C5-305918B00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3065A-096F-40E6-A271-5E5051A17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7A67B-3AAF-4525-9FBA-AB6845BA7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CD0E6-C23B-4DC3-BD3C-14A3BF7CF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31C18-4FDB-4170-A56B-BE55751D0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31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D63906-2316-4C0D-B0C5-305918B00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3065A-096F-40E6-A271-5E5051A17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7A67B-3AAF-4525-9FBA-AB6845BA7C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67148-A7F3-4E2E-9366-D40DC4A6E1D1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ECD0E6-C23B-4DC3-BD3C-14A3BF7CFB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531C18-4FDB-4170-A56B-BE55751D0D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1E4E6-9AD8-4D8C-B80C-985AEDABA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83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172B32B-A5EE-AC18-6389-A3276ECA8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96057">
            <a:off x="2963886" y="4279996"/>
            <a:ext cx="3291612" cy="241041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D826D63-3072-7B4B-2DF5-2875973C2FCF}"/>
              </a:ext>
            </a:extLst>
          </p:cNvPr>
          <p:cNvGrpSpPr/>
          <p:nvPr/>
        </p:nvGrpSpPr>
        <p:grpSpPr>
          <a:xfrm rot="699222">
            <a:off x="5935377" y="4676155"/>
            <a:ext cx="4444084" cy="1940978"/>
            <a:chOff x="6295396" y="5735624"/>
            <a:chExt cx="2794770" cy="1115261"/>
          </a:xfrm>
        </p:grpSpPr>
        <p:pic>
          <p:nvPicPr>
            <p:cNvPr id="14" name="Picture 2" descr="Vector image of selection of school kids characters">
              <a:extLst>
                <a:ext uri="{FF2B5EF4-FFF2-40B4-BE49-F238E27FC236}">
                  <a16:creationId xmlns:a16="http://schemas.microsoft.com/office/drawing/2014/main" id="{15690601-A3AD-06EB-E478-DE8D005EAE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06"/>
            <a:stretch/>
          </p:blipFill>
          <p:spPr bwMode="auto">
            <a:xfrm>
              <a:off x="6295396" y="5735624"/>
              <a:ext cx="2794770" cy="1115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0DCFC4DB-4F75-9F1D-8153-423B1B2192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661443">
              <a:off x="6307583" y="6321065"/>
              <a:ext cx="850918" cy="388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>
              <a:extLst>
                <a:ext uri="{FF2B5EF4-FFF2-40B4-BE49-F238E27FC236}">
                  <a16:creationId xmlns:a16="http://schemas.microsoft.com/office/drawing/2014/main" id="{10904198-1E95-2DA8-2F6C-CAE10FC898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661443">
              <a:off x="7259789" y="6331322"/>
              <a:ext cx="850918" cy="388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>
              <a:extLst>
                <a:ext uri="{FF2B5EF4-FFF2-40B4-BE49-F238E27FC236}">
                  <a16:creationId xmlns:a16="http://schemas.microsoft.com/office/drawing/2014/main" id="{7A034AB2-9218-4006-BA4B-9965C45AB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661443">
              <a:off x="8211995" y="6341579"/>
              <a:ext cx="850918" cy="3880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865434FD-BBC7-43BD-9762-AB7F207A3B7E}"/>
              </a:ext>
            </a:extLst>
          </p:cNvPr>
          <p:cNvSpPr/>
          <p:nvPr/>
        </p:nvSpPr>
        <p:spPr>
          <a:xfrm>
            <a:off x="0" y="0"/>
            <a:ext cx="12192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US" sz="70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5400" b="1" u="sng" dirty="0">
                <a:ln>
                  <a:solidFill>
                    <a:srgbClr val="FF0000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</a:rPr>
              <a:t>CED 1.6</a:t>
            </a:r>
          </a:p>
          <a:p>
            <a:pPr lvl="0">
              <a:defRPr/>
            </a:pPr>
            <a:r>
              <a:rPr lang="en-US" sz="10000" b="1" dirty="0">
                <a:ln w="53975">
                  <a:solidFill>
                    <a:srgbClr val="FFC000"/>
                  </a:solidFill>
                  <a:prstDash val="solid"/>
                </a:ln>
                <a:solidFill>
                  <a:srgbClr val="00B0F0"/>
                </a:solidFill>
                <a:latin typeface="Arial Black" panose="020B0A04020102020204" pitchFamily="34" charset="0"/>
              </a:rPr>
              <a:t>Market Equilibrium</a:t>
            </a:r>
          </a:p>
        </p:txBody>
      </p:sp>
      <p:pic>
        <p:nvPicPr>
          <p:cNvPr id="18" name="Picture 2" descr="Cartoon farmer">
            <a:extLst>
              <a:ext uri="{FF2B5EF4-FFF2-40B4-BE49-F238E27FC236}">
                <a16:creationId xmlns:a16="http://schemas.microsoft.com/office/drawing/2014/main" id="{E926A61D-2784-3E98-5F17-FA471103E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80" y="3999997"/>
            <a:ext cx="1680507" cy="285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Diagram&#10;&#10;Description automatically generated">
            <a:extLst>
              <a:ext uri="{FF2B5EF4-FFF2-40B4-BE49-F238E27FC236}">
                <a16:creationId xmlns:a16="http://schemas.microsoft.com/office/drawing/2014/main" id="{046C6641-CB6A-5082-E5A6-14A37D13A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0444">
            <a:off x="1400738" y="4736949"/>
            <a:ext cx="1528802" cy="2143181"/>
          </a:xfrm>
          <a:prstGeom prst="rect">
            <a:avLst/>
          </a:prstGeom>
        </p:spPr>
      </p:pic>
      <p:sp>
        <p:nvSpPr>
          <p:cNvPr id="7" name="Isosceles Triangle 1">
            <a:extLst>
              <a:ext uri="{FF2B5EF4-FFF2-40B4-BE49-F238E27FC236}">
                <a16:creationId xmlns:a16="http://schemas.microsoft.com/office/drawing/2014/main" id="{CA0C88C5-9C5E-1505-86FF-3EC691576E84}"/>
              </a:ext>
            </a:extLst>
          </p:cNvPr>
          <p:cNvSpPr/>
          <p:nvPr/>
        </p:nvSpPr>
        <p:spPr>
          <a:xfrm>
            <a:off x="8927262" y="3444816"/>
            <a:ext cx="3267614" cy="3415880"/>
          </a:xfrm>
          <a:custGeom>
            <a:avLst/>
            <a:gdLst>
              <a:gd name="connsiteX0" fmla="*/ 0 w 2053087"/>
              <a:gd name="connsiteY0" fmla="*/ 1742536 h 1742536"/>
              <a:gd name="connsiteX1" fmla="*/ 1026544 w 2053087"/>
              <a:gd name="connsiteY1" fmla="*/ 0 h 1742536"/>
              <a:gd name="connsiteX2" fmla="*/ 2053087 w 2053087"/>
              <a:gd name="connsiteY2" fmla="*/ 1742536 h 1742536"/>
              <a:gd name="connsiteX3" fmla="*/ 0 w 2053087"/>
              <a:gd name="connsiteY3" fmla="*/ 1742536 h 1742536"/>
              <a:gd name="connsiteX0" fmla="*/ 0 w 3065254"/>
              <a:gd name="connsiteY0" fmla="*/ 1742536 h 2996241"/>
              <a:gd name="connsiteX1" fmla="*/ 1026544 w 3065254"/>
              <a:gd name="connsiteY1" fmla="*/ 0 h 2996241"/>
              <a:gd name="connsiteX2" fmla="*/ 3065254 w 3065254"/>
              <a:gd name="connsiteY2" fmla="*/ 2996241 h 2996241"/>
              <a:gd name="connsiteX3" fmla="*/ 0 w 3065254"/>
              <a:gd name="connsiteY3" fmla="*/ 1742536 h 2996241"/>
              <a:gd name="connsiteX0" fmla="*/ 0 w 3073879"/>
              <a:gd name="connsiteY0" fmla="*/ 2133600 h 3387305"/>
              <a:gd name="connsiteX1" fmla="*/ 3073879 w 3073879"/>
              <a:gd name="connsiteY1" fmla="*/ 0 h 3387305"/>
              <a:gd name="connsiteX2" fmla="*/ 3065254 w 3073879"/>
              <a:gd name="connsiteY2" fmla="*/ 3387305 h 3387305"/>
              <a:gd name="connsiteX3" fmla="*/ 0 w 3073879"/>
              <a:gd name="connsiteY3" fmla="*/ 2133600 h 3387305"/>
              <a:gd name="connsiteX0" fmla="*/ 0 w 3286664"/>
              <a:gd name="connsiteY0" fmla="*/ 3421812 h 3421812"/>
              <a:gd name="connsiteX1" fmla="*/ 3286664 w 3286664"/>
              <a:gd name="connsiteY1" fmla="*/ 0 h 3421812"/>
              <a:gd name="connsiteX2" fmla="*/ 3278039 w 3286664"/>
              <a:gd name="connsiteY2" fmla="*/ 3387305 h 3421812"/>
              <a:gd name="connsiteX3" fmla="*/ 0 w 3286664"/>
              <a:gd name="connsiteY3" fmla="*/ 3421812 h 3421812"/>
              <a:gd name="connsiteX0" fmla="*/ 0 w 3286664"/>
              <a:gd name="connsiteY0" fmla="*/ 3421812 h 3421812"/>
              <a:gd name="connsiteX1" fmla="*/ 3286664 w 3286664"/>
              <a:gd name="connsiteY1" fmla="*/ 0 h 3421812"/>
              <a:gd name="connsiteX2" fmla="*/ 3278039 w 3286664"/>
              <a:gd name="connsiteY2" fmla="*/ 3415880 h 3421812"/>
              <a:gd name="connsiteX3" fmla="*/ 0 w 3286664"/>
              <a:gd name="connsiteY3" fmla="*/ 3421812 h 3421812"/>
              <a:gd name="connsiteX0" fmla="*/ 0 w 3267614"/>
              <a:gd name="connsiteY0" fmla="*/ 3412287 h 3415880"/>
              <a:gd name="connsiteX1" fmla="*/ 3267614 w 3267614"/>
              <a:gd name="connsiteY1" fmla="*/ 0 h 3415880"/>
              <a:gd name="connsiteX2" fmla="*/ 3258989 w 3267614"/>
              <a:gd name="connsiteY2" fmla="*/ 3415880 h 3415880"/>
              <a:gd name="connsiteX3" fmla="*/ 0 w 3267614"/>
              <a:gd name="connsiteY3" fmla="*/ 3412287 h 341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7614" h="3415880">
                <a:moveTo>
                  <a:pt x="0" y="3412287"/>
                </a:moveTo>
                <a:lnTo>
                  <a:pt x="3267614" y="0"/>
                </a:lnTo>
                <a:lnTo>
                  <a:pt x="3258989" y="3415880"/>
                </a:lnTo>
                <a:lnTo>
                  <a:pt x="0" y="3412287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D4F642-DBC8-2070-150A-E4AC5A9A84F2}"/>
              </a:ext>
            </a:extLst>
          </p:cNvPr>
          <p:cNvSpPr txBox="1"/>
          <p:nvPr/>
        </p:nvSpPr>
        <p:spPr>
          <a:xfrm rot="18861901">
            <a:off x="8643708" y="5080772"/>
            <a:ext cx="46518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Basic Economic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Concepts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77C6F6-9153-FD32-D394-D62AAE30D1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2151" y="-9728"/>
            <a:ext cx="2481287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194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68EFC1-8516-EB81-AF26-513306C5B1D4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Equilibrium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EEB7CD-0F28-F44F-CF6C-CB2FCE57D176}"/>
              </a:ext>
            </a:extLst>
          </p:cNvPr>
          <p:cNvSpPr txBox="1"/>
          <p:nvPr/>
        </p:nvSpPr>
        <p:spPr>
          <a:xfrm>
            <a:off x="7038" y="1052843"/>
            <a:ext cx="6974333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Supply Shifters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Input Prices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Government Tools</a:t>
            </a:r>
            <a:b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en-US" sz="3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Taxes		Subsidies	     Regulations</a:t>
            </a:r>
            <a:endParaRPr kumimoji="0" lang="en-US" sz="45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Number of Sellers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5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4. </a:t>
            </a: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Technology</a:t>
            </a:r>
            <a:endParaRPr kumimoji="0" lang="en-US" sz="30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Prices of Other Goods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E590D99-C80C-AFC8-2C85-E518BC42DA56}"/>
              </a:ext>
            </a:extLst>
          </p:cNvPr>
          <p:cNvSpPr/>
          <p:nvPr/>
        </p:nvSpPr>
        <p:spPr>
          <a:xfrm rot="5400000">
            <a:off x="1416423" y="3398951"/>
            <a:ext cx="475130" cy="403411"/>
          </a:xfrm>
          <a:prstGeom prst="right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DD9863B5-A667-D969-B8E8-21B76D2A538D}"/>
              </a:ext>
            </a:extLst>
          </p:cNvPr>
          <p:cNvSpPr/>
          <p:nvPr/>
        </p:nvSpPr>
        <p:spPr>
          <a:xfrm rot="16200000">
            <a:off x="3864856" y="3398951"/>
            <a:ext cx="475130" cy="403411"/>
          </a:xfrm>
          <a:prstGeom prst="right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E88E0D4-C1D4-0050-B10F-94928E3D4E14}"/>
              </a:ext>
            </a:extLst>
          </p:cNvPr>
          <p:cNvSpPr/>
          <p:nvPr/>
        </p:nvSpPr>
        <p:spPr>
          <a:xfrm rot="5400000">
            <a:off x="6542101" y="3350971"/>
            <a:ext cx="475130" cy="403411"/>
          </a:xfrm>
          <a:prstGeom prst="right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81E6E3-808F-5E99-B70D-80B959428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0655" y="1719041"/>
            <a:ext cx="5195059" cy="414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1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108638" y="956209"/>
            <a:ext cx="76565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in Supply</a:t>
            </a:r>
            <a:endParaRPr kumimoji="0" lang="en-US" sz="4500" b="1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0856DE-0440-3E83-1038-A19996B2A941}"/>
              </a:ext>
            </a:extLst>
          </p:cNvPr>
          <p:cNvSpPr/>
          <p:nvPr/>
        </p:nvSpPr>
        <p:spPr>
          <a:xfrm>
            <a:off x="609600" y="1908769"/>
            <a:ext cx="6382327" cy="4870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92DAE05-FFAC-F765-397E-C5449C0FE4A5}"/>
              </a:ext>
            </a:extLst>
          </p:cNvPr>
          <p:cNvCxnSpPr>
            <a:cxnSpLocks/>
          </p:cNvCxnSpPr>
          <p:nvPr/>
        </p:nvCxnSpPr>
        <p:spPr>
          <a:xfrm>
            <a:off x="4330700" y="4434015"/>
            <a:ext cx="0" cy="162560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0B137C6-912F-A9DB-E0A1-2C5652BDA010}"/>
              </a:ext>
            </a:extLst>
          </p:cNvPr>
          <p:cNvCxnSpPr>
            <a:cxnSpLocks/>
          </p:cNvCxnSpPr>
          <p:nvPr/>
        </p:nvCxnSpPr>
        <p:spPr>
          <a:xfrm flipH="1">
            <a:off x="1619250" y="4422740"/>
            <a:ext cx="2710798" cy="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8D681E3-0858-DF14-248F-B6E7DBD289C9}"/>
              </a:ext>
            </a:extLst>
          </p:cNvPr>
          <p:cNvCxnSpPr>
            <a:cxnSpLocks/>
          </p:cNvCxnSpPr>
          <p:nvPr/>
        </p:nvCxnSpPr>
        <p:spPr>
          <a:xfrm>
            <a:off x="3365500" y="3748215"/>
            <a:ext cx="0" cy="234950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B25011B-5402-9BB7-83BA-F496F71FEF50}"/>
              </a:ext>
            </a:extLst>
          </p:cNvPr>
          <p:cNvCxnSpPr>
            <a:cxnSpLocks/>
          </p:cNvCxnSpPr>
          <p:nvPr/>
        </p:nvCxnSpPr>
        <p:spPr>
          <a:xfrm flipH="1">
            <a:off x="1581150" y="3736940"/>
            <a:ext cx="1783698" cy="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7089EF3-AE91-F607-FD1A-5848DECEE70A}"/>
              </a:ext>
            </a:extLst>
          </p:cNvPr>
          <p:cNvCxnSpPr/>
          <p:nvPr/>
        </p:nvCxnSpPr>
        <p:spPr>
          <a:xfrm flipH="1">
            <a:off x="1581150" y="6059615"/>
            <a:ext cx="5105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65596F5-7F3D-AFE6-0F1D-C33678449D14}"/>
              </a:ext>
            </a:extLst>
          </p:cNvPr>
          <p:cNvSpPr txBox="1"/>
          <p:nvPr/>
        </p:nvSpPr>
        <p:spPr>
          <a:xfrm>
            <a:off x="609600" y="1971872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2C14F5-0A2F-AA1A-99C6-4DD663C5A783}"/>
              </a:ext>
            </a:extLst>
          </p:cNvPr>
          <p:cNvSpPr txBox="1"/>
          <p:nvPr/>
        </p:nvSpPr>
        <p:spPr>
          <a:xfrm>
            <a:off x="1047276" y="3476455"/>
            <a:ext cx="5715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Pe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C9E802-60B2-31AC-D967-848370A92E26}"/>
              </a:ext>
            </a:extLst>
          </p:cNvPr>
          <p:cNvSpPr txBox="1"/>
          <p:nvPr/>
        </p:nvSpPr>
        <p:spPr>
          <a:xfrm>
            <a:off x="3117850" y="6050966"/>
            <a:ext cx="571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6B37671-8AD6-CED4-5D20-4FF8F8FD7C4E}"/>
              </a:ext>
            </a:extLst>
          </p:cNvPr>
          <p:cNvCxnSpPr/>
          <p:nvPr/>
        </p:nvCxnSpPr>
        <p:spPr>
          <a:xfrm>
            <a:off x="1581150" y="2021015"/>
            <a:ext cx="0" cy="4038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51BF115-52F4-39D0-1B0F-7455B9673B95}"/>
              </a:ext>
            </a:extLst>
          </p:cNvPr>
          <p:cNvCxnSpPr/>
          <p:nvPr/>
        </p:nvCxnSpPr>
        <p:spPr>
          <a:xfrm flipV="1">
            <a:off x="4473638" y="3045332"/>
            <a:ext cx="1258726" cy="1248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0724975-221B-38BE-D8B1-A285DA39C4E2}"/>
              </a:ext>
            </a:extLst>
          </p:cNvPr>
          <p:cNvCxnSpPr/>
          <p:nvPr/>
        </p:nvCxnSpPr>
        <p:spPr>
          <a:xfrm flipH="1">
            <a:off x="2809792" y="2874051"/>
            <a:ext cx="3374378" cy="28134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7650D60-048E-804A-E959-5A2599808A2D}"/>
              </a:ext>
            </a:extLst>
          </p:cNvPr>
          <p:cNvCxnSpPr/>
          <p:nvPr/>
        </p:nvCxnSpPr>
        <p:spPr>
          <a:xfrm flipV="1">
            <a:off x="2453214" y="4722181"/>
            <a:ext cx="1258726" cy="12482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BD9EEC-38E8-FBDD-E352-188C2F29BD7A}"/>
              </a:ext>
            </a:extLst>
          </p:cNvPr>
          <p:cNvCxnSpPr/>
          <p:nvPr/>
        </p:nvCxnSpPr>
        <p:spPr>
          <a:xfrm flipH="1">
            <a:off x="1678255" y="2333233"/>
            <a:ext cx="3374378" cy="28134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869512E-AB9E-BE54-3BB9-E2B4244CDA6E}"/>
              </a:ext>
            </a:extLst>
          </p:cNvPr>
          <p:cNvSpPr txBox="1"/>
          <p:nvPr/>
        </p:nvSpPr>
        <p:spPr>
          <a:xfrm>
            <a:off x="5021935" y="2030089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C5F5FF9-9F93-8694-DB16-CC45EF9E478C}"/>
              </a:ext>
            </a:extLst>
          </p:cNvPr>
          <p:cNvCxnSpPr>
            <a:cxnSpLocks/>
          </p:cNvCxnSpPr>
          <p:nvPr/>
        </p:nvCxnSpPr>
        <p:spPr>
          <a:xfrm flipH="1" flipV="1">
            <a:off x="1806002" y="2574401"/>
            <a:ext cx="3907869" cy="287436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01DF8E4-301A-1F7D-B876-2CE1BE722D9B}"/>
              </a:ext>
            </a:extLst>
          </p:cNvPr>
          <p:cNvSpPr txBox="1"/>
          <p:nvPr/>
        </p:nvSpPr>
        <p:spPr>
          <a:xfrm>
            <a:off x="5683890" y="5221415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1A248E-A60E-4BE5-56FC-27F0F9B4EA29}"/>
              </a:ext>
            </a:extLst>
          </p:cNvPr>
          <p:cNvSpPr txBox="1"/>
          <p:nvPr/>
        </p:nvSpPr>
        <p:spPr>
          <a:xfrm>
            <a:off x="4083050" y="6050966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Qe1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86AEE1-452F-A897-D9B4-71517D88ECE5}"/>
              </a:ext>
            </a:extLst>
          </p:cNvPr>
          <p:cNvSpPr txBox="1"/>
          <p:nvPr/>
        </p:nvSpPr>
        <p:spPr>
          <a:xfrm>
            <a:off x="882650" y="4162255"/>
            <a:ext cx="774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Pe1</a:t>
            </a:r>
            <a:endParaRPr lang="en-US" b="1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5BE130B-E124-6F2A-19EF-15B162CA5480}"/>
              </a:ext>
            </a:extLst>
          </p:cNvPr>
          <p:cNvCxnSpPr>
            <a:cxnSpLocks/>
          </p:cNvCxnSpPr>
          <p:nvPr/>
        </p:nvCxnSpPr>
        <p:spPr>
          <a:xfrm>
            <a:off x="3384550" y="6516815"/>
            <a:ext cx="990600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8EECDEE-0AB1-C436-A66F-1DB5C31F9569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882650" y="3608515"/>
            <a:ext cx="0" cy="79226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7106952-F120-65D5-4C0D-ABF93C813DBF}"/>
              </a:ext>
            </a:extLst>
          </p:cNvPr>
          <p:cNvSpPr txBox="1"/>
          <p:nvPr/>
        </p:nvSpPr>
        <p:spPr>
          <a:xfrm>
            <a:off x="6153472" y="2570907"/>
            <a:ext cx="8384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S1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620380E-D27A-2F46-AD6C-A2416DBD5FA1}"/>
              </a:ext>
            </a:extLst>
          </p:cNvPr>
          <p:cNvSpPr txBox="1"/>
          <p:nvPr/>
        </p:nvSpPr>
        <p:spPr>
          <a:xfrm>
            <a:off x="6065906" y="6071605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Q</a:t>
            </a:r>
          </a:p>
        </p:txBody>
      </p:sp>
      <p:pic>
        <p:nvPicPr>
          <p:cNvPr id="28" name="Picture 2" descr="Cartoon farmer">
            <a:extLst>
              <a:ext uri="{FF2B5EF4-FFF2-40B4-BE49-F238E27FC236}">
                <a16:creationId xmlns:a16="http://schemas.microsoft.com/office/drawing/2014/main" id="{72E4DEC9-0388-1617-5D82-D0B13ED9B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349" y="5231081"/>
            <a:ext cx="956629" cy="162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artoon farmer">
            <a:extLst>
              <a:ext uri="{FF2B5EF4-FFF2-40B4-BE49-F238E27FC236}">
                <a16:creationId xmlns:a16="http://schemas.microsoft.com/office/drawing/2014/main" id="{E7633CF7-BB11-5744-F012-3BD054028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093" y="5231081"/>
            <a:ext cx="956629" cy="162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9AFBECB3-4E34-F4F0-CF2C-E80D686C9DAF}"/>
              </a:ext>
            </a:extLst>
          </p:cNvPr>
          <p:cNvGrpSpPr/>
          <p:nvPr/>
        </p:nvGrpSpPr>
        <p:grpSpPr>
          <a:xfrm>
            <a:off x="9054837" y="5231081"/>
            <a:ext cx="2648117" cy="1626919"/>
            <a:chOff x="9054837" y="5231081"/>
            <a:chExt cx="2648117" cy="1626919"/>
          </a:xfrm>
        </p:grpSpPr>
        <p:pic>
          <p:nvPicPr>
            <p:cNvPr id="31" name="Picture 2" descr="Cartoon farmer">
              <a:extLst>
                <a:ext uri="{FF2B5EF4-FFF2-40B4-BE49-F238E27FC236}">
                  <a16:creationId xmlns:a16="http://schemas.microsoft.com/office/drawing/2014/main" id="{75BBF661-B995-CC0E-8DCD-CBC591DE0B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4837" y="5231081"/>
              <a:ext cx="956629" cy="1626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2" descr="Cartoon farmer">
              <a:extLst>
                <a:ext uri="{FF2B5EF4-FFF2-40B4-BE49-F238E27FC236}">
                  <a16:creationId xmlns:a16="http://schemas.microsoft.com/office/drawing/2014/main" id="{78A32F6A-B1CA-4E43-98FE-D3933BBB46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0581" y="5231081"/>
              <a:ext cx="956629" cy="1626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2" descr="Cartoon farmer">
              <a:extLst>
                <a:ext uri="{FF2B5EF4-FFF2-40B4-BE49-F238E27FC236}">
                  <a16:creationId xmlns:a16="http://schemas.microsoft.com/office/drawing/2014/main" id="{0E0E5E7B-F428-1126-BA78-352B471678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46325" y="5231081"/>
              <a:ext cx="956629" cy="1626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AED2E56-DD31-839A-9CD9-0866C2CB79C1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Equilibrium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201E25-3D1A-1833-2C12-A34A360790A5}"/>
              </a:ext>
            </a:extLst>
          </p:cNvPr>
          <p:cNvSpPr/>
          <p:nvPr/>
        </p:nvSpPr>
        <p:spPr>
          <a:xfrm>
            <a:off x="6991926" y="1725412"/>
            <a:ext cx="52000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An increase in supply causes Pe to decrease and </a:t>
            </a:r>
            <a:r>
              <a:rPr lang="en-US" sz="4500" b="1" noProof="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Qe</a:t>
            </a:r>
            <a:r>
              <a:rPr lang="en-US" sz="4500" b="1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 to increase</a:t>
            </a:r>
            <a:endParaRPr kumimoji="0" lang="en-US" sz="4500" b="1" i="0" u="none" strike="noStrike" kern="1200" cap="none" spc="0" normalizeH="0" baseline="-2500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92508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/>
      <p:bldP spid="23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1" y="956209"/>
            <a:ext cx="77209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Decrease in Supply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7795B5-06E0-25E0-E497-6DFEEC78C807}"/>
              </a:ext>
            </a:extLst>
          </p:cNvPr>
          <p:cNvSpPr/>
          <p:nvPr/>
        </p:nvSpPr>
        <p:spPr>
          <a:xfrm>
            <a:off x="609600" y="1908769"/>
            <a:ext cx="6382327" cy="4870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1DDF79E-3AF4-DB4E-A2B0-BF304A9A8223}"/>
              </a:ext>
            </a:extLst>
          </p:cNvPr>
          <p:cNvCxnSpPr>
            <a:cxnSpLocks/>
          </p:cNvCxnSpPr>
          <p:nvPr/>
        </p:nvCxnSpPr>
        <p:spPr>
          <a:xfrm>
            <a:off x="4199659" y="4446005"/>
            <a:ext cx="0" cy="162560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FDC7BBE-419C-0C72-5E6F-FA65907B2EF6}"/>
              </a:ext>
            </a:extLst>
          </p:cNvPr>
          <p:cNvCxnSpPr>
            <a:cxnSpLocks/>
          </p:cNvCxnSpPr>
          <p:nvPr/>
        </p:nvCxnSpPr>
        <p:spPr>
          <a:xfrm flipH="1">
            <a:off x="1488209" y="4434730"/>
            <a:ext cx="2710798" cy="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16BF148-9345-6F8D-B9F9-F819F5A00BC9}"/>
              </a:ext>
            </a:extLst>
          </p:cNvPr>
          <p:cNvCxnSpPr>
            <a:cxnSpLocks/>
          </p:cNvCxnSpPr>
          <p:nvPr/>
        </p:nvCxnSpPr>
        <p:spPr>
          <a:xfrm>
            <a:off x="3234459" y="3760205"/>
            <a:ext cx="0" cy="234950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7F59F0A-E794-E692-6D29-A090164227F7}"/>
              </a:ext>
            </a:extLst>
          </p:cNvPr>
          <p:cNvCxnSpPr>
            <a:cxnSpLocks/>
          </p:cNvCxnSpPr>
          <p:nvPr/>
        </p:nvCxnSpPr>
        <p:spPr>
          <a:xfrm flipH="1">
            <a:off x="1450109" y="3748930"/>
            <a:ext cx="1783698" cy="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65ADD7E-5D0C-D6FE-7352-80B72122EE85}"/>
              </a:ext>
            </a:extLst>
          </p:cNvPr>
          <p:cNvCxnSpPr/>
          <p:nvPr/>
        </p:nvCxnSpPr>
        <p:spPr>
          <a:xfrm flipH="1">
            <a:off x="1450109" y="6071605"/>
            <a:ext cx="5105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DFBA781B-1090-A8E8-EFB2-1D77CFB58FB7}"/>
              </a:ext>
            </a:extLst>
          </p:cNvPr>
          <p:cNvSpPr txBox="1"/>
          <p:nvPr/>
        </p:nvSpPr>
        <p:spPr>
          <a:xfrm>
            <a:off x="478559" y="1983862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P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D504439-D82F-0621-4AE7-252663E0FC53}"/>
              </a:ext>
            </a:extLst>
          </p:cNvPr>
          <p:cNvSpPr txBox="1"/>
          <p:nvPr/>
        </p:nvSpPr>
        <p:spPr>
          <a:xfrm>
            <a:off x="6065906" y="6071605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Q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D00DFD8-11D6-284F-D832-14A2438BA0E8}"/>
              </a:ext>
            </a:extLst>
          </p:cNvPr>
          <p:cNvSpPr txBox="1"/>
          <p:nvPr/>
        </p:nvSpPr>
        <p:spPr>
          <a:xfrm>
            <a:off x="772989" y="3488445"/>
            <a:ext cx="75284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Pe1</a:t>
            </a:r>
            <a:endParaRPr lang="en-US" b="1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61D2835-33B2-74AB-D395-7572001F4DA2}"/>
              </a:ext>
            </a:extLst>
          </p:cNvPr>
          <p:cNvSpPr txBox="1"/>
          <p:nvPr/>
        </p:nvSpPr>
        <p:spPr>
          <a:xfrm>
            <a:off x="2986808" y="6062956"/>
            <a:ext cx="749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Qe1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259809D-A4F8-276B-115A-70465939EB78}"/>
              </a:ext>
            </a:extLst>
          </p:cNvPr>
          <p:cNvCxnSpPr/>
          <p:nvPr/>
        </p:nvCxnSpPr>
        <p:spPr>
          <a:xfrm>
            <a:off x="1450109" y="2033005"/>
            <a:ext cx="0" cy="4038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57262696-3EB5-E717-8000-36C50F20A570}"/>
              </a:ext>
            </a:extLst>
          </p:cNvPr>
          <p:cNvCxnSpPr/>
          <p:nvPr/>
        </p:nvCxnSpPr>
        <p:spPr>
          <a:xfrm flipV="1">
            <a:off x="4342597" y="3057322"/>
            <a:ext cx="1258726" cy="12482"/>
          </a:xfrm>
          <a:prstGeom prst="straightConnector1">
            <a:avLst/>
          </a:prstGeom>
          <a:ln w="38100">
            <a:solidFill>
              <a:srgbClr val="00B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6DD21CA-666A-52C2-9711-48DEF2D85F6D}"/>
              </a:ext>
            </a:extLst>
          </p:cNvPr>
          <p:cNvCxnSpPr/>
          <p:nvPr/>
        </p:nvCxnSpPr>
        <p:spPr>
          <a:xfrm flipH="1">
            <a:off x="2678751" y="2886041"/>
            <a:ext cx="3374378" cy="28134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8652FC4-82F2-F73B-F07B-2B6D5BC14CB1}"/>
              </a:ext>
            </a:extLst>
          </p:cNvPr>
          <p:cNvSpPr txBox="1"/>
          <p:nvPr/>
        </p:nvSpPr>
        <p:spPr>
          <a:xfrm>
            <a:off x="6022431" y="2582897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S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F22EA81-3505-ECFE-6F29-EFE588F9893F}"/>
              </a:ext>
            </a:extLst>
          </p:cNvPr>
          <p:cNvCxnSpPr/>
          <p:nvPr/>
        </p:nvCxnSpPr>
        <p:spPr>
          <a:xfrm flipV="1">
            <a:off x="2322173" y="4734171"/>
            <a:ext cx="1258726" cy="12482"/>
          </a:xfrm>
          <a:prstGeom prst="straightConnector1">
            <a:avLst/>
          </a:prstGeom>
          <a:ln w="38100">
            <a:solidFill>
              <a:srgbClr val="00B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10EC929-CF6E-DC03-15A6-3EF5C4C809F4}"/>
              </a:ext>
            </a:extLst>
          </p:cNvPr>
          <p:cNvCxnSpPr/>
          <p:nvPr/>
        </p:nvCxnSpPr>
        <p:spPr>
          <a:xfrm flipH="1">
            <a:off x="1547214" y="2345223"/>
            <a:ext cx="3374378" cy="28134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DB1DC67B-06C1-44EE-42C7-5552F4099460}"/>
              </a:ext>
            </a:extLst>
          </p:cNvPr>
          <p:cNvSpPr txBox="1"/>
          <p:nvPr/>
        </p:nvSpPr>
        <p:spPr>
          <a:xfrm>
            <a:off x="4890894" y="2042079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S1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0B6890E-EDE4-CABE-B578-1DBDFB8B280B}"/>
              </a:ext>
            </a:extLst>
          </p:cNvPr>
          <p:cNvCxnSpPr>
            <a:cxnSpLocks/>
          </p:cNvCxnSpPr>
          <p:nvPr/>
        </p:nvCxnSpPr>
        <p:spPr>
          <a:xfrm flipH="1" flipV="1">
            <a:off x="1674961" y="2586391"/>
            <a:ext cx="3907869" cy="287436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6CE6542A-D3C1-9171-20CF-0CBA2069BCCB}"/>
              </a:ext>
            </a:extLst>
          </p:cNvPr>
          <p:cNvSpPr txBox="1"/>
          <p:nvPr/>
        </p:nvSpPr>
        <p:spPr>
          <a:xfrm>
            <a:off x="5552849" y="5233405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57492C2-3B8C-925C-2BF3-CA3744FA6011}"/>
              </a:ext>
            </a:extLst>
          </p:cNvPr>
          <p:cNvSpPr txBox="1"/>
          <p:nvPr/>
        </p:nvSpPr>
        <p:spPr>
          <a:xfrm>
            <a:off x="3952009" y="6062956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B05DE29-7DD1-A18C-1643-359EAAB2FC10}"/>
              </a:ext>
            </a:extLst>
          </p:cNvPr>
          <p:cNvSpPr txBox="1"/>
          <p:nvPr/>
        </p:nvSpPr>
        <p:spPr>
          <a:xfrm>
            <a:off x="751609" y="4174245"/>
            <a:ext cx="77422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 Pe</a:t>
            </a:r>
            <a:endParaRPr lang="en-US" b="1" dirty="0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57937C89-7D88-9674-AB76-B38E7D463CB4}"/>
              </a:ext>
            </a:extLst>
          </p:cNvPr>
          <p:cNvCxnSpPr>
            <a:cxnSpLocks/>
          </p:cNvCxnSpPr>
          <p:nvPr/>
        </p:nvCxnSpPr>
        <p:spPr>
          <a:xfrm>
            <a:off x="3245819" y="6456776"/>
            <a:ext cx="990600" cy="0"/>
          </a:xfrm>
          <a:prstGeom prst="straightConnector1">
            <a:avLst/>
          </a:prstGeom>
          <a:ln w="38100">
            <a:solidFill>
              <a:srgbClr val="00B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614119D-A7DC-9F2D-5613-74BE65ED9C30}"/>
              </a:ext>
            </a:extLst>
          </p:cNvPr>
          <p:cNvCxnSpPr>
            <a:cxnSpLocks/>
          </p:cNvCxnSpPr>
          <p:nvPr/>
        </p:nvCxnSpPr>
        <p:spPr>
          <a:xfrm>
            <a:off x="751609" y="3620505"/>
            <a:ext cx="0" cy="792267"/>
          </a:xfrm>
          <a:prstGeom prst="straightConnector1">
            <a:avLst/>
          </a:prstGeom>
          <a:ln w="38100">
            <a:solidFill>
              <a:srgbClr val="00B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 descr="Diagram&#10;&#10;Description automatically generated">
            <a:extLst>
              <a:ext uri="{FF2B5EF4-FFF2-40B4-BE49-F238E27FC236}">
                <a16:creationId xmlns:a16="http://schemas.microsoft.com/office/drawing/2014/main" id="{76A01AD1-04D8-5C81-8BD1-E568E40EB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943" y="4806507"/>
            <a:ext cx="1407396" cy="1972984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240D0CE0-873E-7B8F-9DE8-C5567DF01983}"/>
              </a:ext>
            </a:extLst>
          </p:cNvPr>
          <p:cNvGrpSpPr/>
          <p:nvPr/>
        </p:nvGrpSpPr>
        <p:grpSpPr>
          <a:xfrm>
            <a:off x="8689349" y="5315096"/>
            <a:ext cx="1732337" cy="1732337"/>
            <a:chOff x="7691637" y="6337545"/>
            <a:chExt cx="1732337" cy="1732337"/>
          </a:xfrm>
        </p:grpSpPr>
        <p:pic>
          <p:nvPicPr>
            <p:cNvPr id="53" name="Picture 6" descr="Vector image of sign for name label">
              <a:extLst>
                <a:ext uri="{FF2B5EF4-FFF2-40B4-BE49-F238E27FC236}">
                  <a16:creationId xmlns:a16="http://schemas.microsoft.com/office/drawing/2014/main" id="{3FB01A87-9667-DDBE-B5FE-7BA05623F0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91637" y="6337545"/>
              <a:ext cx="1732337" cy="1732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5D66A4D-3CCD-C111-3EC8-ACC74A825557}"/>
                </a:ext>
              </a:extLst>
            </p:cNvPr>
            <p:cNvSpPr txBox="1"/>
            <p:nvPr/>
          </p:nvSpPr>
          <p:spPr>
            <a:xfrm>
              <a:off x="8063685" y="7137221"/>
              <a:ext cx="803777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/>
                <a:t>$10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F2C9A42-FB40-19B7-F3B0-CDB84EFD1B04}"/>
                </a:ext>
              </a:extLst>
            </p:cNvPr>
            <p:cNvSpPr txBox="1"/>
            <p:nvPr/>
          </p:nvSpPr>
          <p:spPr>
            <a:xfrm>
              <a:off x="8338545" y="6742625"/>
              <a:ext cx="683157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/>
                <a:t>$15</a:t>
              </a: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8D8C8F54-DD34-1D55-ACFF-36A4E252E141}"/>
                </a:ext>
              </a:extLst>
            </p:cNvPr>
            <p:cNvCxnSpPr>
              <a:cxnSpLocks/>
            </p:cNvCxnSpPr>
            <p:nvPr/>
          </p:nvCxnSpPr>
          <p:spPr>
            <a:xfrm>
              <a:off x="8465573" y="6869279"/>
              <a:ext cx="499029" cy="223055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8" name="Picture 6" descr="Vector image of sign for name label">
            <a:extLst>
              <a:ext uri="{FF2B5EF4-FFF2-40B4-BE49-F238E27FC236}">
                <a16:creationId xmlns:a16="http://schemas.microsoft.com/office/drawing/2014/main" id="{B3F8B809-416C-A13B-32C0-9DE47A5F2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348" y="5311774"/>
            <a:ext cx="1732337" cy="173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0F3D8DE-DE5B-DE70-3A0D-01222876FB5B}"/>
              </a:ext>
            </a:extLst>
          </p:cNvPr>
          <p:cNvSpPr txBox="1"/>
          <p:nvPr/>
        </p:nvSpPr>
        <p:spPr>
          <a:xfrm>
            <a:off x="9061396" y="6111450"/>
            <a:ext cx="80377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$10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91F56F6-E8B1-0E92-C8BC-F510E720FBAD}"/>
              </a:ext>
            </a:extLst>
          </p:cNvPr>
          <p:cNvSpPr txBox="1"/>
          <p:nvPr/>
        </p:nvSpPr>
        <p:spPr>
          <a:xfrm>
            <a:off x="9336256" y="5716854"/>
            <a:ext cx="6831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$15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D4534942-8FCC-3913-C306-8342C51408B3}"/>
              </a:ext>
            </a:extLst>
          </p:cNvPr>
          <p:cNvCxnSpPr>
            <a:cxnSpLocks/>
          </p:cNvCxnSpPr>
          <p:nvPr/>
        </p:nvCxnSpPr>
        <p:spPr>
          <a:xfrm>
            <a:off x="9166227" y="6238449"/>
            <a:ext cx="433599" cy="1783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42D751F-8053-B853-8B7B-20D15F4E52B0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Equilibrium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2A575A-46D3-2E50-4F63-B19C3E80DF05}"/>
              </a:ext>
            </a:extLst>
          </p:cNvPr>
          <p:cNvSpPr/>
          <p:nvPr/>
        </p:nvSpPr>
        <p:spPr>
          <a:xfrm>
            <a:off x="6991926" y="1725412"/>
            <a:ext cx="520007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A decrease in supply causes Pe to increase and </a:t>
            </a:r>
            <a:r>
              <a:rPr lang="en-US" sz="4500" b="1" noProof="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Qe</a:t>
            </a:r>
            <a:r>
              <a:rPr lang="en-US" sz="4500" b="1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 to decrease</a:t>
            </a:r>
            <a:endParaRPr kumimoji="0" lang="en-US" sz="4500" b="1" i="0" u="none" strike="noStrike" kern="1200" cap="none" spc="0" normalizeH="0" baseline="-2500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8860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5" grpId="0"/>
      <p:bldP spid="36" grpId="0"/>
      <p:bldP spid="43" grpId="0"/>
      <p:bldP spid="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A8AAEF04-04AD-B467-6D55-FFA4B0CBFBBE}"/>
              </a:ext>
            </a:extLst>
          </p:cNvPr>
          <p:cNvSpPr/>
          <p:nvPr/>
        </p:nvSpPr>
        <p:spPr>
          <a:xfrm>
            <a:off x="2992482" y="1971872"/>
            <a:ext cx="5829300" cy="48159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F5EC5A6-2686-CD8F-9B81-A4CF556AFE87}"/>
              </a:ext>
            </a:extLst>
          </p:cNvPr>
          <p:cNvSpPr txBox="1"/>
          <p:nvPr/>
        </p:nvSpPr>
        <p:spPr>
          <a:xfrm>
            <a:off x="7038" y="956209"/>
            <a:ext cx="12177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noProof="0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Markets connect buyers and sellers</a:t>
            </a:r>
            <a:endParaRPr kumimoji="0" lang="en-US" sz="6000" b="1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F8D6291-F4AC-AC5A-A31B-57758AD8620D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Equilibrium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B1161B2-7851-D62D-A6F8-ED333477CB38}"/>
              </a:ext>
            </a:extLst>
          </p:cNvPr>
          <p:cNvCxnSpPr/>
          <p:nvPr/>
        </p:nvCxnSpPr>
        <p:spPr>
          <a:xfrm flipH="1">
            <a:off x="3544932" y="6191740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FB70BEB-AA86-4E64-D38F-F8F8A3927243}"/>
              </a:ext>
            </a:extLst>
          </p:cNvPr>
          <p:cNvCxnSpPr/>
          <p:nvPr/>
        </p:nvCxnSpPr>
        <p:spPr>
          <a:xfrm flipH="1">
            <a:off x="3544932" y="2422289"/>
            <a:ext cx="4419600" cy="3657600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5CBF076-312B-4B1A-C40D-ACD48DA6ADAC}"/>
              </a:ext>
            </a:extLst>
          </p:cNvPr>
          <p:cNvCxnSpPr/>
          <p:nvPr/>
        </p:nvCxnSpPr>
        <p:spPr>
          <a:xfrm flipH="1" flipV="1">
            <a:off x="3544932" y="2229340"/>
            <a:ext cx="4387553" cy="3276600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B9BA482-EF76-AB3C-434D-553EFAF10F61}"/>
              </a:ext>
            </a:extLst>
          </p:cNvPr>
          <p:cNvSpPr txBox="1"/>
          <p:nvPr/>
        </p:nvSpPr>
        <p:spPr>
          <a:xfrm>
            <a:off x="2573383" y="1971872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3FF7998-0C29-F035-1054-9B0CAEA0474B}"/>
              </a:ext>
            </a:extLst>
          </p:cNvPr>
          <p:cNvSpPr txBox="1"/>
          <p:nvPr/>
        </p:nvSpPr>
        <p:spPr>
          <a:xfrm>
            <a:off x="8153351" y="6079889"/>
            <a:ext cx="522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9EB7E76-A3DA-80C0-D150-0118623525C1}"/>
              </a:ext>
            </a:extLst>
          </p:cNvPr>
          <p:cNvSpPr txBox="1"/>
          <p:nvPr/>
        </p:nvSpPr>
        <p:spPr>
          <a:xfrm>
            <a:off x="7932485" y="2154122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458DE74-B7D8-38BE-A76C-7F5D1A717E1D}"/>
              </a:ext>
            </a:extLst>
          </p:cNvPr>
          <p:cNvSpPr txBox="1"/>
          <p:nvPr/>
        </p:nvSpPr>
        <p:spPr>
          <a:xfrm>
            <a:off x="7871952" y="5370632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52DB40A-869D-061C-F1B1-58131B0ACDF8}"/>
              </a:ext>
            </a:extLst>
          </p:cNvPr>
          <p:cNvCxnSpPr/>
          <p:nvPr/>
        </p:nvCxnSpPr>
        <p:spPr>
          <a:xfrm>
            <a:off x="3544932" y="2153140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208579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44" grpId="0"/>
      <p:bldP spid="45" grpId="0"/>
      <p:bldP spid="46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A8AAEF04-04AD-B467-6D55-FFA4B0CBFBBE}"/>
              </a:ext>
            </a:extLst>
          </p:cNvPr>
          <p:cNvSpPr/>
          <p:nvPr/>
        </p:nvSpPr>
        <p:spPr>
          <a:xfrm>
            <a:off x="2992482" y="1971872"/>
            <a:ext cx="5829300" cy="48159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A8D9AFB-1B62-8584-B505-720761BDD433}"/>
              </a:ext>
            </a:extLst>
          </p:cNvPr>
          <p:cNvCxnSpPr/>
          <p:nvPr/>
        </p:nvCxnSpPr>
        <p:spPr>
          <a:xfrm>
            <a:off x="5964282" y="4058140"/>
            <a:ext cx="0" cy="2133600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2287F9F-A564-8D5E-5073-71714413DA95}"/>
              </a:ext>
            </a:extLst>
          </p:cNvPr>
          <p:cNvCxnSpPr/>
          <p:nvPr/>
        </p:nvCxnSpPr>
        <p:spPr>
          <a:xfrm flipH="1" flipV="1">
            <a:off x="3519295" y="4032502"/>
            <a:ext cx="2469734" cy="18517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B1161B2-7851-D62D-A6F8-ED333477CB38}"/>
              </a:ext>
            </a:extLst>
          </p:cNvPr>
          <p:cNvCxnSpPr/>
          <p:nvPr/>
        </p:nvCxnSpPr>
        <p:spPr>
          <a:xfrm flipH="1">
            <a:off x="3544932" y="6191740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FB70BEB-AA86-4E64-D38F-F8F8A3927243}"/>
              </a:ext>
            </a:extLst>
          </p:cNvPr>
          <p:cNvCxnSpPr/>
          <p:nvPr/>
        </p:nvCxnSpPr>
        <p:spPr>
          <a:xfrm flipH="1">
            <a:off x="3544932" y="2422289"/>
            <a:ext cx="4419600" cy="3657600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5CBF076-312B-4B1A-C40D-ACD48DA6ADAC}"/>
              </a:ext>
            </a:extLst>
          </p:cNvPr>
          <p:cNvCxnSpPr/>
          <p:nvPr/>
        </p:nvCxnSpPr>
        <p:spPr>
          <a:xfrm flipH="1" flipV="1">
            <a:off x="3544932" y="2229340"/>
            <a:ext cx="4387553" cy="3276600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DB9BA482-EF76-AB3C-434D-553EFAF10F61}"/>
              </a:ext>
            </a:extLst>
          </p:cNvPr>
          <p:cNvSpPr txBox="1"/>
          <p:nvPr/>
        </p:nvSpPr>
        <p:spPr>
          <a:xfrm>
            <a:off x="2573383" y="1971872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3FF7998-0C29-F035-1054-9B0CAEA0474B}"/>
              </a:ext>
            </a:extLst>
          </p:cNvPr>
          <p:cNvSpPr txBox="1"/>
          <p:nvPr/>
        </p:nvSpPr>
        <p:spPr>
          <a:xfrm>
            <a:off x="8153351" y="6079889"/>
            <a:ext cx="522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9EB7E76-A3DA-80C0-D150-0118623525C1}"/>
              </a:ext>
            </a:extLst>
          </p:cNvPr>
          <p:cNvSpPr txBox="1"/>
          <p:nvPr/>
        </p:nvSpPr>
        <p:spPr>
          <a:xfrm>
            <a:off x="7932485" y="2154122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076B7D6-FD56-A90B-D667-F24FA93D5046}"/>
              </a:ext>
            </a:extLst>
          </p:cNvPr>
          <p:cNvSpPr txBox="1"/>
          <p:nvPr/>
        </p:nvSpPr>
        <p:spPr>
          <a:xfrm>
            <a:off x="3144871" y="3844223"/>
            <a:ext cx="57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8CF6BB9-AB4D-D8C4-7D0C-498784D20E52}"/>
              </a:ext>
            </a:extLst>
          </p:cNvPr>
          <p:cNvSpPr txBox="1"/>
          <p:nvPr/>
        </p:nvSpPr>
        <p:spPr>
          <a:xfrm>
            <a:off x="5678532" y="6246591"/>
            <a:ext cx="571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458DE74-B7D8-38BE-A76C-7F5D1A717E1D}"/>
              </a:ext>
            </a:extLst>
          </p:cNvPr>
          <p:cNvSpPr txBox="1"/>
          <p:nvPr/>
        </p:nvSpPr>
        <p:spPr>
          <a:xfrm>
            <a:off x="7871952" y="5370632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D7E9A84-C0B7-1ADC-B3D3-D9FC55F70CCD}"/>
              </a:ext>
            </a:extLst>
          </p:cNvPr>
          <p:cNvSpPr/>
          <p:nvPr/>
        </p:nvSpPr>
        <p:spPr>
          <a:xfrm>
            <a:off x="5849103" y="3934755"/>
            <a:ext cx="228600" cy="228600"/>
          </a:xfrm>
          <a:prstGeom prst="ellipse">
            <a:avLst/>
          </a:prstGeom>
          <a:solidFill>
            <a:srgbClr val="92D05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92B85F5-F0CB-3056-5019-56A311B95922}"/>
              </a:ext>
            </a:extLst>
          </p:cNvPr>
          <p:cNvSpPr txBox="1"/>
          <p:nvPr/>
        </p:nvSpPr>
        <p:spPr>
          <a:xfrm>
            <a:off x="6713721" y="3844223"/>
            <a:ext cx="25991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Equilibrium Point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2796F3CD-8F3A-EA12-8D0A-FE0304D6C938}"/>
              </a:ext>
            </a:extLst>
          </p:cNvPr>
          <p:cNvCxnSpPr/>
          <p:nvPr/>
        </p:nvCxnSpPr>
        <p:spPr>
          <a:xfrm flipH="1">
            <a:off x="6123981" y="4059564"/>
            <a:ext cx="625624" cy="5"/>
          </a:xfrm>
          <a:prstGeom prst="straightConnector1">
            <a:avLst/>
          </a:prstGeom>
          <a:noFill/>
          <a:ln w="381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52DB40A-869D-061C-F1B1-58131B0ACDF8}"/>
              </a:ext>
            </a:extLst>
          </p:cNvPr>
          <p:cNvCxnSpPr/>
          <p:nvPr/>
        </p:nvCxnSpPr>
        <p:spPr>
          <a:xfrm>
            <a:off x="3544932" y="2153140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F5EC5A6-2686-CD8F-9B81-A4CF556AFE87}"/>
              </a:ext>
            </a:extLst>
          </p:cNvPr>
          <p:cNvSpPr txBox="1"/>
          <p:nvPr/>
        </p:nvSpPr>
        <p:spPr>
          <a:xfrm>
            <a:off x="7038" y="956209"/>
            <a:ext cx="121779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price that</a:t>
            </a:r>
            <a:r>
              <a:rPr kumimoji="0" lang="en-US" sz="6000" b="1" i="0" u="none" strike="noStrike" kern="1200" cap="none" spc="0" normalizeH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clears the market</a:t>
            </a:r>
            <a:endParaRPr kumimoji="0" lang="en-US" sz="6000" b="1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C00F221-FCFA-7F11-BA92-8FE78F91BA7D}"/>
              </a:ext>
            </a:extLst>
          </p:cNvPr>
          <p:cNvSpPr/>
          <p:nvPr/>
        </p:nvSpPr>
        <p:spPr>
          <a:xfrm>
            <a:off x="3301505" y="1981969"/>
            <a:ext cx="52112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Q</a:t>
            </a:r>
            <a:r>
              <a:rPr lang="en-US" sz="6000" b="1" baseline="-2500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d</a:t>
            </a:r>
            <a:r>
              <a:rPr lang="en-US" sz="6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=Q</a:t>
            </a:r>
            <a:r>
              <a:rPr lang="en-US" sz="6000" b="1" baseline="-2500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s</a:t>
            </a:r>
            <a:endParaRPr kumimoji="0" lang="en-US" sz="6000" b="1" i="0" u="none" strike="noStrike" kern="1200" cap="none" spc="0" normalizeH="0" baseline="-2500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823E72-06D4-B75A-E946-E655FF808284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Equilibrium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526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50" grpId="0" animBg="1"/>
      <p:bldP spid="51" grpId="0"/>
      <p:bldP spid="37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1039">
            <a:extLst>
              <a:ext uri="{FF2B5EF4-FFF2-40B4-BE49-F238E27FC236}">
                <a16:creationId xmlns:a16="http://schemas.microsoft.com/office/drawing/2014/main" id="{C2682DB8-FF93-3921-7BAB-FA5EC11236EF}"/>
              </a:ext>
            </a:extLst>
          </p:cNvPr>
          <p:cNvSpPr/>
          <p:nvPr/>
        </p:nvSpPr>
        <p:spPr>
          <a:xfrm>
            <a:off x="7013070" y="3528482"/>
            <a:ext cx="51789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Price falls to equilibrium</a:t>
            </a:r>
            <a:endParaRPr kumimoji="0" lang="en-US" sz="5000" b="1" i="0" u="none" strike="noStrike" kern="1200" cap="none" spc="0" normalizeH="0" baseline="-2500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108638" y="956209"/>
            <a:ext cx="1207632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0" b="1" noProof="0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Surplus when price is above equilibrium</a:t>
            </a:r>
            <a:endParaRPr kumimoji="0" lang="en-US" sz="4500" b="1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872AD61-02B0-BDA0-2C3B-94A9EDC855C8}"/>
              </a:ext>
            </a:extLst>
          </p:cNvPr>
          <p:cNvSpPr/>
          <p:nvPr/>
        </p:nvSpPr>
        <p:spPr>
          <a:xfrm>
            <a:off x="6278324" y="1725412"/>
            <a:ext cx="591367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Qd</a:t>
            </a:r>
            <a:r>
              <a:rPr lang="en-US" sz="6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&lt;Qs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Surplus = Qs-</a:t>
            </a:r>
            <a:r>
              <a:rPr kumimoji="0" lang="en-US" sz="5000" b="1" i="0" u="none" strike="noStrike" kern="1200" cap="none" spc="0" normalizeH="0" noProof="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Qd</a:t>
            </a:r>
            <a:endParaRPr kumimoji="0" lang="en-US" sz="5000" b="1" i="0" u="none" strike="noStrike" kern="1200" cap="none" spc="0" normalizeH="0" baseline="-2500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243E6DE-798A-4480-74C4-1E99E1AD0D1F}"/>
              </a:ext>
            </a:extLst>
          </p:cNvPr>
          <p:cNvSpPr/>
          <p:nvPr/>
        </p:nvSpPr>
        <p:spPr>
          <a:xfrm>
            <a:off x="440459" y="1824090"/>
            <a:ext cx="5829300" cy="48159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7C8B122-4D9A-DD01-E0EA-9199534F8458}"/>
              </a:ext>
            </a:extLst>
          </p:cNvPr>
          <p:cNvCxnSpPr/>
          <p:nvPr/>
        </p:nvCxnSpPr>
        <p:spPr>
          <a:xfrm>
            <a:off x="3412259" y="3910358"/>
            <a:ext cx="0" cy="2133600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3AD9083-7384-BA5A-7AB8-24EF610170C8}"/>
              </a:ext>
            </a:extLst>
          </p:cNvPr>
          <p:cNvCxnSpPr/>
          <p:nvPr/>
        </p:nvCxnSpPr>
        <p:spPr>
          <a:xfrm flipH="1" flipV="1">
            <a:off x="967272" y="3884720"/>
            <a:ext cx="2469734" cy="18517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EC8B59D8-E7B6-9B04-A810-126E6456BE7A}"/>
              </a:ext>
            </a:extLst>
          </p:cNvPr>
          <p:cNvSpPr txBox="1"/>
          <p:nvPr/>
        </p:nvSpPr>
        <p:spPr>
          <a:xfrm>
            <a:off x="5601328" y="5932107"/>
            <a:ext cx="522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C4722F5-F17A-3A86-A1C0-CA42D7B7F5EE}"/>
              </a:ext>
            </a:extLst>
          </p:cNvPr>
          <p:cNvSpPr txBox="1"/>
          <p:nvPr/>
        </p:nvSpPr>
        <p:spPr>
          <a:xfrm>
            <a:off x="5380462" y="2006340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E01E9BA-8A28-0A41-71B5-91E4F786F4EE}"/>
              </a:ext>
            </a:extLst>
          </p:cNvPr>
          <p:cNvSpPr txBox="1"/>
          <p:nvPr/>
        </p:nvSpPr>
        <p:spPr>
          <a:xfrm>
            <a:off x="592848" y="3696441"/>
            <a:ext cx="57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719C1F8-FFF2-ED83-0347-CAD06A84606B}"/>
              </a:ext>
            </a:extLst>
          </p:cNvPr>
          <p:cNvSpPr txBox="1"/>
          <p:nvPr/>
        </p:nvSpPr>
        <p:spPr>
          <a:xfrm>
            <a:off x="3126509" y="6048659"/>
            <a:ext cx="571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E73A6E3-727F-DFDA-6CB5-47D446AA532B}"/>
              </a:ext>
            </a:extLst>
          </p:cNvPr>
          <p:cNvSpPr txBox="1"/>
          <p:nvPr/>
        </p:nvSpPr>
        <p:spPr>
          <a:xfrm>
            <a:off x="5319929" y="5222850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124918E2-391C-8AC5-70A2-BB0080FCC987}"/>
              </a:ext>
            </a:extLst>
          </p:cNvPr>
          <p:cNvCxnSpPr>
            <a:cxnSpLocks/>
          </p:cNvCxnSpPr>
          <p:nvPr/>
        </p:nvCxnSpPr>
        <p:spPr>
          <a:xfrm flipH="1" flipV="1">
            <a:off x="1026684" y="2704334"/>
            <a:ext cx="3835162" cy="18517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E6FBA381-92CA-B7DF-0325-D681AB01483D}"/>
              </a:ext>
            </a:extLst>
          </p:cNvPr>
          <p:cNvCxnSpPr>
            <a:cxnSpLocks/>
          </p:cNvCxnSpPr>
          <p:nvPr/>
        </p:nvCxnSpPr>
        <p:spPr>
          <a:xfrm>
            <a:off x="4845292" y="2767388"/>
            <a:ext cx="0" cy="3265418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cxnSp>
        <p:nvCxnSpPr>
          <p:cNvPr id="1024" name="Straight Connector 1023">
            <a:extLst>
              <a:ext uri="{FF2B5EF4-FFF2-40B4-BE49-F238E27FC236}">
                <a16:creationId xmlns:a16="http://schemas.microsoft.com/office/drawing/2014/main" id="{F65F6793-80F8-641E-F702-1CBB9B87A966}"/>
              </a:ext>
            </a:extLst>
          </p:cNvPr>
          <p:cNvCxnSpPr>
            <a:cxnSpLocks/>
          </p:cNvCxnSpPr>
          <p:nvPr/>
        </p:nvCxnSpPr>
        <p:spPr>
          <a:xfrm>
            <a:off x="1844703" y="2737967"/>
            <a:ext cx="0" cy="3276896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sp>
        <p:nvSpPr>
          <p:cNvPr id="1025" name="TextBox 1024">
            <a:extLst>
              <a:ext uri="{FF2B5EF4-FFF2-40B4-BE49-F238E27FC236}">
                <a16:creationId xmlns:a16="http://schemas.microsoft.com/office/drawing/2014/main" id="{560F94E6-FB01-2719-1DBE-037EA855C6D2}"/>
              </a:ext>
            </a:extLst>
          </p:cNvPr>
          <p:cNvSpPr txBox="1"/>
          <p:nvPr/>
        </p:nvSpPr>
        <p:spPr>
          <a:xfrm>
            <a:off x="4567959" y="6074269"/>
            <a:ext cx="571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Qs</a:t>
            </a:r>
          </a:p>
        </p:txBody>
      </p:sp>
      <p:sp>
        <p:nvSpPr>
          <p:cNvPr id="1028" name="TextBox 1027">
            <a:extLst>
              <a:ext uri="{FF2B5EF4-FFF2-40B4-BE49-F238E27FC236}">
                <a16:creationId xmlns:a16="http://schemas.microsoft.com/office/drawing/2014/main" id="{3BAD53FF-F936-C60A-7456-B8E9E4A23B96}"/>
              </a:ext>
            </a:extLst>
          </p:cNvPr>
          <p:cNvSpPr txBox="1"/>
          <p:nvPr/>
        </p:nvSpPr>
        <p:spPr>
          <a:xfrm>
            <a:off x="596104" y="2519668"/>
            <a:ext cx="57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P1</a:t>
            </a:r>
          </a:p>
        </p:txBody>
      </p:sp>
      <p:cxnSp>
        <p:nvCxnSpPr>
          <p:cNvPr id="1031" name="Straight Connector 1030">
            <a:extLst>
              <a:ext uri="{FF2B5EF4-FFF2-40B4-BE49-F238E27FC236}">
                <a16:creationId xmlns:a16="http://schemas.microsoft.com/office/drawing/2014/main" id="{4CA3F93A-3E03-0214-E81F-2D83C442CDCD}"/>
              </a:ext>
            </a:extLst>
          </p:cNvPr>
          <p:cNvCxnSpPr/>
          <p:nvPr/>
        </p:nvCxnSpPr>
        <p:spPr>
          <a:xfrm flipH="1">
            <a:off x="992909" y="2274507"/>
            <a:ext cx="4419600" cy="3657600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032" name="Straight Connector 1031">
            <a:extLst>
              <a:ext uri="{FF2B5EF4-FFF2-40B4-BE49-F238E27FC236}">
                <a16:creationId xmlns:a16="http://schemas.microsoft.com/office/drawing/2014/main" id="{E7C38A84-E765-A682-6F65-36A9D0CFB7AE}"/>
              </a:ext>
            </a:extLst>
          </p:cNvPr>
          <p:cNvCxnSpPr/>
          <p:nvPr/>
        </p:nvCxnSpPr>
        <p:spPr>
          <a:xfrm flipH="1" flipV="1">
            <a:off x="992909" y="2081558"/>
            <a:ext cx="4387553" cy="3276600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96788650-3B18-5B06-E7CA-F93E7CB29C69}"/>
              </a:ext>
            </a:extLst>
          </p:cNvPr>
          <p:cNvCxnSpPr/>
          <p:nvPr/>
        </p:nvCxnSpPr>
        <p:spPr>
          <a:xfrm>
            <a:off x="992909" y="2005358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036" name="TextBox 1035">
            <a:extLst>
              <a:ext uri="{FF2B5EF4-FFF2-40B4-BE49-F238E27FC236}">
                <a16:creationId xmlns:a16="http://schemas.microsoft.com/office/drawing/2014/main" id="{54D12913-5BBF-8B9A-2562-89BBEA10A595}"/>
              </a:ext>
            </a:extLst>
          </p:cNvPr>
          <p:cNvSpPr txBox="1"/>
          <p:nvPr/>
        </p:nvSpPr>
        <p:spPr>
          <a:xfrm>
            <a:off x="1531347" y="6074920"/>
            <a:ext cx="571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1038" name="Straight Connector 1037">
            <a:extLst>
              <a:ext uri="{FF2B5EF4-FFF2-40B4-BE49-F238E27FC236}">
                <a16:creationId xmlns:a16="http://schemas.microsoft.com/office/drawing/2014/main" id="{DE32DC27-F284-ACB1-7DB3-491822E563A2}"/>
              </a:ext>
            </a:extLst>
          </p:cNvPr>
          <p:cNvCxnSpPr/>
          <p:nvPr/>
        </p:nvCxnSpPr>
        <p:spPr>
          <a:xfrm flipH="1">
            <a:off x="992909" y="6043958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039" name="TextBox 1038">
            <a:extLst>
              <a:ext uri="{FF2B5EF4-FFF2-40B4-BE49-F238E27FC236}">
                <a16:creationId xmlns:a16="http://schemas.microsoft.com/office/drawing/2014/main" id="{13035C09-164A-2CAF-E57B-822BED6B823C}"/>
              </a:ext>
            </a:extLst>
          </p:cNvPr>
          <p:cNvSpPr txBox="1"/>
          <p:nvPr/>
        </p:nvSpPr>
        <p:spPr>
          <a:xfrm>
            <a:off x="-22794" y="193801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</a:t>
            </a:r>
          </a:p>
        </p:txBody>
      </p:sp>
      <p:pic>
        <p:nvPicPr>
          <p:cNvPr id="1042" name="Picture 4">
            <a:extLst>
              <a:ext uri="{FF2B5EF4-FFF2-40B4-BE49-F238E27FC236}">
                <a16:creationId xmlns:a16="http://schemas.microsoft.com/office/drawing/2014/main" id="{38B459CD-0D36-0FC5-2787-D7136E453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392" y="6025671"/>
            <a:ext cx="1616059" cy="73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4">
            <a:extLst>
              <a:ext uri="{FF2B5EF4-FFF2-40B4-BE49-F238E27FC236}">
                <a16:creationId xmlns:a16="http://schemas.microsoft.com/office/drawing/2014/main" id="{D7DA16FE-9C4B-8BDE-44C3-56C82F3F0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499" y="6025670"/>
            <a:ext cx="1616059" cy="73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4">
            <a:extLst>
              <a:ext uri="{FF2B5EF4-FFF2-40B4-BE49-F238E27FC236}">
                <a16:creationId xmlns:a16="http://schemas.microsoft.com/office/drawing/2014/main" id="{E390BF40-4499-1D0E-7B36-206BD5608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5606" y="6025669"/>
            <a:ext cx="1616059" cy="73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4">
            <a:extLst>
              <a:ext uri="{FF2B5EF4-FFF2-40B4-BE49-F238E27FC236}">
                <a16:creationId xmlns:a16="http://schemas.microsoft.com/office/drawing/2014/main" id="{1F1750E2-CC76-8BAC-2D0E-1A4702A1A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713" y="6025668"/>
            <a:ext cx="1616059" cy="73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4">
            <a:extLst>
              <a:ext uri="{FF2B5EF4-FFF2-40B4-BE49-F238E27FC236}">
                <a16:creationId xmlns:a16="http://schemas.microsoft.com/office/drawing/2014/main" id="{A13A13AB-0C23-C552-89A6-124E8A85A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3820" y="6025667"/>
            <a:ext cx="1616059" cy="73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4">
            <a:extLst>
              <a:ext uri="{FF2B5EF4-FFF2-40B4-BE49-F238E27FC236}">
                <a16:creationId xmlns:a16="http://schemas.microsoft.com/office/drawing/2014/main" id="{F56C31C5-AF28-5AA4-7531-2D9ADC7DF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253" y="5574453"/>
            <a:ext cx="1616059" cy="73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4">
            <a:extLst>
              <a:ext uri="{FF2B5EF4-FFF2-40B4-BE49-F238E27FC236}">
                <a16:creationId xmlns:a16="http://schemas.microsoft.com/office/drawing/2014/main" id="{C7B96217-290B-2FD1-095A-AA6AA9422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159" y="5560878"/>
            <a:ext cx="1616059" cy="73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4">
            <a:extLst>
              <a:ext uri="{FF2B5EF4-FFF2-40B4-BE49-F238E27FC236}">
                <a16:creationId xmlns:a16="http://schemas.microsoft.com/office/drawing/2014/main" id="{E7BBB8C0-B90D-CC07-1B2B-22DEF0448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461" y="5571571"/>
            <a:ext cx="1616059" cy="73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4">
            <a:extLst>
              <a:ext uri="{FF2B5EF4-FFF2-40B4-BE49-F238E27FC236}">
                <a16:creationId xmlns:a16="http://schemas.microsoft.com/office/drawing/2014/main" id="{43352F0A-6463-504C-EEFF-376A3255C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295" y="5582264"/>
            <a:ext cx="1616059" cy="73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4">
            <a:extLst>
              <a:ext uri="{FF2B5EF4-FFF2-40B4-BE49-F238E27FC236}">
                <a16:creationId xmlns:a16="http://schemas.microsoft.com/office/drawing/2014/main" id="{F29A73CC-7F7A-90AF-1430-C042A7BBD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308" y="5557195"/>
            <a:ext cx="1616059" cy="736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6" descr="Vector image of sign for name label">
            <a:extLst>
              <a:ext uri="{FF2B5EF4-FFF2-40B4-BE49-F238E27FC236}">
                <a16:creationId xmlns:a16="http://schemas.microsoft.com/office/drawing/2014/main" id="{C8645A44-9080-8AC6-C14F-02DC20084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100" y="4064938"/>
            <a:ext cx="1732337" cy="173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5" name="TextBox 1054">
            <a:extLst>
              <a:ext uri="{FF2B5EF4-FFF2-40B4-BE49-F238E27FC236}">
                <a16:creationId xmlns:a16="http://schemas.microsoft.com/office/drawing/2014/main" id="{E5F192DE-2FB3-C01E-C496-94738AFE7FA4}"/>
              </a:ext>
            </a:extLst>
          </p:cNvPr>
          <p:cNvSpPr txBox="1"/>
          <p:nvPr/>
        </p:nvSpPr>
        <p:spPr>
          <a:xfrm>
            <a:off x="6510246" y="4738669"/>
            <a:ext cx="6222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$3</a:t>
            </a:r>
          </a:p>
        </p:txBody>
      </p:sp>
      <p:sp>
        <p:nvSpPr>
          <p:cNvPr id="1056" name="TextBox 1055">
            <a:extLst>
              <a:ext uri="{FF2B5EF4-FFF2-40B4-BE49-F238E27FC236}">
                <a16:creationId xmlns:a16="http://schemas.microsoft.com/office/drawing/2014/main" id="{D0E6690E-C354-A705-029D-C8DD2E15A535}"/>
              </a:ext>
            </a:extLst>
          </p:cNvPr>
          <p:cNvSpPr txBox="1"/>
          <p:nvPr/>
        </p:nvSpPr>
        <p:spPr>
          <a:xfrm>
            <a:off x="6819900" y="4470018"/>
            <a:ext cx="6222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$5</a:t>
            </a:r>
          </a:p>
        </p:txBody>
      </p:sp>
      <p:cxnSp>
        <p:nvCxnSpPr>
          <p:cNvPr id="1057" name="Straight Connector 1056">
            <a:extLst>
              <a:ext uri="{FF2B5EF4-FFF2-40B4-BE49-F238E27FC236}">
                <a16:creationId xmlns:a16="http://schemas.microsoft.com/office/drawing/2014/main" id="{8916F35C-5779-9256-F509-2A5238426A27}"/>
              </a:ext>
            </a:extLst>
          </p:cNvPr>
          <p:cNvCxnSpPr/>
          <p:nvPr/>
        </p:nvCxnSpPr>
        <p:spPr>
          <a:xfrm>
            <a:off x="6900773" y="4577032"/>
            <a:ext cx="541392" cy="32327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4FABB4D-B430-A042-4021-EB2FAD93AF94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Equilibrium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2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0" grpId="0"/>
      <p:bldP spid="59" grpId="0"/>
      <p:bldP spid="60" grpId="0"/>
      <p:bldP spid="1025" grpId="0"/>
      <p:bldP spid="1025" grpId="1"/>
      <p:bldP spid="1028" grpId="0"/>
      <p:bldP spid="1028" grpId="1"/>
      <p:bldP spid="1036" grpId="0"/>
      <p:bldP spid="1036" grpId="1"/>
      <p:bldP spid="1055" grpId="0"/>
      <p:bldP spid="10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>
            <a:extLst>
              <a:ext uri="{FF2B5EF4-FFF2-40B4-BE49-F238E27FC236}">
                <a16:creationId xmlns:a16="http://schemas.microsoft.com/office/drawing/2014/main" id="{0FA2F2C7-A59A-B3E5-2DAD-945A995BF281}"/>
              </a:ext>
            </a:extLst>
          </p:cNvPr>
          <p:cNvSpPr/>
          <p:nvPr/>
        </p:nvSpPr>
        <p:spPr>
          <a:xfrm>
            <a:off x="6662268" y="3695090"/>
            <a:ext cx="59537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Price rises to equilibrium</a:t>
            </a:r>
            <a:endParaRPr kumimoji="0" lang="en-US" sz="5000" b="1" i="0" u="none" strike="noStrike" kern="1200" cap="none" spc="0" normalizeH="0" baseline="-2500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108638" y="956209"/>
            <a:ext cx="120763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000" b="1" noProof="0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Shortage when price is </a:t>
            </a:r>
            <a:r>
              <a:rPr lang="en-US" sz="5000" b="1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below</a:t>
            </a:r>
            <a:r>
              <a:rPr lang="en-US" sz="5000" b="1" noProof="0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 equilibrium</a:t>
            </a:r>
            <a:endParaRPr kumimoji="0" lang="en-US" sz="5000" b="1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FA000E-A222-D4E1-0D45-B7A4153202FE}"/>
              </a:ext>
            </a:extLst>
          </p:cNvPr>
          <p:cNvSpPr/>
          <p:nvPr/>
        </p:nvSpPr>
        <p:spPr>
          <a:xfrm>
            <a:off x="6269758" y="1846670"/>
            <a:ext cx="592224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Q</a:t>
            </a:r>
            <a:r>
              <a:rPr lang="en-US" sz="6000" b="1" baseline="-2500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d</a:t>
            </a:r>
            <a:r>
              <a:rPr lang="en-US" sz="6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&gt;Q</a:t>
            </a:r>
            <a:r>
              <a:rPr lang="en-US" sz="6000" b="1" baseline="-2500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Shortage = </a:t>
            </a:r>
            <a:r>
              <a:rPr kumimoji="0" lang="en-US" sz="5000" b="1" i="0" u="none" strike="noStrike" kern="1200" cap="none" spc="0" normalizeH="0" noProof="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Q</a:t>
            </a:r>
            <a:r>
              <a:rPr kumimoji="0" lang="en-US" sz="5000" b="1" i="0" u="none" strike="noStrike" kern="1200" cap="none" spc="0" normalizeH="0" baseline="-25000" noProof="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d</a:t>
            </a:r>
            <a:r>
              <a:rPr kumimoji="0" lang="en-US" sz="5000" b="1" i="0" u="none" strike="noStrike" kern="1200" cap="none" spc="0" normalizeH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-Q</a:t>
            </a:r>
            <a:r>
              <a:rPr kumimoji="0" lang="en-US" sz="5000" b="1" i="0" u="none" strike="noStrike" kern="1200" cap="none" spc="0" normalizeH="0" baseline="-2500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94011D-6C98-4E77-1EBD-67E9E288BD33}"/>
              </a:ext>
            </a:extLst>
          </p:cNvPr>
          <p:cNvSpPr/>
          <p:nvPr/>
        </p:nvSpPr>
        <p:spPr>
          <a:xfrm>
            <a:off x="440459" y="1824090"/>
            <a:ext cx="5829300" cy="48159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33B80A-D133-C835-0779-98F4FFDD036D}"/>
              </a:ext>
            </a:extLst>
          </p:cNvPr>
          <p:cNvCxnSpPr/>
          <p:nvPr/>
        </p:nvCxnSpPr>
        <p:spPr>
          <a:xfrm>
            <a:off x="3412259" y="3910358"/>
            <a:ext cx="0" cy="2133600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09DF2F-2DFA-3652-78BF-F8DB730DBBA3}"/>
              </a:ext>
            </a:extLst>
          </p:cNvPr>
          <p:cNvCxnSpPr/>
          <p:nvPr/>
        </p:nvCxnSpPr>
        <p:spPr>
          <a:xfrm flipH="1" flipV="1">
            <a:off x="967272" y="3884720"/>
            <a:ext cx="2469734" cy="18517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41D49A0-5653-1C56-855A-D17B2A4892D9}"/>
              </a:ext>
            </a:extLst>
          </p:cNvPr>
          <p:cNvSpPr txBox="1"/>
          <p:nvPr/>
        </p:nvSpPr>
        <p:spPr>
          <a:xfrm>
            <a:off x="5601328" y="5932107"/>
            <a:ext cx="522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C234CC-5B38-6342-8449-627D7DBC219B}"/>
              </a:ext>
            </a:extLst>
          </p:cNvPr>
          <p:cNvSpPr txBox="1"/>
          <p:nvPr/>
        </p:nvSpPr>
        <p:spPr>
          <a:xfrm>
            <a:off x="5380462" y="2006340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BFA383-47B8-A04A-10DD-50DFA71A359A}"/>
              </a:ext>
            </a:extLst>
          </p:cNvPr>
          <p:cNvSpPr txBox="1"/>
          <p:nvPr/>
        </p:nvSpPr>
        <p:spPr>
          <a:xfrm>
            <a:off x="592848" y="3696441"/>
            <a:ext cx="57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0F355F-8568-1568-47B3-DF46B8D99D21}"/>
              </a:ext>
            </a:extLst>
          </p:cNvPr>
          <p:cNvSpPr txBox="1"/>
          <p:nvPr/>
        </p:nvSpPr>
        <p:spPr>
          <a:xfrm>
            <a:off x="3126509" y="6048659"/>
            <a:ext cx="571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44B52BD-BB98-67E7-6928-61A4427DCE4C}"/>
              </a:ext>
            </a:extLst>
          </p:cNvPr>
          <p:cNvSpPr txBox="1"/>
          <p:nvPr/>
        </p:nvSpPr>
        <p:spPr>
          <a:xfrm>
            <a:off x="5319929" y="5222850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10F888E-9DAC-1724-93EE-ED32C3E6CC3E}"/>
              </a:ext>
            </a:extLst>
          </p:cNvPr>
          <p:cNvCxnSpPr>
            <a:cxnSpLocks/>
          </p:cNvCxnSpPr>
          <p:nvPr/>
        </p:nvCxnSpPr>
        <p:spPr>
          <a:xfrm flipH="1" flipV="1">
            <a:off x="1018547" y="4971164"/>
            <a:ext cx="3835162" cy="18517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4D2D078-85BB-B470-AD82-E2CA33670C56}"/>
              </a:ext>
            </a:extLst>
          </p:cNvPr>
          <p:cNvCxnSpPr>
            <a:cxnSpLocks/>
          </p:cNvCxnSpPr>
          <p:nvPr/>
        </p:nvCxnSpPr>
        <p:spPr>
          <a:xfrm>
            <a:off x="4853709" y="4971164"/>
            <a:ext cx="8137" cy="1072794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F61B2F-9405-B7DB-520A-8B82B8F66842}"/>
              </a:ext>
            </a:extLst>
          </p:cNvPr>
          <p:cNvCxnSpPr>
            <a:cxnSpLocks/>
          </p:cNvCxnSpPr>
          <p:nvPr/>
        </p:nvCxnSpPr>
        <p:spPr>
          <a:xfrm>
            <a:off x="2122316" y="4971813"/>
            <a:ext cx="8137" cy="1072794"/>
          </a:xfrm>
          <a:prstGeom prst="line">
            <a:avLst/>
          </a:prstGeom>
          <a:noFill/>
          <a:ln w="76200" cap="flat" cmpd="sng" algn="ctr">
            <a:solidFill>
              <a:srgbClr val="C0504D"/>
            </a:solidFill>
            <a:prstDash val="sysDot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9F561B3-9BFC-EA13-E5FE-DC1535F1F156}"/>
              </a:ext>
            </a:extLst>
          </p:cNvPr>
          <p:cNvSpPr txBox="1"/>
          <p:nvPr/>
        </p:nvSpPr>
        <p:spPr>
          <a:xfrm>
            <a:off x="4567959" y="6074269"/>
            <a:ext cx="571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65292F8-9AA0-220B-1700-EA9D4A6A10E1}"/>
              </a:ext>
            </a:extLst>
          </p:cNvPr>
          <p:cNvSpPr txBox="1"/>
          <p:nvPr/>
        </p:nvSpPr>
        <p:spPr>
          <a:xfrm>
            <a:off x="1844703" y="6070236"/>
            <a:ext cx="5715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Qs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042DBE-B8A4-1E85-48C6-D785E487A68F}"/>
              </a:ext>
            </a:extLst>
          </p:cNvPr>
          <p:cNvSpPr txBox="1"/>
          <p:nvPr/>
        </p:nvSpPr>
        <p:spPr>
          <a:xfrm>
            <a:off x="587967" y="4786498"/>
            <a:ext cx="571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P1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3BED015-093C-5551-ABDB-F486325D0273}"/>
              </a:ext>
            </a:extLst>
          </p:cNvPr>
          <p:cNvCxnSpPr/>
          <p:nvPr/>
        </p:nvCxnSpPr>
        <p:spPr>
          <a:xfrm flipH="1">
            <a:off x="992909" y="2274507"/>
            <a:ext cx="4419600" cy="3657600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748D811-2FAD-C37F-FCB7-1604E0DB83CC}"/>
              </a:ext>
            </a:extLst>
          </p:cNvPr>
          <p:cNvCxnSpPr/>
          <p:nvPr/>
        </p:nvCxnSpPr>
        <p:spPr>
          <a:xfrm flipH="1" flipV="1">
            <a:off x="992909" y="2081558"/>
            <a:ext cx="4387553" cy="3276600"/>
          </a:xfrm>
          <a:prstGeom prst="line">
            <a:avLst/>
          </a:prstGeom>
          <a:noFill/>
          <a:ln w="762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446A2AF-6EB4-B66D-6DC9-EBC1BD951DF4}"/>
              </a:ext>
            </a:extLst>
          </p:cNvPr>
          <p:cNvCxnSpPr/>
          <p:nvPr/>
        </p:nvCxnSpPr>
        <p:spPr>
          <a:xfrm>
            <a:off x="992909" y="2005358"/>
            <a:ext cx="0" cy="403860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DC0135A-D62E-60BA-0500-8E88C5DE435C}"/>
              </a:ext>
            </a:extLst>
          </p:cNvPr>
          <p:cNvCxnSpPr/>
          <p:nvPr/>
        </p:nvCxnSpPr>
        <p:spPr>
          <a:xfrm flipH="1">
            <a:off x="992909" y="6043958"/>
            <a:ext cx="5105400" cy="0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A79555E0-8D63-8A12-9B4B-F281A5962197}"/>
              </a:ext>
            </a:extLst>
          </p:cNvPr>
          <p:cNvSpPr txBox="1"/>
          <p:nvPr/>
        </p:nvSpPr>
        <p:spPr>
          <a:xfrm>
            <a:off x="-22794" y="1938010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</a:t>
            </a:r>
          </a:p>
        </p:txBody>
      </p:sp>
      <p:pic>
        <p:nvPicPr>
          <p:cNvPr id="60" name="Picture 2" descr="Vector image of selection of school kids characters">
            <a:extLst>
              <a:ext uri="{FF2B5EF4-FFF2-40B4-BE49-F238E27FC236}">
                <a16:creationId xmlns:a16="http://schemas.microsoft.com/office/drawing/2014/main" id="{C23000C5-AD3F-1739-7FBC-6007E7D447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24"/>
          <a:stretch/>
        </p:blipFill>
        <p:spPr bwMode="auto">
          <a:xfrm>
            <a:off x="9160264" y="5699904"/>
            <a:ext cx="2794770" cy="115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Vector image of selection of school kids characters">
            <a:extLst>
              <a:ext uri="{FF2B5EF4-FFF2-40B4-BE49-F238E27FC236}">
                <a16:creationId xmlns:a16="http://schemas.microsoft.com/office/drawing/2014/main" id="{8E4BA983-0536-8F9F-A1B9-012953EF68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06"/>
          <a:stretch/>
        </p:blipFill>
        <p:spPr bwMode="auto">
          <a:xfrm>
            <a:off x="6295396" y="5735624"/>
            <a:ext cx="2794770" cy="1115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>
            <a:extLst>
              <a:ext uri="{FF2B5EF4-FFF2-40B4-BE49-F238E27FC236}">
                <a16:creationId xmlns:a16="http://schemas.microsoft.com/office/drawing/2014/main" id="{0EB01C2D-9747-B247-B30A-BD9FE025C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61443">
            <a:off x="6307583" y="6321065"/>
            <a:ext cx="850918" cy="38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4">
            <a:extLst>
              <a:ext uri="{FF2B5EF4-FFF2-40B4-BE49-F238E27FC236}">
                <a16:creationId xmlns:a16="http://schemas.microsoft.com/office/drawing/2014/main" id="{340A9C73-317B-7A04-67FE-F52285BBC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61443">
            <a:off x="7259789" y="6331322"/>
            <a:ext cx="850918" cy="38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>
            <a:extLst>
              <a:ext uri="{FF2B5EF4-FFF2-40B4-BE49-F238E27FC236}">
                <a16:creationId xmlns:a16="http://schemas.microsoft.com/office/drawing/2014/main" id="{1112F717-2000-0D54-F494-3D7CAE32EE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61443">
            <a:off x="8211995" y="6341579"/>
            <a:ext cx="850918" cy="38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" descr="Vector image of sign for name label">
            <a:extLst>
              <a:ext uri="{FF2B5EF4-FFF2-40B4-BE49-F238E27FC236}">
                <a16:creationId xmlns:a16="http://schemas.microsoft.com/office/drawing/2014/main" id="{4C4E58B6-34F8-CACF-32B9-F0675845E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450" y="4408456"/>
            <a:ext cx="1732337" cy="173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9BC236CA-E2E2-98EE-1880-935908531C5B}"/>
              </a:ext>
            </a:extLst>
          </p:cNvPr>
          <p:cNvSpPr txBox="1"/>
          <p:nvPr/>
        </p:nvSpPr>
        <p:spPr>
          <a:xfrm>
            <a:off x="6582596" y="5082187"/>
            <a:ext cx="6222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$1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44C1E98-F863-DD14-E840-D3D154D47B23}"/>
              </a:ext>
            </a:extLst>
          </p:cNvPr>
          <p:cNvSpPr txBox="1"/>
          <p:nvPr/>
        </p:nvSpPr>
        <p:spPr>
          <a:xfrm>
            <a:off x="6892250" y="4813536"/>
            <a:ext cx="6222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$3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EA8A2E7-8C9C-14FA-296E-6A64BE533175}"/>
              </a:ext>
            </a:extLst>
          </p:cNvPr>
          <p:cNvCxnSpPr/>
          <p:nvPr/>
        </p:nvCxnSpPr>
        <p:spPr>
          <a:xfrm>
            <a:off x="6605964" y="5196126"/>
            <a:ext cx="541392" cy="323273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45C21C2-A44B-D29A-20BA-61489B9DFE6C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Equilibrium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1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3" grpId="0" build="allAtOnce"/>
      <p:bldP spid="14" grpId="0"/>
      <p:bldP spid="15" grpId="0"/>
      <p:bldP spid="31" grpId="0"/>
      <p:bldP spid="31" grpId="1"/>
      <p:bldP spid="32" grpId="0"/>
      <p:bldP spid="32" grpId="1"/>
      <p:bldP spid="35" grpId="0"/>
      <p:bldP spid="35" grpId="1"/>
      <p:bldP spid="67" grpId="0"/>
      <p:bldP spid="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108638" y="956209"/>
            <a:ext cx="765650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00" b="1" noProof="0" dirty="0">
                <a:ln w="15875">
                  <a:solidFill>
                    <a:schemeClr val="bg1"/>
                  </a:solidFill>
                </a:ln>
                <a:latin typeface="Calibri" panose="020F0502020204030204"/>
              </a:rPr>
              <a:t>With Numbers</a:t>
            </a:r>
            <a:endParaRPr kumimoji="0" lang="en-US" sz="4500" b="1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market schedule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BD07C53-FCD5-C79D-EB22-6A7DAF49E4CF}"/>
              </a:ext>
            </a:extLst>
          </p:cNvPr>
          <p:cNvGraphicFramePr>
            <a:graphicFrameLocks noGrp="1"/>
          </p:cNvGraphicFramePr>
          <p:nvPr/>
        </p:nvGraphicFramePr>
        <p:xfrm>
          <a:off x="2239138" y="2723221"/>
          <a:ext cx="3395503" cy="3350326"/>
        </p:xfrm>
        <a:graphic>
          <a:graphicData uri="http://schemas.openxmlformats.org/drawingml/2006/table">
            <a:tbl>
              <a:tblPr firstRow="1" firstCol="1" bandRow="1"/>
              <a:tblGrid>
                <a:gridCol w="1234194">
                  <a:extLst>
                    <a:ext uri="{9D8B030D-6E8A-4147-A177-3AD203B41FA5}">
                      <a16:colId xmlns:a16="http://schemas.microsoft.com/office/drawing/2014/main" val="483625054"/>
                    </a:ext>
                  </a:extLst>
                </a:gridCol>
                <a:gridCol w="1098468">
                  <a:extLst>
                    <a:ext uri="{9D8B030D-6E8A-4147-A177-3AD203B41FA5}">
                      <a16:colId xmlns:a16="http://schemas.microsoft.com/office/drawing/2014/main" val="117304266"/>
                    </a:ext>
                  </a:extLst>
                </a:gridCol>
                <a:gridCol w="1062841">
                  <a:extLst>
                    <a:ext uri="{9D8B030D-6E8A-4147-A177-3AD203B41FA5}">
                      <a16:colId xmlns:a16="http://schemas.microsoft.com/office/drawing/2014/main" val="547559444"/>
                    </a:ext>
                  </a:extLst>
                </a:gridCol>
              </a:tblGrid>
              <a:tr h="5204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4000" b="1" baseline="-25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4000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b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4000" b="1" baseline="-250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4000" baseline="-25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0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684927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1447874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865650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9811445"/>
                  </a:ext>
                </a:extLst>
              </a:tr>
              <a:tr h="5217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758196"/>
                  </a:ext>
                </a:extLst>
              </a:tr>
              <a:tr h="4928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685815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ABC437FA-E9D2-A051-71DF-3D88886E245F}"/>
              </a:ext>
            </a:extLst>
          </p:cNvPr>
          <p:cNvSpPr/>
          <p:nvPr/>
        </p:nvSpPr>
        <p:spPr>
          <a:xfrm>
            <a:off x="6008914" y="2441440"/>
            <a:ext cx="583038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Surplus at High Prices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Q</a:t>
            </a:r>
            <a:r>
              <a:rPr lang="en-US" sz="4000" b="1" baseline="-2500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s</a:t>
            </a: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&gt;</a:t>
            </a:r>
            <a:r>
              <a:rPr lang="en-US" sz="4000" b="1" dirty="0" err="1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Q</a:t>
            </a:r>
            <a:r>
              <a:rPr lang="en-US" sz="4000" b="1" baseline="-25000" dirty="0" err="1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d</a:t>
            </a:r>
            <a:endParaRPr lang="en-US" sz="4000" b="1" baseline="-25000" dirty="0">
              <a:ln w="15875">
                <a:solidFill>
                  <a:schemeClr val="tx1"/>
                </a:solidFill>
              </a:ln>
              <a:solidFill>
                <a:srgbClr val="00B050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  <a:latin typeface="Calibri" panose="020F0502020204030204"/>
              </a:rPr>
              <a:t>Shortage at Low Prices</a:t>
            </a:r>
          </a:p>
          <a:p>
            <a:pPr algn="ctr">
              <a:defRPr/>
            </a:pP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Q</a:t>
            </a:r>
            <a:r>
              <a:rPr lang="en-US" sz="4000" b="1" baseline="-25000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s</a:t>
            </a: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&lt;</a:t>
            </a:r>
            <a:r>
              <a:rPr lang="en-US" sz="4000" b="1" dirty="0" err="1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Q</a:t>
            </a:r>
            <a:r>
              <a:rPr lang="en-US" sz="4000" b="1" baseline="-25000" dirty="0" err="1">
                <a:ln w="15875"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d</a:t>
            </a:r>
            <a:endParaRPr lang="en-US" sz="4000" b="1" baseline="-25000" dirty="0">
              <a:ln w="15875">
                <a:solidFill>
                  <a:schemeClr val="tx1"/>
                </a:solidFill>
              </a:ln>
              <a:solidFill>
                <a:srgbClr val="00B050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ln w="15875">
                  <a:solidFill>
                    <a:schemeClr val="tx1"/>
                  </a:solidFill>
                </a:ln>
                <a:solidFill>
                  <a:srgbClr val="00B0F0"/>
                </a:solidFill>
                <a:latin typeface="Calibri" panose="020F0502020204030204"/>
              </a:rPr>
              <a:t>Equilibrium Price </a:t>
            </a: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F0"/>
                </a:solidFill>
                <a:latin typeface="Calibri" panose="020F0502020204030204"/>
              </a:rPr>
              <a:t>is where </a:t>
            </a:r>
            <a:r>
              <a:rPr lang="en-US" sz="4000" b="1" dirty="0" err="1">
                <a:ln w="15875">
                  <a:solidFill>
                    <a:schemeClr val="tx1"/>
                  </a:solidFill>
                </a:ln>
                <a:solidFill>
                  <a:srgbClr val="00B0F0"/>
                </a:solidFill>
                <a:latin typeface="Calibri" panose="020F0502020204030204"/>
              </a:rPr>
              <a:t>Q</a:t>
            </a:r>
            <a:r>
              <a:rPr lang="en-US" sz="4000" b="1" baseline="-25000" dirty="0" err="1">
                <a:ln w="15875">
                  <a:solidFill>
                    <a:schemeClr val="tx1"/>
                  </a:solidFill>
                </a:ln>
                <a:solidFill>
                  <a:srgbClr val="00B0F0"/>
                </a:solidFill>
                <a:latin typeface="Calibri" panose="020F0502020204030204"/>
              </a:rPr>
              <a:t>d</a:t>
            </a:r>
            <a:r>
              <a:rPr lang="en-US" sz="4000" b="1" dirty="0">
                <a:ln w="15875">
                  <a:solidFill>
                    <a:schemeClr val="tx1"/>
                  </a:solidFill>
                </a:ln>
                <a:solidFill>
                  <a:srgbClr val="00B0F0"/>
                </a:solidFill>
                <a:latin typeface="Calibri" panose="020F0502020204030204"/>
              </a:rPr>
              <a:t>=Q</a:t>
            </a:r>
            <a:r>
              <a:rPr lang="en-US" sz="4000" b="1" baseline="-25000" dirty="0">
                <a:ln w="15875">
                  <a:solidFill>
                    <a:schemeClr val="tx1"/>
                  </a:solidFill>
                </a:ln>
                <a:solidFill>
                  <a:srgbClr val="00B0F0"/>
                </a:solidFill>
                <a:latin typeface="Calibri" panose="020F0502020204030204"/>
              </a:rPr>
              <a:t>s</a:t>
            </a:r>
            <a:endParaRPr kumimoji="0" lang="en-US" sz="4000" b="1" i="0" u="none" strike="noStrike" kern="1200" cap="none" spc="0" normalizeH="0" baseline="-25000" noProof="0" dirty="0">
              <a:ln w="15875">
                <a:solidFill>
                  <a:schemeClr val="tx1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83FAA6-EFA0-776F-F549-99754C607BC4}"/>
              </a:ext>
            </a:extLst>
          </p:cNvPr>
          <p:cNvSpPr/>
          <p:nvPr/>
        </p:nvSpPr>
        <p:spPr>
          <a:xfrm>
            <a:off x="2239138" y="4447309"/>
            <a:ext cx="3395503" cy="52251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059CA8D-7FF0-BE17-782B-A532BAAE6126}"/>
              </a:ext>
            </a:extLst>
          </p:cNvPr>
          <p:cNvSpPr/>
          <p:nvPr/>
        </p:nvSpPr>
        <p:spPr>
          <a:xfrm>
            <a:off x="2239137" y="3347543"/>
            <a:ext cx="3395503" cy="52251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FE05505-44CE-99B4-8D5F-C489DCB2A3C4}"/>
              </a:ext>
            </a:extLst>
          </p:cNvPr>
          <p:cNvSpPr/>
          <p:nvPr/>
        </p:nvSpPr>
        <p:spPr>
          <a:xfrm>
            <a:off x="2239136" y="5542498"/>
            <a:ext cx="3395503" cy="52251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6872C6-AA7B-B322-2C22-C2A5CDA35AA0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Equilibrium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540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4" grpId="2" animBg="1"/>
      <p:bldP spid="27" grpId="0" animBg="1"/>
      <p:bldP spid="27" grpId="1" animBg="1"/>
      <p:bldP spid="31" grpId="0" animBg="1"/>
      <p:bldP spid="3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A707109-CADB-E9E7-318C-D62B09E40258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Equilibrium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9F308D-E31D-9042-0F50-4A682BCCAB02}"/>
              </a:ext>
            </a:extLst>
          </p:cNvPr>
          <p:cNvSpPr txBox="1"/>
          <p:nvPr/>
        </p:nvSpPr>
        <p:spPr>
          <a:xfrm>
            <a:off x="7038" y="1052843"/>
            <a:ext cx="697433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 Shifters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Tastes and Preferences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 Size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Prices of Related Goods</a:t>
            </a:r>
            <a:b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lang="en-US" sz="3000" b="1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   </a:t>
            </a: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Substitutes                 Complements      </a:t>
            </a:r>
            <a:endParaRPr kumimoji="0" lang="en-US" sz="45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Income</a:t>
            </a:r>
            <a:endParaRPr lang="en-US" sz="4500" b="1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latin typeface="Calibri" panose="020F050202020403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Normal Goods           Inferior Goods </a:t>
            </a:r>
            <a:endParaRPr kumimoji="0" lang="en-US" sz="3000" b="1" i="0" u="none" strike="noStrike" kern="1200" cap="none" spc="0" normalizeH="0" baseline="0" noProof="0" dirty="0">
              <a:ln w="15875">
                <a:solidFill>
                  <a:schemeClr val="tx1"/>
                </a:solidFill>
              </a:ln>
              <a:noFill/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Expectations</a:t>
            </a:r>
          </a:p>
        </p:txBody>
      </p:sp>
      <p:sp>
        <p:nvSpPr>
          <p:cNvPr id="15" name="Down Arrow 1">
            <a:extLst>
              <a:ext uri="{FF2B5EF4-FFF2-40B4-BE49-F238E27FC236}">
                <a16:creationId xmlns:a16="http://schemas.microsoft.com/office/drawing/2014/main" id="{C509765C-CAAB-8C59-8166-1769AC33FD87}"/>
              </a:ext>
            </a:extLst>
          </p:cNvPr>
          <p:cNvSpPr/>
          <p:nvPr/>
        </p:nvSpPr>
        <p:spPr>
          <a:xfrm rot="10800000">
            <a:off x="2342242" y="3962400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Down Arrow 4">
            <a:extLst>
              <a:ext uri="{FF2B5EF4-FFF2-40B4-BE49-F238E27FC236}">
                <a16:creationId xmlns:a16="http://schemas.microsoft.com/office/drawing/2014/main" id="{DDCEF4C0-43A6-4EEF-A06E-A00576791AB8}"/>
              </a:ext>
            </a:extLst>
          </p:cNvPr>
          <p:cNvSpPr/>
          <p:nvPr/>
        </p:nvSpPr>
        <p:spPr>
          <a:xfrm rot="10800000">
            <a:off x="2738326" y="3962400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Down Arrow 6">
            <a:extLst>
              <a:ext uri="{FF2B5EF4-FFF2-40B4-BE49-F238E27FC236}">
                <a16:creationId xmlns:a16="http://schemas.microsoft.com/office/drawing/2014/main" id="{2B0D3605-AD1D-663A-B924-34BCDB022F72}"/>
              </a:ext>
            </a:extLst>
          </p:cNvPr>
          <p:cNvSpPr/>
          <p:nvPr/>
        </p:nvSpPr>
        <p:spPr>
          <a:xfrm rot="10800000">
            <a:off x="5962470" y="3962400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Down Arrow 8">
            <a:extLst>
              <a:ext uri="{FF2B5EF4-FFF2-40B4-BE49-F238E27FC236}">
                <a16:creationId xmlns:a16="http://schemas.microsoft.com/office/drawing/2014/main" id="{482E845C-6149-CD90-0309-AE06101EEDAA}"/>
              </a:ext>
            </a:extLst>
          </p:cNvPr>
          <p:cNvSpPr/>
          <p:nvPr/>
        </p:nvSpPr>
        <p:spPr>
          <a:xfrm>
            <a:off x="6335944" y="3962400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Down Arrow 9">
            <a:extLst>
              <a:ext uri="{FF2B5EF4-FFF2-40B4-BE49-F238E27FC236}">
                <a16:creationId xmlns:a16="http://schemas.microsoft.com/office/drawing/2014/main" id="{F4D12BA4-947C-C314-6124-C6C37AB60FD1}"/>
              </a:ext>
            </a:extLst>
          </p:cNvPr>
          <p:cNvSpPr/>
          <p:nvPr/>
        </p:nvSpPr>
        <p:spPr>
          <a:xfrm rot="10800000">
            <a:off x="5939861" y="5081918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Down Arrow 11">
            <a:extLst>
              <a:ext uri="{FF2B5EF4-FFF2-40B4-BE49-F238E27FC236}">
                <a16:creationId xmlns:a16="http://schemas.microsoft.com/office/drawing/2014/main" id="{36523F83-E86D-5426-59DE-A2F35D9C36CB}"/>
              </a:ext>
            </a:extLst>
          </p:cNvPr>
          <p:cNvSpPr/>
          <p:nvPr/>
        </p:nvSpPr>
        <p:spPr>
          <a:xfrm rot="10800000">
            <a:off x="2747966" y="5114121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Down Arrow 12">
            <a:extLst>
              <a:ext uri="{FF2B5EF4-FFF2-40B4-BE49-F238E27FC236}">
                <a16:creationId xmlns:a16="http://schemas.microsoft.com/office/drawing/2014/main" id="{319558B0-24E4-AB6C-08AF-0208149DE866}"/>
              </a:ext>
            </a:extLst>
          </p:cNvPr>
          <p:cNvSpPr/>
          <p:nvPr/>
        </p:nvSpPr>
        <p:spPr>
          <a:xfrm rot="10800000">
            <a:off x="3144050" y="5114121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own Arrow 10">
            <a:extLst>
              <a:ext uri="{FF2B5EF4-FFF2-40B4-BE49-F238E27FC236}">
                <a16:creationId xmlns:a16="http://schemas.microsoft.com/office/drawing/2014/main" id="{C08B7CCC-413D-F669-A178-7E95C3DEA53D}"/>
              </a:ext>
            </a:extLst>
          </p:cNvPr>
          <p:cNvSpPr/>
          <p:nvPr/>
        </p:nvSpPr>
        <p:spPr>
          <a:xfrm>
            <a:off x="6335945" y="5081918"/>
            <a:ext cx="319315" cy="537028"/>
          </a:xfrm>
          <a:prstGeom prst="downArrow">
            <a:avLst/>
          </a:prstGeom>
          <a:solidFill>
            <a:srgbClr val="FF0000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3E1E0D9-F611-0B2F-8F49-3CCBEC7DF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212" y="1883842"/>
            <a:ext cx="5755950" cy="458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1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402061A-8183-8D33-4DFB-D17503D0215D}"/>
              </a:ext>
            </a:extLst>
          </p:cNvPr>
          <p:cNvSpPr/>
          <p:nvPr/>
        </p:nvSpPr>
        <p:spPr>
          <a:xfrm>
            <a:off x="609600" y="1908769"/>
            <a:ext cx="6382327" cy="4870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360222" y="956209"/>
            <a:ext cx="6899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 in Demand</a:t>
            </a:r>
            <a:endParaRPr kumimoji="0" lang="en-US" sz="4500" b="1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4D97A18-B67A-532F-4C28-54A978791198}"/>
              </a:ext>
            </a:extLst>
          </p:cNvPr>
          <p:cNvCxnSpPr>
            <a:cxnSpLocks/>
          </p:cNvCxnSpPr>
          <p:nvPr/>
        </p:nvCxnSpPr>
        <p:spPr>
          <a:xfrm>
            <a:off x="4393130" y="3505646"/>
            <a:ext cx="0" cy="2513351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34611E-614A-51FC-CCCE-D05DE22304E5}"/>
              </a:ext>
            </a:extLst>
          </p:cNvPr>
          <p:cNvCxnSpPr>
            <a:cxnSpLocks/>
          </p:cNvCxnSpPr>
          <p:nvPr/>
        </p:nvCxnSpPr>
        <p:spPr>
          <a:xfrm flipH="1">
            <a:off x="1446626" y="3447111"/>
            <a:ext cx="2941272" cy="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931F382-3F19-17BA-E3FB-2D067E276090}"/>
              </a:ext>
            </a:extLst>
          </p:cNvPr>
          <p:cNvSpPr txBox="1"/>
          <p:nvPr/>
        </p:nvSpPr>
        <p:spPr>
          <a:xfrm>
            <a:off x="844134" y="3197911"/>
            <a:ext cx="876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Pe1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1FB2DC-F377-A707-5999-2106172521FF}"/>
              </a:ext>
            </a:extLst>
          </p:cNvPr>
          <p:cNvSpPr txBox="1"/>
          <p:nvPr/>
        </p:nvSpPr>
        <p:spPr>
          <a:xfrm>
            <a:off x="4026674" y="6025058"/>
            <a:ext cx="851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Qe1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855B9C-20C0-A928-39F0-D4C581D46ADF}"/>
              </a:ext>
            </a:extLst>
          </p:cNvPr>
          <p:cNvCxnSpPr>
            <a:cxnSpLocks/>
          </p:cNvCxnSpPr>
          <p:nvPr/>
        </p:nvCxnSpPr>
        <p:spPr>
          <a:xfrm>
            <a:off x="3686094" y="4072774"/>
            <a:ext cx="0" cy="1931233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BA8526-0DBA-0A0D-1266-8E92FF44EA09}"/>
              </a:ext>
            </a:extLst>
          </p:cNvPr>
          <p:cNvCxnSpPr>
            <a:cxnSpLocks/>
          </p:cNvCxnSpPr>
          <p:nvPr/>
        </p:nvCxnSpPr>
        <p:spPr>
          <a:xfrm flipH="1">
            <a:off x="1461616" y="4014239"/>
            <a:ext cx="2219246" cy="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EC493A3-701C-EA56-F75E-D43FA63EC6E7}"/>
              </a:ext>
            </a:extLst>
          </p:cNvPr>
          <p:cNvCxnSpPr/>
          <p:nvPr/>
        </p:nvCxnSpPr>
        <p:spPr>
          <a:xfrm flipH="1">
            <a:off x="1431636" y="5996512"/>
            <a:ext cx="5105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31126CC-13E6-4C4E-8863-D4D0D0BFF83E}"/>
              </a:ext>
            </a:extLst>
          </p:cNvPr>
          <p:cNvCxnSpPr>
            <a:cxnSpLocks/>
          </p:cNvCxnSpPr>
          <p:nvPr/>
        </p:nvCxnSpPr>
        <p:spPr>
          <a:xfrm flipH="1">
            <a:off x="1686468" y="2601815"/>
            <a:ext cx="3775023" cy="301244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F7F378-EF90-DAA9-C420-1A10D5DF0BAE}"/>
              </a:ext>
            </a:extLst>
          </p:cNvPr>
          <p:cNvCxnSpPr>
            <a:cxnSpLocks/>
          </p:cNvCxnSpPr>
          <p:nvPr/>
        </p:nvCxnSpPr>
        <p:spPr>
          <a:xfrm flipH="1" flipV="1">
            <a:off x="1656488" y="2511298"/>
            <a:ext cx="3907869" cy="287436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B0083CB-FC0F-D445-86C1-093E77F4F156}"/>
              </a:ext>
            </a:extLst>
          </p:cNvPr>
          <p:cNvSpPr txBox="1"/>
          <p:nvPr/>
        </p:nvSpPr>
        <p:spPr>
          <a:xfrm>
            <a:off x="5429444" y="2273687"/>
            <a:ext cx="114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8BD0F1-D911-1CD8-3E07-D8F343240085}"/>
              </a:ext>
            </a:extLst>
          </p:cNvPr>
          <p:cNvSpPr txBox="1"/>
          <p:nvPr/>
        </p:nvSpPr>
        <p:spPr>
          <a:xfrm>
            <a:off x="923331" y="3786865"/>
            <a:ext cx="924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63555F-D427-917F-FAD4-A708B91AE367}"/>
              </a:ext>
            </a:extLst>
          </p:cNvPr>
          <p:cNvSpPr txBox="1"/>
          <p:nvPr/>
        </p:nvSpPr>
        <p:spPr>
          <a:xfrm>
            <a:off x="3324770" y="5988191"/>
            <a:ext cx="6911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Qe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AB9C77-1E7A-F32F-C6B6-86CEB3939585}"/>
              </a:ext>
            </a:extLst>
          </p:cNvPr>
          <p:cNvSpPr txBox="1"/>
          <p:nvPr/>
        </p:nvSpPr>
        <p:spPr>
          <a:xfrm>
            <a:off x="5534376" y="5158312"/>
            <a:ext cx="114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/>
              <a:t>D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99BC0A4-4465-28F0-0605-27C6863C6C77}"/>
              </a:ext>
            </a:extLst>
          </p:cNvPr>
          <p:cNvCxnSpPr/>
          <p:nvPr/>
        </p:nvCxnSpPr>
        <p:spPr>
          <a:xfrm>
            <a:off x="1431636" y="1957912"/>
            <a:ext cx="0" cy="4038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283F07-619F-7348-8A90-AE36B65C10A0}"/>
              </a:ext>
            </a:extLst>
          </p:cNvPr>
          <p:cNvCxnSpPr>
            <a:cxnSpLocks/>
          </p:cNvCxnSpPr>
          <p:nvPr/>
        </p:nvCxnSpPr>
        <p:spPr>
          <a:xfrm flipH="1" flipV="1">
            <a:off x="2498436" y="2064092"/>
            <a:ext cx="3907869" cy="287436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4E3A125-278B-AEF4-B594-9D9642622CEF}"/>
              </a:ext>
            </a:extLst>
          </p:cNvPr>
          <p:cNvSpPr txBox="1"/>
          <p:nvPr/>
        </p:nvSpPr>
        <p:spPr>
          <a:xfrm>
            <a:off x="6376324" y="4711106"/>
            <a:ext cx="1143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D1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025B7AE-1EDC-B6A4-C345-80D61B62CE6C}"/>
              </a:ext>
            </a:extLst>
          </p:cNvPr>
          <p:cNvCxnSpPr>
            <a:cxnSpLocks/>
          </p:cNvCxnSpPr>
          <p:nvPr/>
        </p:nvCxnSpPr>
        <p:spPr>
          <a:xfrm>
            <a:off x="2405997" y="2876081"/>
            <a:ext cx="970093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043F724-2AC1-0C24-9B43-46D6E41A584D}"/>
              </a:ext>
            </a:extLst>
          </p:cNvPr>
          <p:cNvCxnSpPr>
            <a:cxnSpLocks/>
          </p:cNvCxnSpPr>
          <p:nvPr/>
        </p:nvCxnSpPr>
        <p:spPr>
          <a:xfrm>
            <a:off x="4717397" y="4590581"/>
            <a:ext cx="970093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B860A45-DC0B-7B5B-6DA5-4E147DA9C16D}"/>
              </a:ext>
            </a:extLst>
          </p:cNvPr>
          <p:cNvSpPr txBox="1"/>
          <p:nvPr/>
        </p:nvSpPr>
        <p:spPr>
          <a:xfrm>
            <a:off x="460086" y="1908769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EB197B-4575-6A40-E95E-778181EB25A6}"/>
              </a:ext>
            </a:extLst>
          </p:cNvPr>
          <p:cNvSpPr txBox="1"/>
          <p:nvPr/>
        </p:nvSpPr>
        <p:spPr>
          <a:xfrm>
            <a:off x="6047433" y="5996512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Q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4938D3C-27E5-6420-9971-54528053E059}"/>
              </a:ext>
            </a:extLst>
          </p:cNvPr>
          <p:cNvCxnSpPr>
            <a:cxnSpLocks/>
          </p:cNvCxnSpPr>
          <p:nvPr/>
        </p:nvCxnSpPr>
        <p:spPr>
          <a:xfrm>
            <a:off x="3482276" y="6466274"/>
            <a:ext cx="970093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FB986AA-A92F-CA8C-13C3-F2DE4C0E9DA4}"/>
              </a:ext>
            </a:extLst>
          </p:cNvPr>
          <p:cNvCxnSpPr>
            <a:cxnSpLocks/>
          </p:cNvCxnSpPr>
          <p:nvPr/>
        </p:nvCxnSpPr>
        <p:spPr>
          <a:xfrm flipV="1">
            <a:off x="804776" y="3397966"/>
            <a:ext cx="16761" cy="58895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F22E6F6-8BAC-49D9-E055-A6B3C467178A}"/>
              </a:ext>
            </a:extLst>
          </p:cNvPr>
          <p:cNvGrpSpPr/>
          <p:nvPr/>
        </p:nvGrpSpPr>
        <p:grpSpPr>
          <a:xfrm>
            <a:off x="7244674" y="5507932"/>
            <a:ext cx="4748872" cy="1156957"/>
            <a:chOff x="7207902" y="5134718"/>
            <a:chExt cx="4748872" cy="1156957"/>
          </a:xfrm>
        </p:grpSpPr>
        <p:pic>
          <p:nvPicPr>
            <p:cNvPr id="30" name="Picture 4" descr="😀">
              <a:extLst>
                <a:ext uri="{FF2B5EF4-FFF2-40B4-BE49-F238E27FC236}">
                  <a16:creationId xmlns:a16="http://schemas.microsoft.com/office/drawing/2014/main" id="{7A34673F-6B17-40D4-1845-50EF8ABBB6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7902" y="5134718"/>
              <a:ext cx="1057132" cy="11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30" descr="😀">
              <a:extLst>
                <a:ext uri="{FF2B5EF4-FFF2-40B4-BE49-F238E27FC236}">
                  <a16:creationId xmlns:a16="http://schemas.microsoft.com/office/drawing/2014/main" id="{12E1E98A-302F-182D-08DA-340A754DEE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8482" y="5147906"/>
              <a:ext cx="1057132" cy="11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31" descr="😀">
              <a:extLst>
                <a:ext uri="{FF2B5EF4-FFF2-40B4-BE49-F238E27FC236}">
                  <a16:creationId xmlns:a16="http://schemas.microsoft.com/office/drawing/2014/main" id="{AFABE151-F0B1-2287-18E9-BC33DB2578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9062" y="5161094"/>
              <a:ext cx="1057132" cy="11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32" descr="😀">
              <a:extLst>
                <a:ext uri="{FF2B5EF4-FFF2-40B4-BE49-F238E27FC236}">
                  <a16:creationId xmlns:a16="http://schemas.microsoft.com/office/drawing/2014/main" id="{AE9FA4BD-8654-DA22-4ECD-9AD1E6C09F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9642" y="5174282"/>
              <a:ext cx="1057132" cy="11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145B60F-F804-5B99-9DED-004CC634F6E0}"/>
              </a:ext>
            </a:extLst>
          </p:cNvPr>
          <p:cNvGrpSpPr/>
          <p:nvPr/>
        </p:nvGrpSpPr>
        <p:grpSpPr>
          <a:xfrm>
            <a:off x="7244071" y="5515046"/>
            <a:ext cx="4833019" cy="1158465"/>
            <a:chOff x="7163017" y="3871396"/>
            <a:chExt cx="4833019" cy="1158465"/>
          </a:xfrm>
        </p:grpSpPr>
        <p:pic>
          <p:nvPicPr>
            <p:cNvPr id="40" name="Picture 12" descr="😕">
              <a:extLst>
                <a:ext uri="{FF2B5EF4-FFF2-40B4-BE49-F238E27FC236}">
                  <a16:creationId xmlns:a16="http://schemas.microsoft.com/office/drawing/2014/main" id="{EAAABC62-C3CF-2A88-C626-8A13EA51A3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3017" y="3871396"/>
              <a:ext cx="1135657" cy="115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12" descr="😕">
              <a:extLst>
                <a:ext uri="{FF2B5EF4-FFF2-40B4-BE49-F238E27FC236}">
                  <a16:creationId xmlns:a16="http://schemas.microsoft.com/office/drawing/2014/main" id="{967C6218-E57E-FFC2-CE14-D1E87C2A5A2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9219" y="3871396"/>
              <a:ext cx="1135657" cy="115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2" descr="😕">
              <a:extLst>
                <a:ext uri="{FF2B5EF4-FFF2-40B4-BE49-F238E27FC236}">
                  <a16:creationId xmlns:a16="http://schemas.microsoft.com/office/drawing/2014/main" id="{776BEECA-6A1B-B82A-6084-59A05E05F8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24425" y="3871396"/>
              <a:ext cx="1135657" cy="115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12" descr="😕">
              <a:extLst>
                <a:ext uri="{FF2B5EF4-FFF2-40B4-BE49-F238E27FC236}">
                  <a16:creationId xmlns:a16="http://schemas.microsoft.com/office/drawing/2014/main" id="{4B884931-E9B8-F830-6FC2-EE7DA9F6B19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60379" y="3871396"/>
              <a:ext cx="1135657" cy="11584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428AB86-2441-E79A-0195-017D9A9481B2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Equilibrium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32907C-D631-2DAB-16DE-56944876016F}"/>
              </a:ext>
            </a:extLst>
          </p:cNvPr>
          <p:cNvSpPr/>
          <p:nvPr/>
        </p:nvSpPr>
        <p:spPr>
          <a:xfrm>
            <a:off x="6991926" y="1725412"/>
            <a:ext cx="520007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An increase in demand causes Pe and </a:t>
            </a:r>
            <a:r>
              <a:rPr lang="en-US" sz="4500" b="1" noProof="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Qe</a:t>
            </a:r>
            <a:r>
              <a:rPr lang="en-US" sz="4500" b="1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 to increase</a:t>
            </a:r>
            <a:endParaRPr kumimoji="0" lang="en-US" sz="4500" b="1" i="0" u="none" strike="noStrike" kern="1200" cap="none" spc="0" normalizeH="0" baseline="-2500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7163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2D11AF-C42D-42AE-BBE8-E363652DF787}"/>
              </a:ext>
            </a:extLst>
          </p:cNvPr>
          <p:cNvSpPr txBox="1"/>
          <p:nvPr/>
        </p:nvSpPr>
        <p:spPr>
          <a:xfrm>
            <a:off x="1" y="956209"/>
            <a:ext cx="76688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15875">
                  <a:solidFill>
                    <a:schemeClr val="bg1"/>
                  </a:solidFill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Decrease in Demand</a:t>
            </a:r>
            <a:endParaRPr kumimoji="0" lang="en-US" sz="4500" b="1" i="0" u="none" strike="noStrike" kern="1200" cap="none" spc="0" normalizeH="0" baseline="0" noProof="0" dirty="0">
              <a:ln w="15875">
                <a:solidFill>
                  <a:schemeClr val="bg1"/>
                </a:solidFill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3998DAE-89BE-E76A-6F77-03A36BABEA6E}"/>
              </a:ext>
            </a:extLst>
          </p:cNvPr>
          <p:cNvSpPr/>
          <p:nvPr/>
        </p:nvSpPr>
        <p:spPr>
          <a:xfrm>
            <a:off x="609600" y="1908769"/>
            <a:ext cx="6382327" cy="48707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D767883-088D-725A-E58B-264A2982664F}"/>
              </a:ext>
            </a:extLst>
          </p:cNvPr>
          <p:cNvCxnSpPr>
            <a:cxnSpLocks/>
          </p:cNvCxnSpPr>
          <p:nvPr/>
        </p:nvCxnSpPr>
        <p:spPr>
          <a:xfrm>
            <a:off x="4542644" y="3580739"/>
            <a:ext cx="0" cy="2513351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854822-F95C-C810-85D2-421859FAC30A}"/>
              </a:ext>
            </a:extLst>
          </p:cNvPr>
          <p:cNvCxnSpPr>
            <a:cxnSpLocks/>
          </p:cNvCxnSpPr>
          <p:nvPr/>
        </p:nvCxnSpPr>
        <p:spPr>
          <a:xfrm flipH="1">
            <a:off x="1596140" y="3522204"/>
            <a:ext cx="2941272" cy="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31075B9-D0D2-CB76-342D-109D07C6317A}"/>
              </a:ext>
            </a:extLst>
          </p:cNvPr>
          <p:cNvSpPr txBox="1"/>
          <p:nvPr/>
        </p:nvSpPr>
        <p:spPr>
          <a:xfrm>
            <a:off x="876612" y="3259429"/>
            <a:ext cx="74695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Pe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026586-CE2C-3DBD-A1B0-8EDB86C38401}"/>
              </a:ext>
            </a:extLst>
          </p:cNvPr>
          <p:cNvSpPr txBox="1"/>
          <p:nvPr/>
        </p:nvSpPr>
        <p:spPr>
          <a:xfrm>
            <a:off x="4286875" y="6158934"/>
            <a:ext cx="71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7D64C08-00C2-2E3A-2E39-B48080945A05}"/>
              </a:ext>
            </a:extLst>
          </p:cNvPr>
          <p:cNvCxnSpPr>
            <a:cxnSpLocks/>
          </p:cNvCxnSpPr>
          <p:nvPr/>
        </p:nvCxnSpPr>
        <p:spPr>
          <a:xfrm>
            <a:off x="3835608" y="4147867"/>
            <a:ext cx="0" cy="1931233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C0A7A7-DA39-E1D0-04B5-7E45EC1DF30C}"/>
              </a:ext>
            </a:extLst>
          </p:cNvPr>
          <p:cNvCxnSpPr>
            <a:cxnSpLocks/>
          </p:cNvCxnSpPr>
          <p:nvPr/>
        </p:nvCxnSpPr>
        <p:spPr>
          <a:xfrm flipH="1">
            <a:off x="1611130" y="4089332"/>
            <a:ext cx="2219246" cy="0"/>
          </a:xfrm>
          <a:prstGeom prst="line">
            <a:avLst/>
          </a:prstGeom>
          <a:ln w="7620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0755D12-DD82-C7B7-4EEA-A1175143E9E8}"/>
              </a:ext>
            </a:extLst>
          </p:cNvPr>
          <p:cNvCxnSpPr/>
          <p:nvPr/>
        </p:nvCxnSpPr>
        <p:spPr>
          <a:xfrm flipH="1">
            <a:off x="1581150" y="6071605"/>
            <a:ext cx="5105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5CBFAD8-3DCC-EE85-252C-3839BFF52E94}"/>
              </a:ext>
            </a:extLst>
          </p:cNvPr>
          <p:cNvCxnSpPr>
            <a:cxnSpLocks/>
          </p:cNvCxnSpPr>
          <p:nvPr/>
        </p:nvCxnSpPr>
        <p:spPr>
          <a:xfrm flipH="1">
            <a:off x="1835982" y="2676908"/>
            <a:ext cx="3775023" cy="301244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70988F7-D1CF-7691-B642-91618AA693E5}"/>
              </a:ext>
            </a:extLst>
          </p:cNvPr>
          <p:cNvCxnSpPr>
            <a:cxnSpLocks/>
          </p:cNvCxnSpPr>
          <p:nvPr/>
        </p:nvCxnSpPr>
        <p:spPr>
          <a:xfrm flipH="1" flipV="1">
            <a:off x="1806002" y="2586391"/>
            <a:ext cx="3907869" cy="287436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B88824D-4ACD-F68A-3D9E-147CD6B06574}"/>
              </a:ext>
            </a:extLst>
          </p:cNvPr>
          <p:cNvSpPr txBox="1"/>
          <p:nvPr/>
        </p:nvSpPr>
        <p:spPr>
          <a:xfrm>
            <a:off x="609600" y="1983862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CB68EE-D370-FD35-B31B-10FC1DD9155F}"/>
              </a:ext>
            </a:extLst>
          </p:cNvPr>
          <p:cNvSpPr txBox="1"/>
          <p:nvPr/>
        </p:nvSpPr>
        <p:spPr>
          <a:xfrm>
            <a:off x="6196947" y="6071605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Q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A44008-A452-A8AB-73CB-60CEC26184B3}"/>
              </a:ext>
            </a:extLst>
          </p:cNvPr>
          <p:cNvSpPr txBox="1"/>
          <p:nvPr/>
        </p:nvSpPr>
        <p:spPr>
          <a:xfrm>
            <a:off x="5578958" y="2348780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FA494B-8948-E780-A4F2-A778D0EB84E0}"/>
              </a:ext>
            </a:extLst>
          </p:cNvPr>
          <p:cNvSpPr txBox="1"/>
          <p:nvPr/>
        </p:nvSpPr>
        <p:spPr>
          <a:xfrm>
            <a:off x="882650" y="3826557"/>
            <a:ext cx="7384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/>
              <a:t>Pe1</a:t>
            </a:r>
            <a:endParaRPr lang="en-US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A351DF-4030-E164-668A-0CEE1F8D4A0A}"/>
              </a:ext>
            </a:extLst>
          </p:cNvPr>
          <p:cNvSpPr txBox="1"/>
          <p:nvPr/>
        </p:nvSpPr>
        <p:spPr>
          <a:xfrm>
            <a:off x="3486150" y="6126456"/>
            <a:ext cx="665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Qe1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E5256A-863D-5910-E1AD-835285D964E5}"/>
              </a:ext>
            </a:extLst>
          </p:cNvPr>
          <p:cNvSpPr txBox="1"/>
          <p:nvPr/>
        </p:nvSpPr>
        <p:spPr>
          <a:xfrm>
            <a:off x="5683890" y="5233405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D1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2AB1C03-5B37-E218-156C-036BF3E22BAA}"/>
              </a:ext>
            </a:extLst>
          </p:cNvPr>
          <p:cNvCxnSpPr/>
          <p:nvPr/>
        </p:nvCxnSpPr>
        <p:spPr>
          <a:xfrm>
            <a:off x="1581150" y="2033005"/>
            <a:ext cx="0" cy="4038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890B7D1-8579-71CF-124B-D88BDCA20B54}"/>
              </a:ext>
            </a:extLst>
          </p:cNvPr>
          <p:cNvCxnSpPr>
            <a:cxnSpLocks/>
          </p:cNvCxnSpPr>
          <p:nvPr/>
        </p:nvCxnSpPr>
        <p:spPr>
          <a:xfrm flipH="1" flipV="1">
            <a:off x="2647950" y="2139185"/>
            <a:ext cx="3907869" cy="2874364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95B5160-29CB-076E-2CCD-17CF4576D6B3}"/>
              </a:ext>
            </a:extLst>
          </p:cNvPr>
          <p:cNvSpPr txBox="1"/>
          <p:nvPr/>
        </p:nvSpPr>
        <p:spPr>
          <a:xfrm>
            <a:off x="6525838" y="4786199"/>
            <a:ext cx="114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D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27E0193-7EBB-23B3-13A2-F395FCB804F2}"/>
              </a:ext>
            </a:extLst>
          </p:cNvPr>
          <p:cNvCxnSpPr>
            <a:cxnSpLocks/>
          </p:cNvCxnSpPr>
          <p:nvPr/>
        </p:nvCxnSpPr>
        <p:spPr>
          <a:xfrm flipH="1">
            <a:off x="3790950" y="6549022"/>
            <a:ext cx="800100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1135FAD-02C3-F85F-A4C9-AF527E438164}"/>
              </a:ext>
            </a:extLst>
          </p:cNvPr>
          <p:cNvCxnSpPr>
            <a:cxnSpLocks/>
            <a:stCxn id="7" idx="1"/>
            <a:endCxn id="18" idx="1"/>
          </p:cNvCxnSpPr>
          <p:nvPr/>
        </p:nvCxnSpPr>
        <p:spPr>
          <a:xfrm>
            <a:off x="876612" y="3497956"/>
            <a:ext cx="6038" cy="56712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5988503-B04F-EAE1-E4A3-9809EC6A108B}"/>
              </a:ext>
            </a:extLst>
          </p:cNvPr>
          <p:cNvCxnSpPr>
            <a:cxnSpLocks/>
          </p:cNvCxnSpPr>
          <p:nvPr/>
        </p:nvCxnSpPr>
        <p:spPr>
          <a:xfrm flipH="1">
            <a:off x="4819650" y="4636505"/>
            <a:ext cx="952500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7BC2BC8-E103-FEEF-BC98-CD96BAF51DB4}"/>
              </a:ext>
            </a:extLst>
          </p:cNvPr>
          <p:cNvCxnSpPr>
            <a:cxnSpLocks/>
          </p:cNvCxnSpPr>
          <p:nvPr/>
        </p:nvCxnSpPr>
        <p:spPr>
          <a:xfrm flipH="1">
            <a:off x="2571750" y="2922005"/>
            <a:ext cx="952500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 descr="Vector image of selection of school kids characters">
            <a:extLst>
              <a:ext uri="{FF2B5EF4-FFF2-40B4-BE49-F238E27FC236}">
                <a16:creationId xmlns:a16="http://schemas.microsoft.com/office/drawing/2014/main" id="{AEF5EE27-6B59-BA55-C35F-6671A3239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447" y="4448908"/>
            <a:ext cx="2794770" cy="240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Vector image of selection of school kids characters">
            <a:extLst>
              <a:ext uri="{FF2B5EF4-FFF2-40B4-BE49-F238E27FC236}">
                <a16:creationId xmlns:a16="http://schemas.microsoft.com/office/drawing/2014/main" id="{CB2A4FCF-6D47-FB52-268E-335B7BD987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6" t="51490" r="34251" b="-4297"/>
          <a:stretch/>
        </p:blipFill>
        <p:spPr bwMode="auto">
          <a:xfrm>
            <a:off x="9169879" y="5689355"/>
            <a:ext cx="960113" cy="1272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C2D794-B02C-1EDF-FD84-E6365A0A5CE8}"/>
              </a:ext>
            </a:extLst>
          </p:cNvPr>
          <p:cNvSpPr txBox="1"/>
          <p:nvPr/>
        </p:nvSpPr>
        <p:spPr>
          <a:xfrm>
            <a:off x="7038" y="0"/>
            <a:ext cx="121849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>
                <a:ln w="28575">
                  <a:solidFill>
                    <a:prstClr val="black"/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Changes in Equilibrium</a:t>
            </a:r>
            <a:endParaRPr kumimoji="0" lang="en-US" sz="7000" b="0" i="0" u="sng" strike="noStrike" kern="1200" cap="none" spc="0" normalizeH="0" baseline="0" noProof="0" dirty="0">
              <a:ln w="28575">
                <a:solidFill>
                  <a:prstClr val="black"/>
                </a:solidFill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7F8F75-E7CC-DE00-2BC2-637F8615A6C4}"/>
              </a:ext>
            </a:extLst>
          </p:cNvPr>
          <p:cNvSpPr/>
          <p:nvPr/>
        </p:nvSpPr>
        <p:spPr>
          <a:xfrm>
            <a:off x="6991926" y="1725412"/>
            <a:ext cx="520007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b="1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A decrease in demand causes Pe and </a:t>
            </a:r>
            <a:r>
              <a:rPr lang="en-US" sz="4500" b="1" noProof="0" dirty="0" err="1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Qe</a:t>
            </a:r>
            <a:r>
              <a:rPr lang="en-US" sz="4500" b="1" noProof="0" dirty="0">
                <a:ln w="15875">
                  <a:solidFill>
                    <a:schemeClr val="tx1"/>
                  </a:solidFill>
                </a:ln>
                <a:solidFill>
                  <a:srgbClr val="FF0000"/>
                </a:solidFill>
                <a:latin typeface="Calibri" panose="020F0502020204030204"/>
              </a:rPr>
              <a:t> to decrease</a:t>
            </a:r>
            <a:endParaRPr kumimoji="0" lang="en-US" sz="4500" b="1" i="0" u="none" strike="noStrike" kern="1200" cap="none" spc="0" normalizeH="0" baseline="-25000" noProof="0" dirty="0">
              <a:ln w="15875">
                <a:solidFill>
                  <a:schemeClr val="tx1"/>
                </a:solidFill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9014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41636</TotalTime>
  <Words>4841</Words>
  <Application>Microsoft Office PowerPoint</Application>
  <PresentationFormat>Widescreen</PresentationFormat>
  <Paragraphs>482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Arial Black</vt:lpstr>
      <vt:lpstr>Calibri</vt:lpstr>
      <vt:lpstr>Calibri Light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 Reed</dc:creator>
  <cp:lastModifiedBy>Jacob Reed at Sheldon HS</cp:lastModifiedBy>
  <cp:revision>23</cp:revision>
  <dcterms:created xsi:type="dcterms:W3CDTF">2023-01-11T17:16:57Z</dcterms:created>
  <dcterms:modified xsi:type="dcterms:W3CDTF">2026-07-12T01:49:20Z</dcterms:modified>
</cp:coreProperties>
</file>