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1"/>
  </p:notesMasterIdLst>
  <p:sldIdLst>
    <p:sldId id="337" r:id="rId3"/>
    <p:sldId id="441" r:id="rId4"/>
    <p:sldId id="439" r:id="rId5"/>
    <p:sldId id="443" r:id="rId6"/>
    <p:sldId id="446" r:id="rId7"/>
    <p:sldId id="440" r:id="rId8"/>
    <p:sldId id="445" r:id="rId9"/>
    <p:sldId id="44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50231" autoAdjust="0"/>
  </p:normalViewPr>
  <p:slideViewPr>
    <p:cSldViewPr snapToGrid="0">
      <p:cViewPr varScale="1">
        <p:scale>
          <a:sx n="44" d="100"/>
          <a:sy n="44" d="100"/>
        </p:scale>
        <p:origin x="1374" y="33"/>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5089CB-7417-4E34-9B74-7187D15C3555}" type="datetimeFigureOut">
              <a:rPr lang="en-US" smtClean="0"/>
              <a:t>7/11/2026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3C7D26-2E3B-43F2-A461-B27F20BEA00E}" type="slidenum">
              <a:rPr lang="en-US" smtClean="0"/>
              <a:t>‹#›</a:t>
            </a:fld>
            <a:endParaRPr lang="en-US"/>
          </a:p>
        </p:txBody>
      </p:sp>
    </p:spTree>
    <p:extLst>
      <p:ext uri="{BB962C8B-B14F-4D97-AF65-F5344CB8AC3E}">
        <p14:creationId xmlns:p14="http://schemas.microsoft.com/office/powerpoint/2010/main" val="116323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After completing this lesson, students should be able to:</a:t>
            </a:r>
          </a:p>
          <a:p>
            <a:r>
              <a:rPr lang="en-US" dirty="0"/>
              <a:t>Define the </a:t>
            </a:r>
            <a:r>
              <a:rPr lang="en-US" b="1" dirty="0"/>
              <a:t>three basic economic questions</a:t>
            </a:r>
            <a:r>
              <a:rPr lang="en-US" dirty="0"/>
              <a:t> that every society must answer: </a:t>
            </a:r>
            <a:r>
              <a:rPr lang="en-US" b="1" dirty="0"/>
              <a:t>what to produce, how to produce, and for whom to produce</a:t>
            </a:r>
            <a:r>
              <a:rPr lang="en-US" dirty="0"/>
              <a:t>.</a:t>
            </a:r>
            <a:br>
              <a:rPr lang="en-US" dirty="0"/>
            </a:br>
            <a:r>
              <a:rPr lang="en-US" dirty="0"/>
              <a:t>Explain how </a:t>
            </a:r>
            <a:r>
              <a:rPr lang="en-US" b="1" dirty="0"/>
              <a:t>scarcity</a:t>
            </a:r>
            <a:r>
              <a:rPr lang="en-US" dirty="0"/>
              <a:t> forces individuals and societies to make choices about the allocation of limited resources.</a:t>
            </a:r>
            <a:br>
              <a:rPr lang="en-US" dirty="0"/>
            </a:br>
            <a:r>
              <a:rPr lang="en-US" dirty="0"/>
              <a:t>Differentiate between the major </a:t>
            </a:r>
            <a:r>
              <a:rPr lang="en-US" b="1" dirty="0"/>
              <a:t>economic systems</a:t>
            </a:r>
            <a:r>
              <a:rPr lang="en-US" dirty="0"/>
              <a:t>: </a:t>
            </a:r>
            <a:r>
              <a:rPr lang="en-US" b="1" dirty="0"/>
              <a:t>traditional, market, command, and mixed economies</a:t>
            </a:r>
            <a:r>
              <a:rPr lang="en-US" dirty="0"/>
              <a:t>.</a:t>
            </a:r>
            <a:br>
              <a:rPr lang="en-US" dirty="0"/>
            </a:br>
            <a:r>
              <a:rPr lang="en-US" dirty="0"/>
              <a:t>Describe how </a:t>
            </a:r>
            <a:r>
              <a:rPr lang="en-US" b="1" dirty="0"/>
              <a:t>traditional economies</a:t>
            </a:r>
            <a:r>
              <a:rPr lang="en-US" dirty="0"/>
              <a:t> rely on cultural customs and inherited roles to answer economic questions.</a:t>
            </a:r>
            <a:br>
              <a:rPr lang="en-US" dirty="0"/>
            </a:br>
            <a:r>
              <a:rPr lang="en-US" dirty="0"/>
              <a:t>Explain how </a:t>
            </a:r>
            <a:r>
              <a:rPr lang="en-US" b="1" dirty="0"/>
              <a:t>market economies</a:t>
            </a:r>
            <a:r>
              <a:rPr lang="en-US" dirty="0"/>
              <a:t> use </a:t>
            </a:r>
            <a:r>
              <a:rPr lang="en-US" b="1" dirty="0"/>
              <a:t>private property, voluntary exchange, and price signals</a:t>
            </a:r>
            <a:r>
              <a:rPr lang="en-US" dirty="0"/>
              <a:t> to allocate resources.</a:t>
            </a:r>
            <a:br>
              <a:rPr lang="en-US" dirty="0"/>
            </a:br>
            <a:r>
              <a:rPr lang="en-US" dirty="0"/>
              <a:t>Describe how </a:t>
            </a:r>
            <a:r>
              <a:rPr lang="en-US" b="1" dirty="0"/>
              <a:t>command economies</a:t>
            </a:r>
            <a:r>
              <a:rPr lang="en-US" dirty="0"/>
              <a:t> rely on </a:t>
            </a:r>
            <a:r>
              <a:rPr lang="en-US" b="1" dirty="0"/>
              <a:t>central planners and government control</a:t>
            </a:r>
            <a:r>
              <a:rPr lang="en-US" dirty="0"/>
              <a:t> to make economic decisions.</a:t>
            </a:r>
            <a:br>
              <a:rPr lang="en-US" dirty="0"/>
            </a:br>
            <a:r>
              <a:rPr lang="en-US" dirty="0"/>
              <a:t>Analyze how </a:t>
            </a:r>
            <a:r>
              <a:rPr lang="en-US" b="1" dirty="0"/>
              <a:t>mixed economies</a:t>
            </a:r>
            <a:r>
              <a:rPr lang="en-US" dirty="0"/>
              <a:t> combine elements of market and command systems in varying proportions.</a:t>
            </a:r>
            <a:br>
              <a:rPr lang="en-US" dirty="0"/>
            </a:br>
            <a:r>
              <a:rPr lang="en-US" dirty="0"/>
              <a:t>Compare different </a:t>
            </a:r>
            <a:r>
              <a:rPr lang="en-US" b="1" dirty="0"/>
              <a:t>allocation methods</a:t>
            </a:r>
            <a:r>
              <a:rPr lang="en-US" dirty="0"/>
              <a:t> such as </a:t>
            </a:r>
            <a:r>
              <a:rPr lang="en-US" b="1" dirty="0"/>
              <a:t>first come, first serve; lottery; competition; command; and prices</a:t>
            </a:r>
            <a:r>
              <a:rPr lang="en-US" dirty="0"/>
              <a:t>.</a:t>
            </a:r>
            <a:br>
              <a:rPr lang="en-US" dirty="0"/>
            </a:br>
            <a:r>
              <a:rPr lang="en-US" dirty="0"/>
              <a:t>Evaluate the strengths and weaknesses of different economic systems in terms of </a:t>
            </a:r>
            <a:r>
              <a:rPr lang="en-US" b="1" dirty="0"/>
              <a:t>efficiency, freedom, incentives, and equity</a:t>
            </a:r>
            <a:r>
              <a:rPr lang="en-US" dirty="0"/>
              <a:t>.</a:t>
            </a:r>
          </a:p>
          <a:p>
            <a:br>
              <a:rPr lang="en-US" dirty="0"/>
            </a:br>
            <a:endParaRPr lang="en-US" dirty="0"/>
          </a:p>
          <a:p>
            <a:r>
              <a:rPr lang="en-US" b="1" dirty="0"/>
              <a:t>Teacher Note:</a:t>
            </a:r>
          </a:p>
          <a:p>
            <a:r>
              <a:rPr lang="en-US" dirty="0"/>
              <a:t>This lesson introduces students to the fundamental ways societies organize economic activity to solve the problem of scarcity. Emphasize that while all economies face the same challenge of limited resources and unlimited wants, they differ in </a:t>
            </a:r>
            <a:r>
              <a:rPr lang="en-US" b="1" dirty="0"/>
              <a:t>how economic decisions are made and who makes them</a:t>
            </a:r>
            <a:r>
              <a:rPr lang="en-US" dirty="0"/>
              <a:t>. Encourage students to think of economic systems as existing on a </a:t>
            </a:r>
            <a:r>
              <a:rPr lang="en-US" b="1" dirty="0"/>
              <a:t>continuum rather than as perfectly pure categories</a:t>
            </a:r>
            <a:r>
              <a:rPr lang="en-US" dirty="0"/>
              <a:t>, with most modern economies functioning as mixed systems that blend market forces and government involvement. This lesson establishes a conceptual framework that will support future discussions of markets, government intervention, and macroeconomic policy throughout the course.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17AB43-5F34-4619-AB59-2882F5CDE5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53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that </a:t>
            </a:r>
            <a:r>
              <a:rPr lang="en-US" b="1" dirty="0"/>
              <a:t>scarcity forces all societies to make choices</a:t>
            </a:r>
            <a:r>
              <a:rPr lang="en-US" dirty="0"/>
              <a:t>, and that those choices create the need for different systems to answer the basic economic questions.</a:t>
            </a:r>
          </a:p>
          <a:p>
            <a:endParaRPr lang="en-US" b="1" dirty="0"/>
          </a:p>
          <a:p>
            <a:r>
              <a:rPr lang="en-US" b="1" dirty="0"/>
              <a:t>Key Framing Idea:</a:t>
            </a:r>
          </a:p>
          <a:p>
            <a:r>
              <a:rPr lang="en-US" i="1" dirty="0"/>
              <a:t>"Because resources are limited but wants are unlimited, every society must decide what to produce, how to produce it, and who gets it."</a:t>
            </a:r>
            <a:br>
              <a:rPr lang="en-US" dirty="0"/>
            </a:br>
            <a:r>
              <a:rPr lang="en-US" dirty="0"/>
              <a:t>This slide establishes the foundational economic problem before introducing how different economic systems solve it differently.</a:t>
            </a:r>
          </a:p>
          <a:p>
            <a:endParaRPr lang="en-US" dirty="0"/>
          </a:p>
          <a:p>
            <a:r>
              <a:rPr lang="en-US" b="1" dirty="0"/>
              <a:t>How to Present the Slide:</a:t>
            </a:r>
          </a:p>
          <a:p>
            <a:r>
              <a:rPr lang="en-US" dirty="0"/>
              <a:t>Start with the title:</a:t>
            </a:r>
          </a:p>
          <a:p>
            <a:r>
              <a:rPr lang="en-US" b="1" dirty="0"/>
              <a:t>“Scarcity and Choice.”</a:t>
            </a:r>
            <a:endParaRPr lang="en-US" dirty="0"/>
          </a:p>
          <a:p>
            <a:r>
              <a:rPr lang="en-US" dirty="0"/>
              <a:t>Tell students:</a:t>
            </a:r>
          </a:p>
          <a:p>
            <a:r>
              <a:rPr lang="en-US" i="1" dirty="0"/>
              <a:t>"Everything in economics starts here. Before we can talk about capitalism, socialism, command economies, market economies, or mixed economies, we need to understand the problem all economic systems are trying to solve."</a:t>
            </a:r>
            <a:endParaRPr lang="en-US" dirty="0"/>
          </a:p>
          <a:p>
            <a:r>
              <a:rPr lang="en-US" dirty="0"/>
              <a:t>Move to the first statement:</a:t>
            </a:r>
          </a:p>
          <a:p>
            <a:r>
              <a:rPr lang="en-US" b="1" dirty="0"/>
              <a:t>“Resources are scarce.”</a:t>
            </a:r>
            <a:endParaRPr lang="en-US" dirty="0"/>
          </a:p>
          <a:p>
            <a:r>
              <a:rPr lang="en-US" dirty="0"/>
              <a:t>Point to each image across the top.</a:t>
            </a:r>
          </a:p>
          <a:p>
            <a:r>
              <a:rPr lang="en-US" dirty="0"/>
              <a:t>Tell students:</a:t>
            </a:r>
          </a:p>
          <a:p>
            <a:r>
              <a:rPr lang="en-US" i="1" dirty="0"/>
              <a:t>"Scarcity does NOT mean something is rare like diamonds. In economics, scarcity simply means resources are limited relative to our wants."</a:t>
            </a:r>
            <a:endParaRPr lang="en-US" dirty="0"/>
          </a:p>
          <a:p>
            <a:r>
              <a:rPr lang="en-US" dirty="0"/>
              <a:t>Emphasize:</a:t>
            </a:r>
          </a:p>
          <a:p>
            <a:r>
              <a:rPr lang="en-US" i="1" dirty="0"/>
              <a:t>"Even wealthy countries face scarcity. No society has unlimited land, unlimited labor, unlimited factories, or unlimited time."</a:t>
            </a:r>
            <a:endParaRPr lang="en-US" dirty="0"/>
          </a:p>
          <a:p>
            <a:endParaRPr lang="en-US" dirty="0"/>
          </a:p>
          <a:p>
            <a:r>
              <a:rPr lang="en-US" dirty="0"/>
              <a:t>Move to the second section:</a:t>
            </a:r>
          </a:p>
          <a:p>
            <a:r>
              <a:rPr lang="en-US" b="1" dirty="0"/>
              <a:t>“Products are scarce.”</a:t>
            </a:r>
            <a:endParaRPr lang="en-US" dirty="0"/>
          </a:p>
          <a:p>
            <a:r>
              <a:rPr lang="en-US" dirty="0"/>
              <a:t>Explain:</a:t>
            </a:r>
          </a:p>
          <a:p>
            <a:r>
              <a:rPr lang="en-US" i="1" dirty="0"/>
              <a:t>"Because resources are scarce, the products made from those resources are also limited."</a:t>
            </a:r>
            <a:endParaRPr lang="en-US" dirty="0"/>
          </a:p>
          <a:p>
            <a:r>
              <a:rPr lang="en-US" dirty="0"/>
              <a:t>Tell students:</a:t>
            </a:r>
          </a:p>
          <a:p>
            <a:r>
              <a:rPr lang="en-US" i="1" dirty="0"/>
              <a:t>"There is only so much food that can be grown, only so many workers available to provide services, and only so much productive capacity in an economy."</a:t>
            </a:r>
            <a:endParaRPr lang="en-US" dirty="0"/>
          </a:p>
          <a:p>
            <a:r>
              <a:rPr lang="en-US" dirty="0"/>
              <a:t>Make the connection explicit:</a:t>
            </a:r>
          </a:p>
          <a:p>
            <a:r>
              <a:rPr lang="en-US" i="1" dirty="0"/>
              <a:t>"Scarcity of resources creates scarcity of goods and services."</a:t>
            </a:r>
            <a:endParaRPr lang="en-US" dirty="0"/>
          </a:p>
          <a:p>
            <a:endParaRPr lang="en-US" dirty="0"/>
          </a:p>
          <a:p>
            <a:r>
              <a:rPr lang="en-US" dirty="0"/>
              <a:t>Move to the final section:</a:t>
            </a:r>
          </a:p>
          <a:p>
            <a:r>
              <a:rPr lang="en-US" b="1" dirty="0"/>
              <a:t>“We must make choices.”</a:t>
            </a:r>
            <a:endParaRPr lang="en-US" dirty="0"/>
          </a:p>
          <a:p>
            <a:r>
              <a:rPr lang="en-US" dirty="0"/>
              <a:t>Pause here for emphasis.</a:t>
            </a:r>
          </a:p>
          <a:p>
            <a:r>
              <a:rPr lang="en-US" dirty="0"/>
              <a:t>Tell students:</a:t>
            </a:r>
          </a:p>
          <a:p>
            <a:r>
              <a:rPr lang="en-US" i="1" dirty="0"/>
              <a:t>"Since we can’t produce unlimited amounts of everything, societies must make decisions."</a:t>
            </a:r>
            <a:endParaRPr lang="en-US" dirty="0"/>
          </a:p>
          <a:p>
            <a:r>
              <a:rPr lang="en-US" dirty="0"/>
              <a:t>Explain:</a:t>
            </a:r>
          </a:p>
          <a:p>
            <a:r>
              <a:rPr lang="en-US" i="1" dirty="0"/>
              <a:t>"This is the classic economics trade-off: Guns or Butter."</a:t>
            </a:r>
            <a:endParaRPr lang="en-US" dirty="0"/>
          </a:p>
          <a:p>
            <a:r>
              <a:rPr lang="en-US" dirty="0"/>
              <a:t>Define:</a:t>
            </a:r>
          </a:p>
          <a:p>
            <a:r>
              <a:rPr lang="en-US" dirty="0"/>
              <a:t>More </a:t>
            </a:r>
            <a:r>
              <a:rPr lang="en-US" b="1" dirty="0"/>
              <a:t>guns</a:t>
            </a:r>
            <a:r>
              <a:rPr lang="en-US" dirty="0"/>
              <a:t> = more resources devoted to military production </a:t>
            </a:r>
          </a:p>
          <a:p>
            <a:r>
              <a:rPr lang="en-US" dirty="0"/>
              <a:t>More </a:t>
            </a:r>
            <a:r>
              <a:rPr lang="en-US" b="1" dirty="0"/>
              <a:t>butter</a:t>
            </a:r>
            <a:r>
              <a:rPr lang="en-US" dirty="0"/>
              <a:t> = more resources devoted to consumer goods </a:t>
            </a:r>
          </a:p>
          <a:p>
            <a:r>
              <a:rPr lang="en-US" dirty="0"/>
              <a:t>Tell students:</a:t>
            </a:r>
          </a:p>
          <a:p>
            <a:r>
              <a:rPr lang="en-US" i="1" dirty="0"/>
              <a:t>"If resources are limited, choosing more of one thing means giving up some of another."</a:t>
            </a:r>
            <a:endParaRPr lang="en-US" dirty="0"/>
          </a:p>
          <a:p>
            <a:r>
              <a:rPr lang="en-US" dirty="0"/>
              <a:t>Introduce opportunity cost:</a:t>
            </a:r>
          </a:p>
          <a:p>
            <a:r>
              <a:rPr lang="en-US" i="1" dirty="0"/>
              <a:t>"That sacrifice is called opportunity cost, the value of the next best alternative given up."</a:t>
            </a:r>
            <a:endParaRPr lang="en-US" dirty="0"/>
          </a:p>
          <a:p>
            <a:r>
              <a:rPr lang="en-US" dirty="0"/>
              <a:t>Bridge toward economic systems:</a:t>
            </a:r>
          </a:p>
          <a:p>
            <a:r>
              <a:rPr lang="en-US" i="1" dirty="0"/>
              <a:t>"Different countries answer these trade-off questions in different ways. That’s what economic systems are really about."</a:t>
            </a:r>
            <a:endParaRPr lang="en-US" dirty="0"/>
          </a:p>
          <a:p>
            <a:br>
              <a:rPr lang="en-US" dirty="0"/>
            </a:br>
            <a:r>
              <a:rPr lang="en-US" b="1" dirty="0"/>
              <a:t>Engagement Prompts:</a:t>
            </a:r>
          </a:p>
          <a:p>
            <a:r>
              <a:rPr lang="en-US" dirty="0"/>
              <a:t>Ask:</a:t>
            </a:r>
          </a:p>
          <a:p>
            <a:r>
              <a:rPr lang="en-US" b="1" dirty="0"/>
              <a:t>“If society suddenly had unlimited resources, would economics even exist?”</a:t>
            </a:r>
            <a:endParaRPr lang="en-US" dirty="0"/>
          </a:p>
          <a:p>
            <a:r>
              <a:rPr lang="en-US" dirty="0"/>
              <a:t>Follow-up:</a:t>
            </a:r>
          </a:p>
          <a:p>
            <a:r>
              <a:rPr lang="en-US" b="1" dirty="0"/>
              <a:t>“If the government spends more on national defense, what might society have less of?”</a:t>
            </a:r>
            <a:endParaRPr lang="en-US" dirty="0"/>
          </a:p>
          <a:p>
            <a:r>
              <a:rPr lang="en-US" dirty="0"/>
              <a:t>Ask:</a:t>
            </a:r>
          </a:p>
          <a:p>
            <a:r>
              <a:rPr lang="en-US" b="1" dirty="0"/>
              <a:t>“Who should decide whether resources go toward healthcare, national defense, education, or entertainment?”</a:t>
            </a:r>
            <a:endParaRPr lang="en-US" dirty="0"/>
          </a:p>
          <a:p>
            <a:r>
              <a:rPr lang="en-US" dirty="0"/>
              <a:t>This naturally sets up the transition into economic systems.</a:t>
            </a:r>
          </a:p>
          <a:p>
            <a:br>
              <a:rPr lang="en-US" dirty="0"/>
            </a:br>
            <a:r>
              <a:rPr lang="en-US" b="1" dirty="0"/>
              <a:t>Transition to Next Slide:</a:t>
            </a:r>
          </a:p>
          <a:p>
            <a:r>
              <a:rPr lang="en-US" i="1" dirty="0"/>
              <a:t>"Now that we understand WHY societies must make choices, let’s look at the three basic economic questions every economic system must answer."</a:t>
            </a:r>
            <a:endParaRPr lang="en-US" dirty="0"/>
          </a:p>
          <a:p>
            <a:endParaRPr lang="en-US" dirty="0"/>
          </a:p>
        </p:txBody>
      </p:sp>
      <p:sp>
        <p:nvSpPr>
          <p:cNvPr id="4" name="Slide Number Placeholder 3"/>
          <p:cNvSpPr>
            <a:spLocks noGrp="1"/>
          </p:cNvSpPr>
          <p:nvPr>
            <p:ph type="sldNum" sz="quarter" idx="5"/>
          </p:nvPr>
        </p:nvSpPr>
        <p:spPr/>
        <p:txBody>
          <a:bodyPr/>
          <a:lstStyle/>
          <a:p>
            <a:fld id="{2A3C7D26-2E3B-43F2-A461-B27F20BEA00E}" type="slidenum">
              <a:rPr lang="en-US" smtClean="0"/>
              <a:t>2</a:t>
            </a:fld>
            <a:endParaRPr lang="en-US"/>
          </a:p>
        </p:txBody>
      </p:sp>
    </p:spTree>
    <p:extLst>
      <p:ext uri="{BB962C8B-B14F-4D97-AF65-F5344CB8AC3E}">
        <p14:creationId xmlns:p14="http://schemas.microsoft.com/office/powerpoint/2010/main" val="3850610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the </a:t>
            </a:r>
            <a:r>
              <a:rPr lang="en-US" b="1" dirty="0"/>
              <a:t>three fundamental economic questions</a:t>
            </a:r>
            <a:r>
              <a:rPr lang="en-US" dirty="0"/>
              <a:t> that every society must answer because of scarcity, and begin thinking about how different economic systems answer those questions differently.</a:t>
            </a:r>
          </a:p>
          <a:p>
            <a:endParaRPr lang="en-US" b="1" dirty="0"/>
          </a:p>
          <a:p>
            <a:r>
              <a:rPr lang="en-US" b="1" dirty="0"/>
              <a:t>Key Framing Idea:</a:t>
            </a:r>
          </a:p>
          <a:p>
            <a:r>
              <a:rPr lang="en-US" i="1" dirty="0"/>
              <a:t>"Scarcity forces societies to make choices, and every economy must answer the same three basic questions, even if they answer them in very different ways."</a:t>
            </a:r>
            <a:br>
              <a:rPr lang="en-US" dirty="0"/>
            </a:br>
            <a:r>
              <a:rPr lang="en-US" dirty="0"/>
              <a:t>This slide introduces the decision-making framework that economic systems are built around.</a:t>
            </a:r>
          </a:p>
          <a:p>
            <a:endParaRPr lang="en-US" dirty="0"/>
          </a:p>
          <a:p>
            <a:r>
              <a:rPr lang="en-US" b="1" dirty="0"/>
              <a:t>How to Present the Slide:</a:t>
            </a:r>
          </a:p>
          <a:p>
            <a:r>
              <a:rPr lang="en-US" dirty="0"/>
              <a:t>Begin by connecting back to the previous slide:</a:t>
            </a:r>
          </a:p>
          <a:p>
            <a:r>
              <a:rPr lang="en-US" i="1" dirty="0"/>
              <a:t>"On the last slide, we established that resources are scarce, which means societies can’t produce unlimited amounts of everything. That leads to an important question: how do societies decide what gets made?"</a:t>
            </a:r>
            <a:endParaRPr lang="en-US" dirty="0"/>
          </a:p>
          <a:p>
            <a:r>
              <a:rPr lang="en-US" dirty="0"/>
              <a:t>Introduce the title:</a:t>
            </a:r>
          </a:p>
          <a:p>
            <a:r>
              <a:rPr lang="en-US" b="1" dirty="0"/>
              <a:t>“3 Basic Questions”</a:t>
            </a:r>
            <a:endParaRPr lang="en-US" dirty="0"/>
          </a:p>
          <a:p>
            <a:r>
              <a:rPr lang="en-US" dirty="0"/>
              <a:t>Tell students:</a:t>
            </a:r>
          </a:p>
          <a:p>
            <a:r>
              <a:rPr lang="en-US" i="1" dirty="0"/>
              <a:t>"Every economic system, must answer these exact same three questions."</a:t>
            </a:r>
            <a:endParaRPr lang="en-US" dirty="0"/>
          </a:p>
          <a:p>
            <a:r>
              <a:rPr lang="en-US" dirty="0"/>
              <a:t>Pause for emphasis:</a:t>
            </a:r>
          </a:p>
          <a:p>
            <a:r>
              <a:rPr lang="en-US" i="1" dirty="0"/>
              <a:t>"The differences between economic systems are not in the questions themselves, the differences are in the answers."</a:t>
            </a:r>
            <a:endParaRPr lang="en-US" dirty="0"/>
          </a:p>
          <a:p>
            <a:br>
              <a:rPr lang="en-US" dirty="0"/>
            </a:br>
            <a:endParaRPr lang="en-US" dirty="0"/>
          </a:p>
          <a:p>
            <a:r>
              <a:rPr lang="en-US" b="1" dirty="0"/>
              <a:t>Question 1: What to produce?</a:t>
            </a:r>
          </a:p>
          <a:p>
            <a:r>
              <a:rPr lang="en-US" dirty="0"/>
              <a:t>Read the first question:</a:t>
            </a:r>
          </a:p>
          <a:p>
            <a:r>
              <a:rPr lang="en-US" b="1" dirty="0"/>
              <a:t>“What to produce?”</a:t>
            </a:r>
            <a:endParaRPr lang="en-US" dirty="0"/>
          </a:p>
          <a:p>
            <a:r>
              <a:rPr lang="en-US" dirty="0"/>
              <a:t>Explain:</a:t>
            </a:r>
          </a:p>
          <a:p>
            <a:r>
              <a:rPr lang="en-US" i="1" dirty="0"/>
              <a:t>"Because resources are limited, society must decide which goods and services to produce."</a:t>
            </a:r>
            <a:endParaRPr lang="en-US" dirty="0"/>
          </a:p>
          <a:p>
            <a:r>
              <a:rPr lang="en-US" dirty="0"/>
              <a:t>Clarify:</a:t>
            </a:r>
          </a:p>
          <a:p>
            <a:r>
              <a:rPr lang="en-US" i="1" dirty="0"/>
              <a:t>"Should resources go toward food? Luxury goods? Entertainment? Healthcare? National defense? Education?"</a:t>
            </a:r>
            <a:endParaRPr lang="en-US" dirty="0"/>
          </a:p>
          <a:p>
            <a:r>
              <a:rPr lang="en-US" dirty="0"/>
              <a:t>Ask:</a:t>
            </a:r>
          </a:p>
          <a:p>
            <a:r>
              <a:rPr lang="en-US" i="1" dirty="0"/>
              <a:t>"Should scarce steel, labor, and factory space be used to build luxury cars, or affordable public transportation?"</a:t>
            </a:r>
            <a:endParaRPr lang="en-US" dirty="0"/>
          </a:p>
          <a:p>
            <a:r>
              <a:rPr lang="en-US" dirty="0"/>
              <a:t>Emphasize:</a:t>
            </a:r>
          </a:p>
          <a:p>
            <a:r>
              <a:rPr lang="en-US" i="1" dirty="0"/>
              <a:t>"Choosing more of one product usually means producing less of something else."</a:t>
            </a:r>
            <a:endParaRPr lang="en-US" dirty="0"/>
          </a:p>
          <a:p>
            <a:r>
              <a:rPr lang="en-US" dirty="0"/>
              <a:t>Tie to scarcity:</a:t>
            </a:r>
          </a:p>
          <a:p>
            <a:r>
              <a:rPr lang="en-US" i="1" dirty="0"/>
              <a:t>"This is essentially a large-scale version of the guns-versus-butter trade-off we just discussed."</a:t>
            </a:r>
            <a:endParaRPr lang="en-US" dirty="0"/>
          </a:p>
          <a:p>
            <a:br>
              <a:rPr lang="en-US" dirty="0"/>
            </a:br>
            <a:r>
              <a:rPr lang="en-US" b="1" dirty="0"/>
              <a:t>Question 2: How to produce?</a:t>
            </a:r>
          </a:p>
          <a:p>
            <a:r>
              <a:rPr lang="en-US" dirty="0"/>
              <a:t>Read the second question:</a:t>
            </a:r>
          </a:p>
          <a:p>
            <a:r>
              <a:rPr lang="en-US" b="1" dirty="0"/>
              <a:t>“How to produce?”</a:t>
            </a:r>
            <a:endParaRPr lang="en-US" dirty="0"/>
          </a:p>
          <a:p>
            <a:r>
              <a:rPr lang="en-US" dirty="0"/>
              <a:t>Explain:</a:t>
            </a:r>
          </a:p>
          <a:p>
            <a:r>
              <a:rPr lang="en-US" i="1" dirty="0"/>
              <a:t>"Even after deciding WHAT to make, society must decide HOW to make it."</a:t>
            </a:r>
            <a:endParaRPr lang="en-US" dirty="0"/>
          </a:p>
          <a:p>
            <a:r>
              <a:rPr lang="en-US" dirty="0"/>
              <a:t>Contrast the images:</a:t>
            </a:r>
          </a:p>
          <a:p>
            <a:r>
              <a:rPr lang="en-US" dirty="0"/>
              <a:t>Machines = capital-intensive production </a:t>
            </a:r>
          </a:p>
          <a:p>
            <a:r>
              <a:rPr lang="en-US" dirty="0"/>
              <a:t>Workers = labor-intensive production </a:t>
            </a:r>
          </a:p>
          <a:p>
            <a:r>
              <a:rPr lang="en-US" dirty="0"/>
              <a:t>Tell students:</a:t>
            </a:r>
          </a:p>
          <a:p>
            <a:r>
              <a:rPr lang="en-US" i="1" dirty="0"/>
              <a:t>"Should a company use expensive automation and robotics, or should it hire more workers?"</a:t>
            </a:r>
            <a:endParaRPr lang="en-US" dirty="0"/>
          </a:p>
          <a:p>
            <a:r>
              <a:rPr lang="en-US" dirty="0"/>
              <a:t>Example:</a:t>
            </a:r>
          </a:p>
          <a:p>
            <a:r>
              <a:rPr lang="en-US" i="1" dirty="0"/>
              <a:t>"A factory might use robots to assemble cars, while a small bakery might rely mostly on human labor."</a:t>
            </a:r>
            <a:endParaRPr lang="en-US" dirty="0"/>
          </a:p>
          <a:p>
            <a:r>
              <a:rPr lang="en-US" dirty="0"/>
              <a:t>Explain the trade-off:</a:t>
            </a:r>
          </a:p>
          <a:p>
            <a:r>
              <a:rPr lang="en-US" i="1" dirty="0"/>
              <a:t>"Using more machines may increase productivity but reduce employment. Using more workers may create jobs but be less efficient."</a:t>
            </a:r>
            <a:endParaRPr lang="en-US" dirty="0"/>
          </a:p>
          <a:p>
            <a:r>
              <a:rPr lang="en-US" dirty="0"/>
              <a:t>Connect to economic systems:</a:t>
            </a:r>
          </a:p>
          <a:p>
            <a:r>
              <a:rPr lang="en-US" i="1" dirty="0"/>
              <a:t>"Different systems may place different values on efficiency, cost, employment, or equality."</a:t>
            </a:r>
            <a:endParaRPr lang="en-US" dirty="0"/>
          </a:p>
          <a:p>
            <a:br>
              <a:rPr lang="en-US" dirty="0"/>
            </a:br>
            <a:r>
              <a:rPr lang="en-US" b="1" dirty="0"/>
              <a:t>Question 3: For whom to produce?</a:t>
            </a:r>
          </a:p>
          <a:p>
            <a:r>
              <a:rPr lang="en-US" dirty="0"/>
              <a:t>Read the third question:</a:t>
            </a:r>
          </a:p>
          <a:p>
            <a:r>
              <a:rPr lang="en-US" b="1" dirty="0"/>
              <a:t>“For whom to produce?”</a:t>
            </a:r>
            <a:endParaRPr lang="en-US" dirty="0"/>
          </a:p>
          <a:p>
            <a:r>
              <a:rPr lang="en-US" dirty="0"/>
              <a:t>Explain:</a:t>
            </a:r>
          </a:p>
          <a:p>
            <a:r>
              <a:rPr lang="en-US" i="1" dirty="0"/>
              <a:t>"Once goods and services are produced, who actually gets them?"</a:t>
            </a:r>
            <a:endParaRPr lang="en-US" dirty="0"/>
          </a:p>
          <a:p>
            <a:r>
              <a:rPr lang="en-US" dirty="0"/>
              <a:t>Clarify:</a:t>
            </a:r>
          </a:p>
          <a:p>
            <a:r>
              <a:rPr lang="en-US" i="1" dirty="0"/>
              <a:t>"Does everyone get the same amount? Do goods go to the people who can afford them? Are some goods distributed based on need? Based on political decisions?"</a:t>
            </a:r>
            <a:endParaRPr lang="en-US" dirty="0"/>
          </a:p>
          <a:p>
            <a:r>
              <a:rPr lang="en-US" dirty="0"/>
              <a:t>Point to the tug-of-war visual.</a:t>
            </a:r>
          </a:p>
          <a:p>
            <a:r>
              <a:rPr lang="en-US" dirty="0"/>
              <a:t>Explain:</a:t>
            </a:r>
          </a:p>
          <a:p>
            <a:r>
              <a:rPr lang="en-US" i="1" dirty="0"/>
              <a:t>"This image represents competition over scarce resources. Since there isn’t enough for everyone to have everything they want, some system has to determine distribution."</a:t>
            </a:r>
            <a:endParaRPr lang="en-US" dirty="0"/>
          </a:p>
          <a:p>
            <a:r>
              <a:rPr lang="en-US" dirty="0"/>
              <a:t>Provide examples:</a:t>
            </a:r>
          </a:p>
          <a:p>
            <a:r>
              <a:rPr lang="en-US" dirty="0"/>
              <a:t>Who gets beachfront homes? </a:t>
            </a:r>
          </a:p>
          <a:p>
            <a:r>
              <a:rPr lang="en-US" dirty="0"/>
              <a:t>Who gets luxury cars? </a:t>
            </a:r>
          </a:p>
          <a:p>
            <a:r>
              <a:rPr lang="en-US" dirty="0"/>
              <a:t>Who gets life-saving medical care? </a:t>
            </a:r>
          </a:p>
          <a:p>
            <a:r>
              <a:rPr lang="en-US" dirty="0"/>
              <a:t>Who gets concert tickets? </a:t>
            </a:r>
          </a:p>
          <a:p>
            <a:r>
              <a:rPr lang="en-US" dirty="0"/>
              <a:t>Tell students:</a:t>
            </a:r>
          </a:p>
          <a:p>
            <a:r>
              <a:rPr lang="en-US" i="1" dirty="0"/>
              <a:t>"This third question is often where economic systems differ most dramatically."</a:t>
            </a:r>
            <a:endParaRPr lang="en-US" dirty="0"/>
          </a:p>
          <a:p>
            <a:r>
              <a:rPr lang="en-US" dirty="0"/>
              <a:t>Preview:</a:t>
            </a:r>
          </a:p>
          <a:p>
            <a:r>
              <a:rPr lang="en-US" i="1" dirty="0"/>
              <a:t>"We’re about to zoom in on this question because it’s one of the clearest ways to distinguish economic systems."</a:t>
            </a:r>
            <a:endParaRPr lang="en-US" dirty="0"/>
          </a:p>
          <a:p>
            <a:br>
              <a:rPr lang="en-US" dirty="0"/>
            </a:br>
            <a:r>
              <a:rPr lang="en-US" b="1" dirty="0"/>
              <a:t>Engagement Prompts:</a:t>
            </a:r>
          </a:p>
          <a:p>
            <a:r>
              <a:rPr lang="en-US" dirty="0"/>
              <a:t>Ask:</a:t>
            </a:r>
          </a:p>
          <a:p>
            <a:r>
              <a:rPr lang="en-US" b="1" dirty="0"/>
              <a:t>“If you were designing a society from scratch, what would be the hardest of these three questions to answer?”</a:t>
            </a:r>
            <a:endParaRPr lang="en-US" dirty="0"/>
          </a:p>
          <a:p>
            <a:r>
              <a:rPr lang="en-US" dirty="0"/>
              <a:t>Follow-up:</a:t>
            </a:r>
          </a:p>
          <a:p>
            <a:r>
              <a:rPr lang="en-US" b="1" dirty="0"/>
              <a:t>“Who should decide what gets produced, consumers, businesses, or the government?”</a:t>
            </a:r>
            <a:endParaRPr lang="en-US" dirty="0"/>
          </a:p>
          <a:p>
            <a:r>
              <a:rPr lang="en-US" dirty="0"/>
              <a:t>Ask:</a:t>
            </a:r>
          </a:p>
          <a:p>
            <a:r>
              <a:rPr lang="en-US" b="1" dirty="0"/>
              <a:t>“Should everyone get the same amount of goods regardless of what they contribute?”</a:t>
            </a:r>
            <a:endParaRPr lang="en-US" dirty="0"/>
          </a:p>
          <a:p>
            <a:br>
              <a:rPr lang="en-US" dirty="0"/>
            </a:br>
            <a:r>
              <a:rPr lang="en-US" b="1" dirty="0"/>
              <a:t>Transition to Next Slide:</a:t>
            </a:r>
          </a:p>
          <a:p>
            <a:r>
              <a:rPr lang="en-US" i="1" dirty="0"/>
              <a:t>"Of these three questions, the most controversial is often the last one: who gets the goods and services once they’re produced? Let’s take a closer look at how societies answer the question: ‘For whom to produce?’”</a:t>
            </a:r>
            <a:endParaRPr lang="en-US" dirty="0"/>
          </a:p>
          <a:p>
            <a:endParaRPr lang="en-US" dirty="0"/>
          </a:p>
        </p:txBody>
      </p:sp>
      <p:sp>
        <p:nvSpPr>
          <p:cNvPr id="4" name="Slide Number Placeholder 3"/>
          <p:cNvSpPr>
            <a:spLocks noGrp="1"/>
          </p:cNvSpPr>
          <p:nvPr>
            <p:ph type="sldNum" sz="quarter" idx="5"/>
          </p:nvPr>
        </p:nvSpPr>
        <p:spPr/>
        <p:txBody>
          <a:bodyPr/>
          <a:lstStyle/>
          <a:p>
            <a:fld id="{2A3C7D26-2E3B-43F2-A461-B27F20BEA00E}" type="slidenum">
              <a:rPr lang="en-US" smtClean="0"/>
              <a:t>3</a:t>
            </a:fld>
            <a:endParaRPr lang="en-US"/>
          </a:p>
        </p:txBody>
      </p:sp>
    </p:spTree>
    <p:extLst>
      <p:ext uri="{BB962C8B-B14F-4D97-AF65-F5344CB8AC3E}">
        <p14:creationId xmlns:p14="http://schemas.microsoft.com/office/powerpoint/2010/main" val="1793545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that the question </a:t>
            </a:r>
            <a:r>
              <a:rPr lang="en-US" b="1" dirty="0"/>
              <a:t>“For whom to produce?”</a:t>
            </a:r>
            <a:r>
              <a:rPr lang="en-US" dirty="0"/>
              <a:t> is really about </a:t>
            </a:r>
            <a:r>
              <a:rPr lang="en-US" b="1" dirty="0"/>
              <a:t>how scarce goods and services are allocated</a:t>
            </a:r>
            <a:r>
              <a:rPr lang="en-US" dirty="0"/>
              <a:t>, and that societies use different allocation systems to determine who receives resources.</a:t>
            </a:r>
          </a:p>
          <a:p>
            <a:endParaRPr lang="en-US" b="1" dirty="0"/>
          </a:p>
          <a:p>
            <a:r>
              <a:rPr lang="en-US" b="1" dirty="0"/>
              <a:t>Key Framing Idea:</a:t>
            </a:r>
          </a:p>
          <a:p>
            <a:r>
              <a:rPr lang="en-US" i="1" dirty="0"/>
              <a:t>"Scarcity means there isn’t enough of everything for everyone to have whatever they want, so every society needs a system for deciding who gets what."</a:t>
            </a:r>
            <a:br>
              <a:rPr lang="en-US" dirty="0"/>
            </a:br>
            <a:r>
              <a:rPr lang="en-US" dirty="0"/>
              <a:t>This slide introduces allocation methods and prepares students to compare how different economic systems rely on different mechanisms.</a:t>
            </a:r>
          </a:p>
          <a:p>
            <a:endParaRPr lang="en-US" dirty="0"/>
          </a:p>
          <a:p>
            <a:r>
              <a:rPr lang="en-US" b="1" dirty="0"/>
              <a:t>How to Present the Slide:</a:t>
            </a:r>
          </a:p>
          <a:p>
            <a:r>
              <a:rPr lang="en-US" dirty="0"/>
              <a:t>Begin by connecting to the previous slide:</a:t>
            </a:r>
          </a:p>
          <a:p>
            <a:r>
              <a:rPr lang="en-US" i="1" dirty="0"/>
              <a:t>"We just introduced the three basic economic questions. Now we’re zooming in on one of the most important: For whom to produce?"</a:t>
            </a:r>
            <a:endParaRPr lang="en-US" dirty="0"/>
          </a:p>
          <a:p>
            <a:r>
              <a:rPr lang="en-US" dirty="0"/>
              <a:t>Read the subtitle:</a:t>
            </a:r>
          </a:p>
          <a:p>
            <a:r>
              <a:rPr lang="en-US" b="1" dirty="0"/>
              <a:t>“Allocation systems”</a:t>
            </a:r>
            <a:endParaRPr lang="en-US" dirty="0"/>
          </a:p>
          <a:p>
            <a:r>
              <a:rPr lang="en-US" dirty="0"/>
              <a:t>Define the concept clearly:</a:t>
            </a:r>
          </a:p>
          <a:p>
            <a:r>
              <a:rPr lang="en-US" i="1" dirty="0"/>
              <a:t>"Allocation simply means distribution, how scarce goods, services, and resources are handed out."</a:t>
            </a:r>
            <a:endParaRPr lang="en-US" dirty="0"/>
          </a:p>
          <a:p>
            <a:r>
              <a:rPr lang="en-US" dirty="0"/>
              <a:t>Tell students:</a:t>
            </a:r>
          </a:p>
          <a:p>
            <a:r>
              <a:rPr lang="en-US" i="1" dirty="0"/>
              <a:t>"Since scarcity exists, not everyone can automatically get everything they want. So societies need rules, or systems, for deciding who gets scarce resources."</a:t>
            </a:r>
            <a:endParaRPr lang="en-US" dirty="0"/>
          </a:p>
          <a:p>
            <a:br>
              <a:rPr lang="en-US" dirty="0"/>
            </a:br>
            <a:r>
              <a:rPr lang="en-US" dirty="0"/>
              <a:t>Work through each allocation system.</a:t>
            </a:r>
          </a:p>
          <a:p>
            <a:r>
              <a:rPr lang="en-US" b="1" dirty="0"/>
              <a:t>First come, first serve</a:t>
            </a:r>
          </a:p>
          <a:p>
            <a:r>
              <a:rPr lang="en-US" dirty="0"/>
              <a:t>Explain:</a:t>
            </a:r>
          </a:p>
          <a:p>
            <a:r>
              <a:rPr lang="en-US" i="1" dirty="0"/>
              <a:t>"One simple allocation method is first come, first serve."</a:t>
            </a:r>
            <a:endParaRPr lang="en-US" dirty="0"/>
          </a:p>
          <a:p>
            <a:r>
              <a:rPr lang="en-US" dirty="0"/>
              <a:t>Examples:</a:t>
            </a:r>
          </a:p>
          <a:p>
            <a:r>
              <a:rPr lang="en-US" dirty="0"/>
              <a:t>Black Friday sales </a:t>
            </a:r>
          </a:p>
          <a:p>
            <a:r>
              <a:rPr lang="en-US" dirty="0"/>
              <a:t>Waiting in line for concert tickets </a:t>
            </a:r>
          </a:p>
          <a:p>
            <a:r>
              <a:rPr lang="en-US" dirty="0"/>
              <a:t>Limited enrollment in a class </a:t>
            </a:r>
          </a:p>
          <a:p>
            <a:r>
              <a:rPr lang="en-US" dirty="0"/>
              <a:t>Seating at a restaurant without reservations </a:t>
            </a:r>
          </a:p>
          <a:p>
            <a:r>
              <a:rPr lang="en-US" dirty="0"/>
              <a:t>Explain the logic:</a:t>
            </a:r>
          </a:p>
          <a:p>
            <a:r>
              <a:rPr lang="en-US" i="1" dirty="0"/>
              <a:t>"The first people to arrive get the resource. Everyone else may miss out."</a:t>
            </a:r>
            <a:endParaRPr lang="en-US" dirty="0"/>
          </a:p>
          <a:p>
            <a:r>
              <a:rPr lang="en-US" dirty="0"/>
              <a:t>Ask:</a:t>
            </a:r>
          </a:p>
          <a:p>
            <a:r>
              <a:rPr lang="en-US" i="1" dirty="0"/>
              <a:t>"Is this fair?"</a:t>
            </a:r>
            <a:endParaRPr lang="en-US" dirty="0"/>
          </a:p>
          <a:p>
            <a:r>
              <a:rPr lang="en-US" dirty="0"/>
              <a:t>Point out:</a:t>
            </a:r>
          </a:p>
          <a:p>
            <a:r>
              <a:rPr lang="en-US" i="1" dirty="0"/>
              <a:t>"It rewards speed, timing, or willingness to wait, not necessarily need."</a:t>
            </a:r>
            <a:endParaRPr lang="en-US" dirty="0"/>
          </a:p>
          <a:p>
            <a:br>
              <a:rPr lang="en-US" dirty="0"/>
            </a:br>
            <a:r>
              <a:rPr lang="en-US" b="1" dirty="0"/>
              <a:t>Lottery</a:t>
            </a:r>
          </a:p>
          <a:p>
            <a:r>
              <a:rPr lang="en-US" dirty="0"/>
              <a:t>Explain:</a:t>
            </a:r>
          </a:p>
          <a:p>
            <a:r>
              <a:rPr lang="en-US" i="1" dirty="0"/>
              <a:t>"Another allocation method is random chance."</a:t>
            </a:r>
            <a:endParaRPr lang="en-US" dirty="0"/>
          </a:p>
          <a:p>
            <a:r>
              <a:rPr lang="en-US" dirty="0"/>
              <a:t>Examples:</a:t>
            </a:r>
          </a:p>
          <a:p>
            <a:r>
              <a:rPr lang="en-US" dirty="0"/>
              <a:t>Housing lotteries </a:t>
            </a:r>
          </a:p>
          <a:p>
            <a:r>
              <a:rPr lang="en-US" dirty="0"/>
              <a:t>School admission lotteries </a:t>
            </a:r>
          </a:p>
          <a:p>
            <a:r>
              <a:rPr lang="en-US" dirty="0"/>
              <a:t>Vaccine appointment lotteries (historical example) </a:t>
            </a:r>
          </a:p>
          <a:p>
            <a:r>
              <a:rPr lang="en-US" dirty="0"/>
              <a:t>Ticket raffles </a:t>
            </a:r>
          </a:p>
          <a:p>
            <a:r>
              <a:rPr lang="en-US" dirty="0"/>
              <a:t>Explain:</a:t>
            </a:r>
          </a:p>
          <a:p>
            <a:r>
              <a:rPr lang="en-US" i="1" dirty="0"/>
              <a:t>"This system gives everyone an equal chance, regardless of wealth or speed."</a:t>
            </a:r>
            <a:endParaRPr lang="en-US" dirty="0"/>
          </a:p>
          <a:p>
            <a:r>
              <a:rPr lang="en-US" dirty="0"/>
              <a:t>Clarify:</a:t>
            </a:r>
          </a:p>
          <a:p>
            <a:r>
              <a:rPr lang="en-US" i="1" dirty="0"/>
              <a:t>"Equal chance doesn’t mean equal outcome, it just means selection is random."</a:t>
            </a:r>
            <a:endParaRPr lang="en-US" dirty="0"/>
          </a:p>
          <a:p>
            <a:endParaRPr lang="en-US" dirty="0"/>
          </a:p>
          <a:p>
            <a:r>
              <a:rPr lang="en-US" b="1" dirty="0"/>
              <a:t>Competition</a:t>
            </a:r>
          </a:p>
          <a:p>
            <a:r>
              <a:rPr lang="en-US" dirty="0"/>
              <a:t>Explain:</a:t>
            </a:r>
          </a:p>
          <a:p>
            <a:r>
              <a:rPr lang="en-US" i="1" dirty="0"/>
              <a:t>"Competition allocates resources based on performance."</a:t>
            </a:r>
            <a:endParaRPr lang="en-US" dirty="0"/>
          </a:p>
          <a:p>
            <a:r>
              <a:rPr lang="en-US" dirty="0"/>
              <a:t>Examples:</a:t>
            </a:r>
          </a:p>
          <a:p>
            <a:r>
              <a:rPr lang="en-US" dirty="0"/>
              <a:t>Athletic tryouts </a:t>
            </a:r>
          </a:p>
          <a:p>
            <a:r>
              <a:rPr lang="en-US" dirty="0"/>
              <a:t>Academic scholarships </a:t>
            </a:r>
          </a:p>
          <a:p>
            <a:r>
              <a:rPr lang="en-US" dirty="0"/>
              <a:t>Job hiring decisions </a:t>
            </a:r>
          </a:p>
          <a:p>
            <a:r>
              <a:rPr lang="en-US" dirty="0"/>
              <a:t>College admissions (partially) </a:t>
            </a:r>
          </a:p>
          <a:p>
            <a:r>
              <a:rPr lang="en-US" dirty="0"/>
              <a:t>Tell students:</a:t>
            </a:r>
          </a:p>
          <a:p>
            <a:r>
              <a:rPr lang="en-US" i="1" dirty="0"/>
              <a:t>"In this system, scarce opportunities go to whoever performs best according to some criteria."</a:t>
            </a:r>
            <a:endParaRPr lang="en-US" dirty="0"/>
          </a:p>
          <a:p>
            <a:r>
              <a:rPr lang="en-US" dirty="0"/>
              <a:t>Ask:</a:t>
            </a:r>
          </a:p>
          <a:p>
            <a:r>
              <a:rPr lang="en-US" i="1" dirty="0"/>
              <a:t>"Does competition always reward merit, or can some people start with advantages?"</a:t>
            </a:r>
            <a:endParaRPr lang="en-US" dirty="0"/>
          </a:p>
          <a:p>
            <a:r>
              <a:rPr lang="en-US" dirty="0"/>
              <a:t>That usually sparks useful discussion.</a:t>
            </a:r>
          </a:p>
          <a:p>
            <a:br>
              <a:rPr lang="en-US" dirty="0"/>
            </a:br>
            <a:r>
              <a:rPr lang="en-US" b="1" dirty="0"/>
              <a:t>Command</a:t>
            </a:r>
          </a:p>
          <a:p>
            <a:r>
              <a:rPr lang="en-US" dirty="0"/>
              <a:t>Define:</a:t>
            </a:r>
          </a:p>
          <a:p>
            <a:r>
              <a:rPr lang="en-US" i="1" dirty="0"/>
              <a:t>"Command means an authority figure or central planner decides who gets resources."</a:t>
            </a:r>
            <a:endParaRPr lang="en-US" dirty="0"/>
          </a:p>
          <a:p>
            <a:r>
              <a:rPr lang="en-US" dirty="0"/>
              <a:t>Examples:</a:t>
            </a:r>
          </a:p>
          <a:p>
            <a:r>
              <a:rPr lang="en-US" dirty="0"/>
              <a:t>Government rationing during wartime </a:t>
            </a:r>
          </a:p>
          <a:p>
            <a:r>
              <a:rPr lang="en-US" dirty="0"/>
              <a:t>A military assigning equipment </a:t>
            </a:r>
          </a:p>
          <a:p>
            <a:r>
              <a:rPr lang="en-US" dirty="0"/>
              <a:t>A centrally planned economy deciding production/distribution </a:t>
            </a:r>
          </a:p>
          <a:p>
            <a:r>
              <a:rPr lang="en-US" dirty="0"/>
              <a:t>Explain:</a:t>
            </a:r>
          </a:p>
          <a:p>
            <a:r>
              <a:rPr lang="en-US" i="1" dirty="0"/>
              <a:t>"Instead of consumers or markets deciding, someone in power makes the allocation decisions."</a:t>
            </a:r>
            <a:endParaRPr lang="en-US" dirty="0"/>
          </a:p>
          <a:p>
            <a:r>
              <a:rPr lang="en-US" dirty="0"/>
              <a:t>Clarify:</a:t>
            </a:r>
          </a:p>
          <a:p>
            <a:r>
              <a:rPr lang="en-US" i="1" dirty="0"/>
              <a:t>"This can prioritize social goals, but it can also reduce individual choice."</a:t>
            </a:r>
            <a:endParaRPr lang="en-US" dirty="0"/>
          </a:p>
          <a:p>
            <a:br>
              <a:rPr lang="en-US" dirty="0"/>
            </a:br>
            <a:r>
              <a:rPr lang="en-US" b="1" dirty="0"/>
              <a:t>Prices</a:t>
            </a:r>
          </a:p>
          <a:p>
            <a:r>
              <a:rPr lang="en-US" dirty="0"/>
              <a:t>Explain:</a:t>
            </a:r>
          </a:p>
          <a:p>
            <a:r>
              <a:rPr lang="en-US" i="1" dirty="0"/>
              <a:t>"One of the most important allocation methods in modern economies is prices."</a:t>
            </a:r>
            <a:endParaRPr lang="en-US" dirty="0"/>
          </a:p>
          <a:p>
            <a:r>
              <a:rPr lang="en-US" dirty="0"/>
              <a:t>Define:</a:t>
            </a:r>
          </a:p>
          <a:p>
            <a:r>
              <a:rPr lang="en-US" i="1" dirty="0"/>
              <a:t>"In a price system, goods go to the people willing and able to pay for them."</a:t>
            </a:r>
            <a:endParaRPr lang="en-US" dirty="0"/>
          </a:p>
          <a:p>
            <a:r>
              <a:rPr lang="en-US" dirty="0"/>
              <a:t>Examples:</a:t>
            </a:r>
          </a:p>
          <a:p>
            <a:r>
              <a:rPr lang="en-US" dirty="0"/>
              <a:t>Concert tickets </a:t>
            </a:r>
          </a:p>
          <a:p>
            <a:r>
              <a:rPr lang="en-US" dirty="0"/>
              <a:t>Homes </a:t>
            </a:r>
          </a:p>
          <a:p>
            <a:r>
              <a:rPr lang="en-US" dirty="0"/>
              <a:t>Cars </a:t>
            </a:r>
          </a:p>
          <a:p>
            <a:r>
              <a:rPr lang="en-US" dirty="0"/>
              <a:t>Restaurant meals </a:t>
            </a:r>
          </a:p>
          <a:p>
            <a:r>
              <a:rPr lang="en-US" dirty="0"/>
              <a:t>Tell students:</a:t>
            </a:r>
          </a:p>
          <a:p>
            <a:r>
              <a:rPr lang="en-US" i="1" dirty="0"/>
              <a:t>"If demand is high and supply is limited, prices rise, and that helps ration scarce goods."</a:t>
            </a:r>
            <a:endParaRPr lang="en-US" dirty="0"/>
          </a:p>
          <a:p>
            <a:r>
              <a:rPr lang="en-US" dirty="0"/>
              <a:t>Important AP framing:</a:t>
            </a:r>
          </a:p>
          <a:p>
            <a:r>
              <a:rPr lang="en-US" i="1" dirty="0"/>
              <a:t>"Prices act as signals and incentives in a market economy."</a:t>
            </a:r>
            <a:endParaRPr lang="en-US" dirty="0"/>
          </a:p>
          <a:p>
            <a:endParaRPr lang="en-US" dirty="0"/>
          </a:p>
          <a:p>
            <a:r>
              <a:rPr lang="en-US" b="1" dirty="0"/>
              <a:t>Highlight the green box</a:t>
            </a:r>
          </a:p>
          <a:p>
            <a:r>
              <a:rPr lang="en-US" dirty="0"/>
              <a:t>Point to the boxed terms:</a:t>
            </a:r>
          </a:p>
          <a:p>
            <a:r>
              <a:rPr lang="en-US" b="1" dirty="0"/>
              <a:t>Command</a:t>
            </a:r>
            <a:r>
              <a:rPr lang="en-US" dirty="0"/>
              <a:t> and </a:t>
            </a:r>
            <a:r>
              <a:rPr lang="en-US" b="1" dirty="0"/>
              <a:t>Prices</a:t>
            </a:r>
            <a:endParaRPr lang="en-US" dirty="0"/>
          </a:p>
          <a:p>
            <a:r>
              <a:rPr lang="en-US" dirty="0"/>
              <a:t>Explain:</a:t>
            </a:r>
          </a:p>
          <a:p>
            <a:r>
              <a:rPr lang="en-US" i="1" dirty="0"/>
              <a:t>"These are especially important because modern economic systems rely heavily on one or both of these allocation mechanisms."</a:t>
            </a:r>
            <a:endParaRPr lang="en-US" dirty="0"/>
          </a:p>
          <a:p>
            <a:r>
              <a:rPr lang="en-US" dirty="0"/>
              <a:t>Reference the note at the bottom:</a:t>
            </a:r>
          </a:p>
          <a:p>
            <a:r>
              <a:rPr lang="en-US" b="1" dirty="0"/>
              <a:t>“Command and prices are used in societies today.”</a:t>
            </a:r>
            <a:endParaRPr lang="en-US" dirty="0"/>
          </a:p>
          <a:p>
            <a:r>
              <a:rPr lang="en-US" dirty="0"/>
              <a:t>Clarify:</a:t>
            </a:r>
          </a:p>
          <a:p>
            <a:r>
              <a:rPr lang="en-US" i="1" dirty="0"/>
              <a:t>"Real-world economies are usually mixed systems, not purely command or purely market."</a:t>
            </a:r>
            <a:endParaRPr lang="en-US" dirty="0"/>
          </a:p>
          <a:p>
            <a:r>
              <a:rPr lang="en-US" dirty="0"/>
              <a:t>Avoid going too deep here since traditional economies are next.</a:t>
            </a:r>
          </a:p>
          <a:p>
            <a:r>
              <a:rPr lang="en-US" dirty="0"/>
              <a:t>Preview:</a:t>
            </a:r>
          </a:p>
          <a:p>
            <a:r>
              <a:rPr lang="en-US" i="1" dirty="0"/>
              <a:t>"We’re about to look at a third allocation approach, tradition, which helps explain another type of economic system."</a:t>
            </a:r>
            <a:endParaRPr lang="en-US" dirty="0"/>
          </a:p>
          <a:p>
            <a:br>
              <a:rPr lang="en-US" dirty="0"/>
            </a:br>
            <a:r>
              <a:rPr lang="en-US" b="1" dirty="0"/>
              <a:t>Engagement Prompts:</a:t>
            </a:r>
          </a:p>
          <a:p>
            <a:r>
              <a:rPr lang="en-US" dirty="0"/>
              <a:t>Ask:</a:t>
            </a:r>
          </a:p>
          <a:p>
            <a:r>
              <a:rPr lang="en-US" b="1" dirty="0"/>
              <a:t>“If there were only 10 tickets to a huge concert, what would be the fairest way to allocate them?”</a:t>
            </a:r>
            <a:endParaRPr lang="en-US" dirty="0"/>
          </a:p>
          <a:p>
            <a:r>
              <a:rPr lang="en-US" dirty="0"/>
              <a:t>Follow-up:</a:t>
            </a:r>
          </a:p>
          <a:p>
            <a:r>
              <a:rPr lang="en-US" b="1" dirty="0"/>
              <a:t>“Should scarce medical care go to whoever pays the most, whoever needs it most, or whoever gets there first?”</a:t>
            </a:r>
            <a:endParaRPr lang="en-US" dirty="0"/>
          </a:p>
          <a:p>
            <a:r>
              <a:rPr lang="en-US" dirty="0"/>
              <a:t>Ask:</a:t>
            </a:r>
          </a:p>
          <a:p>
            <a:r>
              <a:rPr lang="en-US" b="1" dirty="0"/>
              <a:t>“Which of these allocation systems do you think the United States relies on most?”</a:t>
            </a:r>
            <a:endParaRPr lang="en-US" dirty="0"/>
          </a:p>
          <a:p>
            <a:r>
              <a:rPr lang="en-US" dirty="0"/>
              <a:t>This creates a clean bridge to economic systems.</a:t>
            </a:r>
          </a:p>
          <a:p>
            <a:br>
              <a:rPr lang="en-US" dirty="0"/>
            </a:br>
            <a:r>
              <a:rPr lang="en-US" b="1" dirty="0"/>
              <a:t>Transition to Next Slide:</a:t>
            </a:r>
          </a:p>
          <a:p>
            <a:r>
              <a:rPr lang="en-US" i="1" dirty="0"/>
              <a:t>"So far, we’ve looked at allocation through prices and command, but some societies historically answered economic questions very differently. Let’s look at traditional economies."</a:t>
            </a:r>
            <a:endParaRPr lang="en-US" dirty="0"/>
          </a:p>
        </p:txBody>
      </p:sp>
      <p:sp>
        <p:nvSpPr>
          <p:cNvPr id="4" name="Slide Number Placeholder 3"/>
          <p:cNvSpPr>
            <a:spLocks noGrp="1"/>
          </p:cNvSpPr>
          <p:nvPr>
            <p:ph type="sldNum" sz="quarter" idx="5"/>
          </p:nvPr>
        </p:nvSpPr>
        <p:spPr/>
        <p:txBody>
          <a:bodyPr/>
          <a:lstStyle/>
          <a:p>
            <a:fld id="{2A3C7D26-2E3B-43F2-A461-B27F20BEA00E}" type="slidenum">
              <a:rPr lang="en-US" smtClean="0"/>
              <a:t>4</a:t>
            </a:fld>
            <a:endParaRPr lang="en-US"/>
          </a:p>
        </p:txBody>
      </p:sp>
    </p:spTree>
    <p:extLst>
      <p:ext uri="{BB962C8B-B14F-4D97-AF65-F5344CB8AC3E}">
        <p14:creationId xmlns:p14="http://schemas.microsoft.com/office/powerpoint/2010/main" val="3600431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that in a </a:t>
            </a:r>
            <a:r>
              <a:rPr lang="en-US" b="1" dirty="0"/>
              <a:t>traditional economy</a:t>
            </a:r>
            <a:r>
              <a:rPr lang="en-US" dirty="0"/>
              <a:t>, the three basic economic questions, what to produce, how to produce, and for whom to produce, are answered primarily through </a:t>
            </a:r>
            <a:r>
              <a:rPr lang="en-US" b="1" dirty="0"/>
              <a:t>customs, traditions, and inherited roles</a:t>
            </a:r>
            <a:r>
              <a:rPr lang="en-US" dirty="0"/>
              <a:t> rather than markets or central planning.</a:t>
            </a:r>
          </a:p>
          <a:p>
            <a:endParaRPr lang="en-US" b="1" dirty="0"/>
          </a:p>
          <a:p>
            <a:r>
              <a:rPr lang="en-US" b="1" dirty="0"/>
              <a:t>Key Framing Idea:</a:t>
            </a:r>
          </a:p>
          <a:p>
            <a:r>
              <a:rPr lang="en-US" i="1" dirty="0"/>
              <a:t>"In a traditional economy, people often do what has always been done before."</a:t>
            </a:r>
            <a:br>
              <a:rPr lang="en-US" dirty="0"/>
            </a:br>
            <a:r>
              <a:rPr lang="en-US" dirty="0"/>
              <a:t>Economic decisions are guided by cultural habits, family roles, and long-established social expectations rather than prices or government directives.</a:t>
            </a:r>
          </a:p>
          <a:p>
            <a:endParaRPr lang="en-US" dirty="0"/>
          </a:p>
          <a:p>
            <a:r>
              <a:rPr lang="en-US" b="1" dirty="0"/>
              <a:t>How to Present the Slide:</a:t>
            </a:r>
          </a:p>
          <a:p>
            <a:r>
              <a:rPr lang="en-US" dirty="0"/>
              <a:t>Begin by connecting to the previous slide:</a:t>
            </a:r>
          </a:p>
          <a:p>
            <a:r>
              <a:rPr lang="en-US" i="1" dirty="0"/>
              <a:t>"We just discussed different ways societies allocate scarce resources. Now let’s look at the first major type of economic system: the traditional economy."</a:t>
            </a:r>
            <a:endParaRPr lang="en-US" dirty="0"/>
          </a:p>
          <a:p>
            <a:r>
              <a:rPr lang="en-US" dirty="0"/>
              <a:t>Read the title:</a:t>
            </a:r>
          </a:p>
          <a:p>
            <a:r>
              <a:rPr lang="en-US" b="1" dirty="0"/>
              <a:t>“Traditional Economies”</a:t>
            </a:r>
            <a:endParaRPr lang="en-US" dirty="0"/>
          </a:p>
          <a:p>
            <a:r>
              <a:rPr lang="en-US" dirty="0"/>
              <a:t>Then read the red text:</a:t>
            </a:r>
          </a:p>
          <a:p>
            <a:r>
              <a:rPr lang="en-US" b="1" dirty="0"/>
              <a:t>“What, how, for whom answered by cultural custom.”</a:t>
            </a:r>
            <a:endParaRPr lang="en-US" dirty="0"/>
          </a:p>
          <a:p>
            <a:r>
              <a:rPr lang="en-US" dirty="0"/>
              <a:t>Pause and emphasize:</a:t>
            </a:r>
          </a:p>
          <a:p>
            <a:r>
              <a:rPr lang="en-US" i="1" dirty="0"/>
              <a:t>"This is the defining characteristic of a traditional economy."</a:t>
            </a:r>
            <a:endParaRPr lang="en-US" dirty="0"/>
          </a:p>
          <a:p>
            <a:r>
              <a:rPr lang="en-US" dirty="0"/>
              <a:t>Explain:</a:t>
            </a:r>
          </a:p>
          <a:p>
            <a:r>
              <a:rPr lang="en-US" i="1" dirty="0"/>
              <a:t>"Instead of asking consumers what they want through prices, or having the government issue commands, economic decisions are based largely on tradition, what families and communities have historically done."</a:t>
            </a:r>
            <a:endParaRPr lang="en-US" dirty="0"/>
          </a:p>
          <a:p>
            <a:br>
              <a:rPr lang="en-US" dirty="0"/>
            </a:br>
            <a:r>
              <a:rPr lang="en-US" dirty="0"/>
              <a:t>Define the core concept clearly:</a:t>
            </a:r>
          </a:p>
          <a:p>
            <a:r>
              <a:rPr lang="en-US" dirty="0"/>
              <a:t>Tell students:</a:t>
            </a:r>
          </a:p>
          <a:p>
            <a:r>
              <a:rPr lang="en-US" i="1" dirty="0"/>
              <a:t>"A traditional economy is one where economic roles are inherited, production methods change slowly, and customs strongly influence decision-making."</a:t>
            </a:r>
            <a:endParaRPr lang="en-US" dirty="0"/>
          </a:p>
          <a:p>
            <a:r>
              <a:rPr lang="en-US" dirty="0"/>
              <a:t>Clarify:</a:t>
            </a:r>
          </a:p>
          <a:p>
            <a:r>
              <a:rPr lang="en-US" i="1" dirty="0"/>
              <a:t>"People often produce the same goods their parents produced, using similar methods, for similar groups of people."</a:t>
            </a:r>
            <a:endParaRPr lang="en-US" dirty="0"/>
          </a:p>
          <a:p>
            <a:br>
              <a:rPr lang="en-US" dirty="0"/>
            </a:br>
            <a:r>
              <a:rPr lang="en-US" dirty="0"/>
              <a:t>Work through the visuals.</a:t>
            </a:r>
          </a:p>
          <a:p>
            <a:r>
              <a:rPr lang="en-US" b="1" dirty="0"/>
              <a:t>Farming image</a:t>
            </a:r>
          </a:p>
          <a:p>
            <a:r>
              <a:rPr lang="en-US" dirty="0"/>
              <a:t>Point to the farmer with the horse-drawn plow.</a:t>
            </a:r>
          </a:p>
          <a:p>
            <a:r>
              <a:rPr lang="en-US" dirty="0"/>
              <a:t>Explain:</a:t>
            </a:r>
          </a:p>
          <a:p>
            <a:r>
              <a:rPr lang="en-US" i="1" dirty="0"/>
              <a:t>"This represents traditional agricultural production."</a:t>
            </a:r>
            <a:endParaRPr lang="en-US" dirty="0"/>
          </a:p>
          <a:p>
            <a:r>
              <a:rPr lang="en-US" dirty="0"/>
              <a:t>Tell students:</a:t>
            </a:r>
          </a:p>
          <a:p>
            <a:r>
              <a:rPr lang="en-US" i="1" dirty="0"/>
              <a:t>"If your family has farmed for generations, you may continue farming because that is the expected role in your community."</a:t>
            </a:r>
            <a:endParaRPr lang="en-US" dirty="0"/>
          </a:p>
          <a:p>
            <a:r>
              <a:rPr lang="en-US" dirty="0"/>
              <a:t>Connect to the three questions:</a:t>
            </a:r>
          </a:p>
          <a:p>
            <a:r>
              <a:rPr lang="en-US" b="1" dirty="0"/>
              <a:t>What to produce?</a:t>
            </a:r>
            <a:r>
              <a:rPr lang="en-US" dirty="0"/>
              <a:t> Crops the community has traditionally grown </a:t>
            </a:r>
          </a:p>
          <a:p>
            <a:r>
              <a:rPr lang="en-US" b="1" dirty="0"/>
              <a:t>How to produce?</a:t>
            </a:r>
            <a:r>
              <a:rPr lang="en-US" dirty="0"/>
              <a:t> Established methods passed down over time </a:t>
            </a:r>
          </a:p>
          <a:p>
            <a:r>
              <a:rPr lang="en-US" b="1" dirty="0"/>
              <a:t>For whom to produce?</a:t>
            </a:r>
            <a:r>
              <a:rPr lang="en-US" dirty="0"/>
              <a:t> Family, village, or local community </a:t>
            </a:r>
          </a:p>
          <a:p>
            <a:r>
              <a:rPr lang="en-US" dirty="0"/>
              <a:t>Emphasize:</a:t>
            </a:r>
          </a:p>
          <a:p>
            <a:r>
              <a:rPr lang="en-US" i="1" dirty="0"/>
              <a:t>"The key idea is continuity, economic behavior stays relatively stable over time."</a:t>
            </a:r>
            <a:endParaRPr lang="en-US" dirty="0"/>
          </a:p>
          <a:p>
            <a:br>
              <a:rPr lang="en-US" dirty="0"/>
            </a:br>
            <a:r>
              <a:rPr lang="en-US" b="1" dirty="0"/>
              <a:t>Fishing image</a:t>
            </a:r>
          </a:p>
          <a:p>
            <a:r>
              <a:rPr lang="en-US" dirty="0"/>
              <a:t>Point to the ice fisher.</a:t>
            </a:r>
          </a:p>
          <a:p>
            <a:r>
              <a:rPr lang="en-US" dirty="0"/>
              <a:t>Explain:</a:t>
            </a:r>
          </a:p>
          <a:p>
            <a:r>
              <a:rPr lang="en-US" i="1" dirty="0"/>
              <a:t>"This shows another traditional occupation, fishing."</a:t>
            </a:r>
            <a:endParaRPr lang="en-US" dirty="0"/>
          </a:p>
          <a:p>
            <a:r>
              <a:rPr lang="en-US" dirty="0"/>
              <a:t>Tell students:</a:t>
            </a:r>
          </a:p>
          <a:p>
            <a:r>
              <a:rPr lang="en-US" i="1" dirty="0"/>
              <a:t>"In some traditional economies, skills are passed from one generation to the next. Children may learn family trades rather than choosing completely different careers."</a:t>
            </a:r>
            <a:endParaRPr lang="en-US" dirty="0"/>
          </a:p>
          <a:p>
            <a:r>
              <a:rPr lang="en-US" dirty="0"/>
              <a:t>Important clarification:</a:t>
            </a:r>
          </a:p>
          <a:p>
            <a:r>
              <a:rPr lang="en-US" i="1" dirty="0"/>
              <a:t>"This doesn’t mean traditional economies are primitive or inferior, it simply means economic organization is guided heavily by custom."</a:t>
            </a:r>
            <a:endParaRPr lang="en-US" dirty="0"/>
          </a:p>
          <a:p>
            <a:br>
              <a:rPr lang="en-US" dirty="0"/>
            </a:br>
            <a:r>
              <a:rPr lang="en-US" b="1" dirty="0"/>
              <a:t>Crafting image</a:t>
            </a:r>
          </a:p>
          <a:p>
            <a:r>
              <a:rPr lang="en-US" dirty="0"/>
              <a:t>Point to the artisan weaving.</a:t>
            </a:r>
          </a:p>
          <a:p>
            <a:r>
              <a:rPr lang="en-US" dirty="0"/>
              <a:t>Explain:</a:t>
            </a:r>
          </a:p>
          <a:p>
            <a:r>
              <a:rPr lang="en-US" i="1" dirty="0"/>
              <a:t>"This represents handcraft production, goods made using traditional knowledge and manual labor."</a:t>
            </a:r>
            <a:endParaRPr lang="en-US" dirty="0"/>
          </a:p>
          <a:p>
            <a:r>
              <a:rPr lang="en-US" dirty="0"/>
              <a:t>Tell students:</a:t>
            </a:r>
          </a:p>
          <a:p>
            <a:r>
              <a:rPr lang="en-US" i="1" dirty="0"/>
              <a:t>"Production methods in traditional economies often rely less on advanced machinery and more on labor, skills, and community knowledge."</a:t>
            </a:r>
            <a:endParaRPr lang="en-US" dirty="0"/>
          </a:p>
          <a:p>
            <a:r>
              <a:rPr lang="en-US" dirty="0"/>
              <a:t>Contrast with modern economies:</a:t>
            </a:r>
          </a:p>
          <a:p>
            <a:r>
              <a:rPr lang="en-US" i="1" dirty="0"/>
              <a:t>"In a market economy, producers constantly innovate to increase efficiency. Traditional economies usually change much more slowly."</a:t>
            </a:r>
            <a:endParaRPr lang="en-US" dirty="0"/>
          </a:p>
          <a:p>
            <a:endParaRPr lang="en-US" dirty="0"/>
          </a:p>
          <a:p>
            <a:r>
              <a:rPr lang="en-US" b="1" dirty="0"/>
              <a:t>Strengths and weaknesses</a:t>
            </a:r>
          </a:p>
          <a:p>
            <a:r>
              <a:rPr lang="en-US" dirty="0"/>
              <a:t>Briefly introduce evaluation:</a:t>
            </a:r>
          </a:p>
          <a:p>
            <a:r>
              <a:rPr lang="en-US" b="1" dirty="0"/>
              <a:t>Advantages:</a:t>
            </a:r>
            <a:endParaRPr lang="en-US" dirty="0"/>
          </a:p>
          <a:p>
            <a:r>
              <a:rPr lang="en-US" dirty="0"/>
              <a:t>Stability </a:t>
            </a:r>
          </a:p>
          <a:p>
            <a:r>
              <a:rPr lang="en-US" dirty="0"/>
              <a:t>Strong community ties </a:t>
            </a:r>
          </a:p>
          <a:p>
            <a:r>
              <a:rPr lang="en-US" dirty="0"/>
              <a:t>Predictability </a:t>
            </a:r>
          </a:p>
          <a:p>
            <a:r>
              <a:rPr lang="en-US" dirty="0"/>
              <a:t>Clear social roles </a:t>
            </a:r>
          </a:p>
          <a:p>
            <a:r>
              <a:rPr lang="en-US" b="1" dirty="0"/>
              <a:t>Disadvantages:</a:t>
            </a:r>
            <a:endParaRPr lang="en-US" dirty="0"/>
          </a:p>
          <a:p>
            <a:r>
              <a:rPr lang="en-US" dirty="0"/>
              <a:t>Limited innovation </a:t>
            </a:r>
          </a:p>
          <a:p>
            <a:r>
              <a:rPr lang="en-US" dirty="0"/>
              <a:t>Lower productivity </a:t>
            </a:r>
          </a:p>
          <a:p>
            <a:r>
              <a:rPr lang="en-US" dirty="0"/>
              <a:t>Reduced economic growth </a:t>
            </a:r>
          </a:p>
          <a:p>
            <a:r>
              <a:rPr lang="en-US" dirty="0"/>
              <a:t>Less individual economic freedom </a:t>
            </a:r>
          </a:p>
          <a:p>
            <a:r>
              <a:rPr lang="en-US" dirty="0"/>
              <a:t>Keep this concise since the slide focuses on definition.</a:t>
            </a:r>
          </a:p>
          <a:p>
            <a:br>
              <a:rPr lang="en-US" dirty="0"/>
            </a:br>
            <a:r>
              <a:rPr lang="en-US" b="1" dirty="0"/>
              <a:t>Engagement Prompts:</a:t>
            </a:r>
          </a:p>
          <a:p>
            <a:r>
              <a:rPr lang="en-US" dirty="0"/>
              <a:t>Ask:</a:t>
            </a:r>
          </a:p>
          <a:p>
            <a:r>
              <a:rPr lang="en-US" b="1" dirty="0"/>
              <a:t>“If your family had been bakers for 300 years, would you feel expected to become a baker too?”</a:t>
            </a:r>
            <a:endParaRPr lang="en-US" dirty="0"/>
          </a:p>
          <a:p>
            <a:r>
              <a:rPr lang="en-US" dirty="0"/>
              <a:t>Follow-up:</a:t>
            </a:r>
          </a:p>
          <a:p>
            <a:r>
              <a:rPr lang="en-US" b="1" dirty="0"/>
              <a:t>“What are the benefits of having stable traditions?”</a:t>
            </a:r>
            <a:endParaRPr lang="en-US" dirty="0"/>
          </a:p>
          <a:p>
            <a:r>
              <a:rPr lang="en-US" dirty="0"/>
              <a:t>Then ask:</a:t>
            </a:r>
          </a:p>
          <a:p>
            <a:r>
              <a:rPr lang="en-US" b="1" dirty="0"/>
              <a:t>“What problems might happen if society never changed production methods?”</a:t>
            </a:r>
            <a:endParaRPr lang="en-US" dirty="0"/>
          </a:p>
          <a:p>
            <a:r>
              <a:rPr lang="en-US" dirty="0"/>
              <a:t>This helps set up comparison with market economies.</a:t>
            </a:r>
          </a:p>
          <a:p>
            <a:br>
              <a:rPr lang="en-US" dirty="0"/>
            </a:br>
            <a:r>
              <a:rPr lang="en-US" b="1" dirty="0"/>
              <a:t>Transition to Next Slide:</a:t>
            </a:r>
          </a:p>
          <a:p>
            <a:r>
              <a:rPr lang="en-US" i="1" dirty="0"/>
              <a:t>"Traditional economies rely on custom and inherited roles, but modern economies often answer economic questions very differently. Let’s look at market economies, where prices and consumer choice play the central role."</a:t>
            </a:r>
            <a:endParaRPr lang="en-US" dirty="0"/>
          </a:p>
          <a:p>
            <a:endParaRPr lang="en-US" dirty="0"/>
          </a:p>
        </p:txBody>
      </p:sp>
      <p:sp>
        <p:nvSpPr>
          <p:cNvPr id="4" name="Slide Number Placeholder 3"/>
          <p:cNvSpPr>
            <a:spLocks noGrp="1"/>
          </p:cNvSpPr>
          <p:nvPr>
            <p:ph type="sldNum" sz="quarter" idx="5"/>
          </p:nvPr>
        </p:nvSpPr>
        <p:spPr/>
        <p:txBody>
          <a:bodyPr/>
          <a:lstStyle/>
          <a:p>
            <a:fld id="{2A3C7D26-2E3B-43F2-A461-B27F20BEA00E}" type="slidenum">
              <a:rPr lang="en-US" smtClean="0"/>
              <a:t>5</a:t>
            </a:fld>
            <a:endParaRPr lang="en-US"/>
          </a:p>
        </p:txBody>
      </p:sp>
    </p:spTree>
    <p:extLst>
      <p:ext uri="{BB962C8B-B14F-4D97-AF65-F5344CB8AC3E}">
        <p14:creationId xmlns:p14="http://schemas.microsoft.com/office/powerpoint/2010/main" val="2836002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that in a </a:t>
            </a:r>
            <a:r>
              <a:rPr lang="en-US" b="1" dirty="0"/>
              <a:t>market economy</a:t>
            </a:r>
            <a:r>
              <a:rPr lang="en-US" dirty="0"/>
              <a:t>, the three basic economic questions are answered primarily through </a:t>
            </a:r>
            <a:r>
              <a:rPr lang="en-US" b="1" dirty="0"/>
              <a:t>individual decision-making in markets</a:t>
            </a:r>
            <a:r>
              <a:rPr lang="en-US" dirty="0"/>
              <a:t>, with prices coordinating economic activity.</a:t>
            </a:r>
          </a:p>
          <a:p>
            <a:endParaRPr lang="en-US" b="1" dirty="0"/>
          </a:p>
          <a:p>
            <a:r>
              <a:rPr lang="en-US" b="1" dirty="0"/>
              <a:t>Key Framing Idea:</a:t>
            </a:r>
          </a:p>
          <a:p>
            <a:r>
              <a:rPr lang="en-US" i="1" dirty="0"/>
              <a:t>"In a market economy, individuals, not tradition or central planners, make economic decisions, and prices help coordinate those choices."</a:t>
            </a:r>
            <a:br>
              <a:rPr lang="en-US" dirty="0"/>
            </a:br>
            <a:r>
              <a:rPr lang="en-US" dirty="0"/>
              <a:t>This slide introduces the defining characteristics of market economies and establishes the role of prices as the key allocation mechanism.</a:t>
            </a:r>
          </a:p>
          <a:p>
            <a:endParaRPr lang="en-US" dirty="0"/>
          </a:p>
          <a:p>
            <a:r>
              <a:rPr lang="en-US" b="1" dirty="0"/>
              <a:t>How to Present the Slide:</a:t>
            </a:r>
          </a:p>
          <a:p>
            <a:r>
              <a:rPr lang="en-US" dirty="0"/>
              <a:t>Begin by connecting to the previous slide:</a:t>
            </a:r>
          </a:p>
          <a:p>
            <a:r>
              <a:rPr lang="en-US" i="1" dirty="0"/>
              <a:t>"We just looked at traditional economies, where customs and inherited roles guide economic decisions. Now let’s look at a very different system: the market economy."</a:t>
            </a:r>
            <a:endParaRPr lang="en-US" dirty="0"/>
          </a:p>
          <a:p>
            <a:r>
              <a:rPr lang="en-US" dirty="0"/>
              <a:t>Read the title:</a:t>
            </a:r>
          </a:p>
          <a:p>
            <a:r>
              <a:rPr lang="en-US" b="1" dirty="0"/>
              <a:t>“Market Economies”</a:t>
            </a:r>
            <a:endParaRPr lang="en-US" dirty="0"/>
          </a:p>
          <a:p>
            <a:r>
              <a:rPr lang="en-US" dirty="0"/>
              <a:t>Then read the red text:</a:t>
            </a:r>
          </a:p>
          <a:p>
            <a:r>
              <a:rPr lang="en-US" b="1" dirty="0"/>
              <a:t>“What, how, for whom answered by individuals.”</a:t>
            </a:r>
            <a:endParaRPr lang="en-US" dirty="0"/>
          </a:p>
          <a:p>
            <a:r>
              <a:rPr lang="en-US" dirty="0"/>
              <a:t>Pause and emphasize:</a:t>
            </a:r>
          </a:p>
          <a:p>
            <a:r>
              <a:rPr lang="en-US" i="1" dirty="0"/>
              <a:t>"That’s the big idea here: economic decisions are decentralized."</a:t>
            </a:r>
            <a:endParaRPr lang="en-US" dirty="0"/>
          </a:p>
          <a:p>
            <a:r>
              <a:rPr lang="en-US" dirty="0"/>
              <a:t>Define decentralized:</a:t>
            </a:r>
          </a:p>
          <a:p>
            <a:r>
              <a:rPr lang="en-US" i="1" dirty="0"/>
              <a:t>"That means decisions are not made by a single authority. Instead, millions of consumers, workers, business owners, and investors all make their own individual choices."</a:t>
            </a:r>
            <a:endParaRPr lang="en-US" dirty="0"/>
          </a:p>
          <a:p>
            <a:r>
              <a:rPr lang="en-US" dirty="0"/>
              <a:t>Clarify:</a:t>
            </a:r>
          </a:p>
          <a:p>
            <a:r>
              <a:rPr lang="en-US" i="1" dirty="0"/>
              <a:t>"No one person is in charge of deciding everything the economy produces."</a:t>
            </a:r>
            <a:endParaRPr lang="en-US" dirty="0"/>
          </a:p>
          <a:p>
            <a:br>
              <a:rPr lang="en-US" dirty="0"/>
            </a:br>
            <a:r>
              <a:rPr lang="en-US" dirty="0"/>
              <a:t>Work through each characteristic.</a:t>
            </a:r>
          </a:p>
          <a:p>
            <a:r>
              <a:rPr lang="en-US" b="1" dirty="0"/>
              <a:t>Private ownership of resources</a:t>
            </a:r>
          </a:p>
          <a:p>
            <a:r>
              <a:rPr lang="en-US" dirty="0"/>
              <a:t>Explain:</a:t>
            </a:r>
          </a:p>
          <a:p>
            <a:r>
              <a:rPr lang="en-US" i="1" dirty="0"/>
              <a:t>"In a market economy, productive resources, land, labor, capital, and entrepreneurship, are largely privately owned."</a:t>
            </a:r>
            <a:endParaRPr lang="en-US" dirty="0"/>
          </a:p>
          <a:p>
            <a:r>
              <a:rPr lang="en-US" dirty="0"/>
              <a:t>Clarify:</a:t>
            </a:r>
          </a:p>
          <a:p>
            <a:r>
              <a:rPr lang="en-US" i="1" dirty="0"/>
              <a:t>"That means individuals or businesses, not the government, own factories, stores, farmland, machines, and other productive assets."</a:t>
            </a:r>
            <a:endParaRPr lang="en-US" dirty="0"/>
          </a:p>
          <a:p>
            <a:r>
              <a:rPr lang="en-US" dirty="0"/>
              <a:t>Example:</a:t>
            </a:r>
          </a:p>
          <a:p>
            <a:r>
              <a:rPr lang="en-US" i="1" dirty="0"/>
              <a:t>"If you own a business, the building, equipment, and profits generally belong to you, not the state."</a:t>
            </a:r>
            <a:endParaRPr lang="en-US" dirty="0"/>
          </a:p>
          <a:p>
            <a:br>
              <a:rPr lang="en-US" dirty="0"/>
            </a:br>
            <a:r>
              <a:rPr lang="en-US" b="1" dirty="0"/>
              <a:t>Private property rights</a:t>
            </a:r>
          </a:p>
          <a:p>
            <a:r>
              <a:rPr lang="en-US" dirty="0"/>
              <a:t>Define:</a:t>
            </a:r>
          </a:p>
          <a:p>
            <a:r>
              <a:rPr lang="en-US" i="1" dirty="0"/>
              <a:t>"Private property rights mean owners have legal control over their property and can use, sell, rent, or transfer it."</a:t>
            </a:r>
            <a:endParaRPr lang="en-US" dirty="0"/>
          </a:p>
          <a:p>
            <a:r>
              <a:rPr lang="en-US" dirty="0"/>
              <a:t>Explain why this matters:</a:t>
            </a:r>
          </a:p>
          <a:p>
            <a:r>
              <a:rPr lang="en-US" i="1" dirty="0"/>
              <a:t>"Without property rights, there would be much less incentive to invest, improve resources, or take entrepreneurial risks."</a:t>
            </a:r>
            <a:endParaRPr lang="en-US" dirty="0"/>
          </a:p>
          <a:p>
            <a:r>
              <a:rPr lang="en-US" dirty="0"/>
              <a:t>Example:</a:t>
            </a:r>
          </a:p>
          <a:p>
            <a:r>
              <a:rPr lang="en-US" i="1" dirty="0"/>
              <a:t>"You’re much more likely to improve land or start a business if you know the rewards belong to you."</a:t>
            </a:r>
            <a:endParaRPr lang="en-US" dirty="0"/>
          </a:p>
          <a:p>
            <a:r>
              <a:rPr lang="en-US" dirty="0"/>
              <a:t>Important AP framing:</a:t>
            </a:r>
          </a:p>
          <a:p>
            <a:r>
              <a:rPr lang="en-US" i="1" dirty="0"/>
              <a:t>"Strong property rights create incentives for economic activity.“</a:t>
            </a:r>
          </a:p>
          <a:p>
            <a:br>
              <a:rPr lang="en-US" dirty="0"/>
            </a:br>
            <a:r>
              <a:rPr lang="en-US" b="1" dirty="0"/>
              <a:t>Buyers and sellers</a:t>
            </a:r>
          </a:p>
          <a:p>
            <a:r>
              <a:rPr lang="en-US" dirty="0"/>
              <a:t>Explain:</a:t>
            </a:r>
          </a:p>
          <a:p>
            <a:r>
              <a:rPr lang="en-US" i="1" dirty="0"/>
              <a:t>"Market economies rely on voluntary exchange between buyers and sellers."</a:t>
            </a:r>
            <a:endParaRPr lang="en-US" dirty="0"/>
          </a:p>
          <a:p>
            <a:r>
              <a:rPr lang="en-US" dirty="0"/>
              <a:t>Define voluntary exchange:</a:t>
            </a:r>
          </a:p>
          <a:p>
            <a:r>
              <a:rPr lang="en-US" i="1" dirty="0"/>
              <a:t>"Both sides agree because they expect to benefit."</a:t>
            </a:r>
            <a:endParaRPr lang="en-US" dirty="0"/>
          </a:p>
          <a:p>
            <a:r>
              <a:rPr lang="en-US" dirty="0"/>
              <a:t>Example:</a:t>
            </a:r>
          </a:p>
          <a:p>
            <a:r>
              <a:rPr lang="en-US" i="1" dirty="0"/>
              <a:t>"You buy lunch because you value the food more than the money. The restaurant values the money more than the food."</a:t>
            </a:r>
            <a:endParaRPr lang="en-US" dirty="0"/>
          </a:p>
          <a:p>
            <a:r>
              <a:rPr lang="en-US" dirty="0"/>
              <a:t>Emphasize:</a:t>
            </a:r>
          </a:p>
          <a:p>
            <a:r>
              <a:rPr lang="en-US" i="1" dirty="0"/>
              <a:t>"Both sides believe they’re better off, or the exchange doesn’t happen."</a:t>
            </a:r>
            <a:endParaRPr lang="en-US" dirty="0"/>
          </a:p>
          <a:p>
            <a:br>
              <a:rPr lang="en-US" dirty="0"/>
            </a:br>
            <a:r>
              <a:rPr lang="en-US" b="1" dirty="0"/>
              <a:t>Markets</a:t>
            </a:r>
          </a:p>
          <a:p>
            <a:r>
              <a:rPr lang="en-US" dirty="0"/>
              <a:t>Point to the marketplace image.</a:t>
            </a:r>
          </a:p>
          <a:p>
            <a:r>
              <a:rPr lang="en-US" dirty="0"/>
              <a:t>Define:</a:t>
            </a:r>
          </a:p>
          <a:p>
            <a:r>
              <a:rPr lang="en-US" i="1" dirty="0"/>
              <a:t>"A market is any place, or system, where buyers and sellers interact."</a:t>
            </a:r>
            <a:endParaRPr lang="en-US" dirty="0"/>
          </a:p>
          <a:p>
            <a:r>
              <a:rPr lang="en-US" dirty="0"/>
              <a:t>Clarify:</a:t>
            </a:r>
          </a:p>
          <a:p>
            <a:r>
              <a:rPr lang="en-US" i="1" dirty="0"/>
              <a:t>"This doesn’t have to be a physical farmers market. Amazon is a market. The stock market is a market. Labor markets are markets."</a:t>
            </a:r>
            <a:endParaRPr lang="en-US" dirty="0"/>
          </a:p>
          <a:p>
            <a:r>
              <a:rPr lang="en-US" dirty="0"/>
              <a:t>Tell students:</a:t>
            </a:r>
          </a:p>
          <a:p>
            <a:r>
              <a:rPr lang="en-US" i="1" dirty="0"/>
              <a:t>"Markets help coordinate decisions across the economy."</a:t>
            </a:r>
            <a:endParaRPr lang="en-US" dirty="0"/>
          </a:p>
          <a:p>
            <a:endParaRPr lang="en-US" dirty="0"/>
          </a:p>
          <a:p>
            <a:r>
              <a:rPr lang="en-US" b="1" dirty="0"/>
              <a:t>Prices drive allocation</a:t>
            </a:r>
          </a:p>
          <a:p>
            <a:r>
              <a:rPr lang="en-US" dirty="0"/>
              <a:t>This is the most important section.</a:t>
            </a:r>
          </a:p>
          <a:p>
            <a:r>
              <a:rPr lang="en-US" dirty="0"/>
              <a:t>Tell students:</a:t>
            </a:r>
          </a:p>
          <a:p>
            <a:r>
              <a:rPr lang="en-US" i="1" dirty="0"/>
              <a:t>"In a market economy, prices are the primary allocation mechanism."</a:t>
            </a:r>
            <a:endParaRPr lang="en-US" dirty="0"/>
          </a:p>
          <a:p>
            <a:r>
              <a:rPr lang="en-US" dirty="0"/>
              <a:t>Define:</a:t>
            </a:r>
          </a:p>
          <a:p>
            <a:r>
              <a:rPr lang="en-US" i="1" dirty="0"/>
              <a:t>"Prices help answer the economic questions by signaling scarcity and coordinating behavior."</a:t>
            </a:r>
            <a:endParaRPr lang="en-US" dirty="0"/>
          </a:p>
          <a:p>
            <a:r>
              <a:rPr lang="en-US" dirty="0"/>
              <a:t>Examples:</a:t>
            </a:r>
          </a:p>
          <a:p>
            <a:r>
              <a:rPr lang="en-US" b="1" dirty="0"/>
              <a:t>What to produce?</a:t>
            </a:r>
            <a:br>
              <a:rPr lang="en-US" dirty="0"/>
            </a:br>
            <a:r>
              <a:rPr lang="en-US" i="1" dirty="0"/>
              <a:t>"If consumers are willing to pay high prices for electric cars, firms have an incentive to produce more electric cars."</a:t>
            </a:r>
            <a:endParaRPr lang="en-US" dirty="0"/>
          </a:p>
          <a:p>
            <a:r>
              <a:rPr lang="en-US" b="1" dirty="0"/>
              <a:t>How to produce?</a:t>
            </a:r>
            <a:br>
              <a:rPr lang="en-US" dirty="0"/>
            </a:br>
            <a:r>
              <a:rPr lang="en-US" i="1" dirty="0"/>
              <a:t>"Firms compare input costs and choose the least costly production methods to maximize profit."</a:t>
            </a:r>
            <a:endParaRPr lang="en-US" dirty="0"/>
          </a:p>
          <a:p>
            <a:r>
              <a:rPr lang="en-US" b="1" dirty="0"/>
              <a:t>For whom to produce?</a:t>
            </a:r>
            <a:br>
              <a:rPr lang="en-US" dirty="0"/>
            </a:br>
            <a:r>
              <a:rPr lang="en-US" i="1" dirty="0"/>
              <a:t>"Goods generally go to those willing and able to pay market prices."</a:t>
            </a:r>
            <a:endParaRPr lang="en-US" dirty="0"/>
          </a:p>
          <a:p>
            <a:r>
              <a:rPr lang="en-US" dirty="0"/>
              <a:t>Important AP Macro framing:</a:t>
            </a:r>
          </a:p>
          <a:p>
            <a:r>
              <a:rPr lang="en-US" i="1" dirty="0"/>
              <a:t>"Prices act as both signals and incentives."</a:t>
            </a:r>
            <a:endParaRPr lang="en-US" dirty="0"/>
          </a:p>
          <a:p>
            <a:endParaRPr lang="en-US" dirty="0"/>
          </a:p>
          <a:p>
            <a:r>
              <a:rPr lang="en-US" b="1" dirty="0"/>
              <a:t>“Answered by individuals”</a:t>
            </a:r>
          </a:p>
          <a:p>
            <a:r>
              <a:rPr lang="en-US" dirty="0"/>
              <a:t>Return to the red text.</a:t>
            </a:r>
          </a:p>
          <a:p>
            <a:r>
              <a:rPr lang="en-US" dirty="0"/>
              <a:t>Clarify:</a:t>
            </a:r>
          </a:p>
          <a:p>
            <a:r>
              <a:rPr lang="en-US" i="1" dirty="0"/>
              <a:t>"This does NOT mean every individual gets whatever they personally want."</a:t>
            </a:r>
            <a:endParaRPr lang="en-US" dirty="0"/>
          </a:p>
          <a:p>
            <a:r>
              <a:rPr lang="en-US" dirty="0"/>
              <a:t>Instead:</a:t>
            </a:r>
          </a:p>
          <a:p>
            <a:r>
              <a:rPr lang="en-US" i="1" dirty="0"/>
              <a:t>"It means economic outcomes emerge from the combined decisions of many individuals interacting in markets."</a:t>
            </a:r>
            <a:endParaRPr lang="en-US" dirty="0"/>
          </a:p>
          <a:p>
            <a:r>
              <a:rPr lang="en-US" dirty="0"/>
              <a:t>Useful phrasing:</a:t>
            </a:r>
          </a:p>
          <a:p>
            <a:r>
              <a:rPr lang="en-US" i="1" dirty="0"/>
              <a:t>"This is decentralized coordination rather than centralized planning."</a:t>
            </a:r>
            <a:endParaRPr lang="en-US" dirty="0"/>
          </a:p>
          <a:p>
            <a:br>
              <a:rPr lang="en-US" dirty="0"/>
            </a:br>
            <a:r>
              <a:rPr lang="en-US" b="1" dirty="0"/>
              <a:t>Real-world nuance</a:t>
            </a:r>
          </a:p>
          <a:p>
            <a:r>
              <a:rPr lang="en-US" dirty="0"/>
              <a:t>Brief clarification:</a:t>
            </a:r>
          </a:p>
          <a:p>
            <a:r>
              <a:rPr lang="en-US" i="1" dirty="0"/>
              <a:t>"Pure market economies are theoretical. Modern economies, including the United States, are mixed economies with significant government involvement."</a:t>
            </a:r>
            <a:endParaRPr lang="en-US" dirty="0"/>
          </a:p>
          <a:p>
            <a:r>
              <a:rPr lang="en-US" dirty="0"/>
              <a:t>Since command economies are next, don’t over-explain yet.</a:t>
            </a:r>
          </a:p>
          <a:p>
            <a:r>
              <a:rPr lang="en-US" dirty="0"/>
              <a:t>Preview:</a:t>
            </a:r>
          </a:p>
          <a:p>
            <a:r>
              <a:rPr lang="en-US" i="1" dirty="0"/>
              <a:t>"Next, we’ll look at the opposite end of the spectrum."</a:t>
            </a:r>
            <a:endParaRPr lang="en-US" dirty="0"/>
          </a:p>
          <a:p>
            <a:br>
              <a:rPr lang="en-US" dirty="0"/>
            </a:br>
            <a:r>
              <a:rPr lang="en-US" b="1" dirty="0"/>
              <a:t>Engagement Prompts:</a:t>
            </a:r>
          </a:p>
          <a:p>
            <a:r>
              <a:rPr lang="en-US" dirty="0"/>
              <a:t>Ask:</a:t>
            </a:r>
          </a:p>
          <a:p>
            <a:r>
              <a:rPr lang="en-US" b="1" dirty="0"/>
              <a:t>“If nobody tells businesses what to produce, how do they decide?”</a:t>
            </a:r>
            <a:endParaRPr lang="en-US" dirty="0"/>
          </a:p>
          <a:p>
            <a:r>
              <a:rPr lang="en-US" dirty="0"/>
              <a:t>(Expected answer: consumer demand / prices / profit incentives.)</a:t>
            </a:r>
          </a:p>
          <a:p>
            <a:r>
              <a:rPr lang="en-US" dirty="0"/>
              <a:t>Follow-up:</a:t>
            </a:r>
          </a:p>
          <a:p>
            <a:r>
              <a:rPr lang="en-US" b="1" dirty="0"/>
              <a:t>“Why would private ownership encourage innovation?”</a:t>
            </a:r>
            <a:endParaRPr lang="en-US" dirty="0"/>
          </a:p>
          <a:p>
            <a:r>
              <a:rPr lang="en-US" dirty="0"/>
              <a:t>Ask:</a:t>
            </a:r>
          </a:p>
          <a:p>
            <a:r>
              <a:rPr lang="en-US" b="1" dirty="0"/>
              <a:t>“Is it fair that in a market system, goods generally go to those who can pay?”</a:t>
            </a:r>
            <a:endParaRPr lang="en-US" dirty="0"/>
          </a:p>
          <a:p>
            <a:r>
              <a:rPr lang="en-US" dirty="0"/>
              <a:t>This sets up a natural contrast with command systems.</a:t>
            </a:r>
          </a:p>
          <a:p>
            <a:br>
              <a:rPr lang="en-US" dirty="0"/>
            </a:br>
            <a:endParaRPr lang="en-US" dirty="0"/>
          </a:p>
          <a:p>
            <a:r>
              <a:rPr lang="en-US" b="1" dirty="0"/>
              <a:t>Transition to Next Slide:</a:t>
            </a:r>
          </a:p>
          <a:p>
            <a:r>
              <a:rPr lang="en-US" i="1" dirty="0"/>
              <a:t>"Market economies rely on individual choice and prices, but not all economies work this way. Let’s look at command economies, where economic decisions are made very differently."</a:t>
            </a:r>
            <a:endParaRPr lang="en-US" dirty="0"/>
          </a:p>
          <a:p>
            <a:endParaRPr lang="en-US" dirty="0"/>
          </a:p>
        </p:txBody>
      </p:sp>
      <p:sp>
        <p:nvSpPr>
          <p:cNvPr id="4" name="Slide Number Placeholder 3"/>
          <p:cNvSpPr>
            <a:spLocks noGrp="1"/>
          </p:cNvSpPr>
          <p:nvPr>
            <p:ph type="sldNum" sz="quarter" idx="5"/>
          </p:nvPr>
        </p:nvSpPr>
        <p:spPr/>
        <p:txBody>
          <a:bodyPr/>
          <a:lstStyle/>
          <a:p>
            <a:fld id="{2A3C7D26-2E3B-43F2-A461-B27F20BEA00E}" type="slidenum">
              <a:rPr lang="en-US" smtClean="0"/>
              <a:t>6</a:t>
            </a:fld>
            <a:endParaRPr lang="en-US"/>
          </a:p>
        </p:txBody>
      </p:sp>
    </p:spTree>
    <p:extLst>
      <p:ext uri="{BB962C8B-B14F-4D97-AF65-F5344CB8AC3E}">
        <p14:creationId xmlns:p14="http://schemas.microsoft.com/office/powerpoint/2010/main" val="2217735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that in a </a:t>
            </a:r>
            <a:r>
              <a:rPr lang="en-US" b="1" dirty="0"/>
              <a:t>command economy</a:t>
            </a:r>
            <a:r>
              <a:rPr lang="en-US" dirty="0"/>
              <a:t>, the three basic economic questions are answered primarily by a </a:t>
            </a:r>
            <a:r>
              <a:rPr lang="en-US" b="1" dirty="0"/>
              <a:t>central authority or government planners</a:t>
            </a:r>
            <a:r>
              <a:rPr lang="en-US" dirty="0"/>
              <a:t>, rather than through markets or tradition.</a:t>
            </a:r>
          </a:p>
          <a:p>
            <a:endParaRPr lang="en-US" b="1" dirty="0"/>
          </a:p>
          <a:p>
            <a:r>
              <a:rPr lang="en-US" b="1" dirty="0"/>
              <a:t>Key Framing Idea:</a:t>
            </a:r>
          </a:p>
          <a:p>
            <a:r>
              <a:rPr lang="en-US" i="1" dirty="0"/>
              <a:t>"In a command economy, economic decisions are centralized, the government decides what gets produced, how it gets produced, and who receives it."</a:t>
            </a:r>
            <a:br>
              <a:rPr lang="en-US" dirty="0"/>
            </a:br>
            <a:r>
              <a:rPr lang="en-US" dirty="0"/>
              <a:t>This slide contrasts command systems with market economies by emphasizing centralized control over economic resources and decision-making.</a:t>
            </a:r>
          </a:p>
          <a:p>
            <a:endParaRPr lang="en-US" dirty="0"/>
          </a:p>
          <a:p>
            <a:r>
              <a:rPr lang="en-US" b="1" dirty="0"/>
              <a:t>How to Present the Slide:</a:t>
            </a:r>
          </a:p>
          <a:p>
            <a:r>
              <a:rPr lang="en-US" dirty="0"/>
              <a:t>Begin by connecting to the previous slide:</a:t>
            </a:r>
          </a:p>
          <a:p>
            <a:r>
              <a:rPr lang="en-US" i="1" dirty="0"/>
              <a:t>"On the last slide, we saw that market economies rely on individual choice and prices. Now we’re looking at the opposite end of the spectrum: command economies."</a:t>
            </a:r>
            <a:endParaRPr lang="en-US" dirty="0"/>
          </a:p>
          <a:p>
            <a:r>
              <a:rPr lang="en-US" dirty="0"/>
              <a:t>Read the title:</a:t>
            </a:r>
          </a:p>
          <a:p>
            <a:r>
              <a:rPr lang="en-US" b="1" dirty="0"/>
              <a:t>“Command Economies”</a:t>
            </a:r>
            <a:endParaRPr lang="en-US" dirty="0"/>
          </a:p>
          <a:p>
            <a:r>
              <a:rPr lang="en-US" dirty="0"/>
              <a:t>Then read the red text:</a:t>
            </a:r>
          </a:p>
          <a:p>
            <a:r>
              <a:rPr lang="en-US" b="1" dirty="0"/>
              <a:t>“What, how, for whom answered by central planners.”</a:t>
            </a:r>
            <a:endParaRPr lang="en-US" dirty="0"/>
          </a:p>
          <a:p>
            <a:r>
              <a:rPr lang="en-US" dirty="0"/>
              <a:t>Pause for emphasis.</a:t>
            </a:r>
          </a:p>
          <a:p>
            <a:r>
              <a:rPr lang="en-US" dirty="0"/>
              <a:t>Tell students:</a:t>
            </a:r>
          </a:p>
          <a:p>
            <a:r>
              <a:rPr lang="en-US" i="1" dirty="0"/>
              <a:t>"Instead of millions of individual buyers and sellers making decentralized decisions, a command economy relies on a small group of government decision-makers to direct economic activity."</a:t>
            </a:r>
            <a:endParaRPr lang="en-US" dirty="0"/>
          </a:p>
          <a:p>
            <a:r>
              <a:rPr lang="en-US" dirty="0"/>
              <a:t>Define central planners:</a:t>
            </a:r>
          </a:p>
          <a:p>
            <a:r>
              <a:rPr lang="en-US" i="1" dirty="0"/>
              <a:t>"Central planners are government officials who decide what should be produced, how resources should be used, and who receives the output."</a:t>
            </a:r>
            <a:endParaRPr lang="en-US" dirty="0"/>
          </a:p>
          <a:p>
            <a:endParaRPr lang="en-US" dirty="0"/>
          </a:p>
          <a:p>
            <a:r>
              <a:rPr lang="en-US" dirty="0"/>
              <a:t>Work through the characteristics.</a:t>
            </a:r>
          </a:p>
          <a:p>
            <a:r>
              <a:rPr lang="en-US" b="1" dirty="0"/>
              <a:t>Public (government) ownership of resources</a:t>
            </a:r>
          </a:p>
          <a:p>
            <a:r>
              <a:rPr lang="en-US" dirty="0"/>
              <a:t>Explain:</a:t>
            </a:r>
          </a:p>
          <a:p>
            <a:r>
              <a:rPr lang="en-US" i="1" dirty="0"/>
              <a:t>"In command economies, productive resources are largely owned or controlled by the government."</a:t>
            </a:r>
            <a:endParaRPr lang="en-US" dirty="0"/>
          </a:p>
          <a:p>
            <a:r>
              <a:rPr lang="en-US" dirty="0"/>
              <a:t>Clarify:</a:t>
            </a:r>
          </a:p>
          <a:p>
            <a:r>
              <a:rPr lang="en-US" i="1" dirty="0"/>
              <a:t>"Factories, natural resources, transportation systems, and major industries are often publicly owned instead of privately owned."</a:t>
            </a:r>
            <a:endParaRPr lang="en-US" dirty="0"/>
          </a:p>
          <a:p>
            <a:r>
              <a:rPr lang="en-US" dirty="0"/>
              <a:t>Contrast with market economies:</a:t>
            </a:r>
          </a:p>
          <a:p>
            <a:r>
              <a:rPr lang="en-US" i="1" dirty="0"/>
              <a:t>"In a market system, businesses own productive resources. In a command system, the state often controls them."</a:t>
            </a:r>
            <a:endParaRPr lang="en-US" dirty="0"/>
          </a:p>
          <a:p>
            <a:br>
              <a:rPr lang="en-US" dirty="0"/>
            </a:br>
            <a:r>
              <a:rPr lang="en-US" b="1" dirty="0"/>
              <a:t>Les enforcement of private property rights</a:t>
            </a:r>
          </a:p>
          <a:p>
            <a:r>
              <a:rPr lang="en-US" dirty="0"/>
              <a:t>Point to the “thief” image.</a:t>
            </a:r>
          </a:p>
          <a:p>
            <a:r>
              <a:rPr lang="en-US" dirty="0"/>
              <a:t>Explain carefully here.</a:t>
            </a:r>
          </a:p>
          <a:p>
            <a:r>
              <a:rPr lang="en-US" dirty="0"/>
              <a:t>Tell students:</a:t>
            </a:r>
          </a:p>
          <a:p>
            <a:r>
              <a:rPr lang="en-US" i="1" dirty="0"/>
              <a:t>"Compared to market economies, command economies generally place much less emphasis on private property rights."</a:t>
            </a:r>
            <a:endParaRPr lang="en-US" dirty="0"/>
          </a:p>
          <a:p>
            <a:r>
              <a:rPr lang="en-US" dirty="0"/>
              <a:t>Clarify:</a:t>
            </a:r>
          </a:p>
          <a:p>
            <a:r>
              <a:rPr lang="en-US" i="1" dirty="0"/>
              <a:t>"This does NOT mean all personal belongings disappear, but ownership of productive resources is heavily restricted or controlled by the state."</a:t>
            </a:r>
            <a:endParaRPr lang="en-US" dirty="0"/>
          </a:p>
          <a:p>
            <a:r>
              <a:rPr lang="en-US" dirty="0"/>
              <a:t>Explain why:</a:t>
            </a:r>
          </a:p>
          <a:p>
            <a:r>
              <a:rPr lang="en-US" i="1" dirty="0"/>
              <a:t>"If the government controls production, strong private ownership of major productive assets becomes much less important."</a:t>
            </a:r>
            <a:br>
              <a:rPr lang="en-US" dirty="0"/>
            </a:br>
            <a:endParaRPr lang="en-US" dirty="0"/>
          </a:p>
          <a:p>
            <a:r>
              <a:rPr lang="en-US" b="1" dirty="0"/>
              <a:t>Lots of government intervention</a:t>
            </a:r>
          </a:p>
          <a:p>
            <a:r>
              <a:rPr lang="en-US" dirty="0"/>
              <a:t>Explain:</a:t>
            </a:r>
          </a:p>
          <a:p>
            <a:r>
              <a:rPr lang="en-US" i="1" dirty="0"/>
              <a:t>"Government involvement in a command economy is extensive."</a:t>
            </a:r>
            <a:endParaRPr lang="en-US" dirty="0"/>
          </a:p>
          <a:p>
            <a:r>
              <a:rPr lang="en-US" dirty="0"/>
              <a:t>Examples:</a:t>
            </a:r>
          </a:p>
          <a:p>
            <a:r>
              <a:rPr lang="en-US" dirty="0"/>
              <a:t>Production quotas </a:t>
            </a:r>
          </a:p>
          <a:p>
            <a:r>
              <a:rPr lang="en-US" dirty="0"/>
              <a:t>Wage controls </a:t>
            </a:r>
          </a:p>
          <a:p>
            <a:r>
              <a:rPr lang="en-US" dirty="0"/>
              <a:t>Price controls </a:t>
            </a:r>
          </a:p>
          <a:p>
            <a:r>
              <a:rPr lang="en-US" dirty="0"/>
              <a:t>Resource allocation decisions </a:t>
            </a:r>
          </a:p>
          <a:p>
            <a:r>
              <a:rPr lang="en-US" dirty="0"/>
              <a:t>Employment assignments </a:t>
            </a:r>
          </a:p>
          <a:p>
            <a:r>
              <a:rPr lang="en-US" dirty="0"/>
              <a:t>Distribution targets </a:t>
            </a:r>
          </a:p>
          <a:p>
            <a:r>
              <a:rPr lang="en-US" dirty="0"/>
              <a:t>Tell students:</a:t>
            </a:r>
          </a:p>
          <a:p>
            <a:r>
              <a:rPr lang="en-US" i="1" dirty="0"/>
              <a:t>"The government doesn’t just regulate around the edges, it actively directs much of the economy."</a:t>
            </a:r>
            <a:endParaRPr lang="en-US" dirty="0"/>
          </a:p>
          <a:p>
            <a:br>
              <a:rPr lang="en-US" dirty="0"/>
            </a:br>
            <a:r>
              <a:rPr lang="en-US" b="1" dirty="0"/>
              <a:t>Central planners</a:t>
            </a:r>
          </a:p>
          <a:p>
            <a:r>
              <a:rPr lang="en-US" dirty="0"/>
              <a:t>Explain:</a:t>
            </a:r>
          </a:p>
          <a:p>
            <a:r>
              <a:rPr lang="en-US" i="1" dirty="0"/>
              <a:t>"These planners attempt to coordinate economic activity for the entire country."</a:t>
            </a:r>
            <a:endParaRPr lang="en-US" dirty="0"/>
          </a:p>
          <a:p>
            <a:r>
              <a:rPr lang="en-US" dirty="0"/>
              <a:t>Walk through the 3 questions:</a:t>
            </a:r>
          </a:p>
          <a:p>
            <a:r>
              <a:rPr lang="en-US" b="1" dirty="0"/>
              <a:t>What to produce?</a:t>
            </a:r>
            <a:br>
              <a:rPr lang="en-US" dirty="0"/>
            </a:br>
            <a:r>
              <a:rPr lang="en-US" i="1" dirty="0"/>
              <a:t>"The government decides whether resources go toward food, military equipment, housing, healthcare, or heavy industry."</a:t>
            </a:r>
            <a:endParaRPr lang="en-US" dirty="0"/>
          </a:p>
          <a:p>
            <a:r>
              <a:rPr lang="en-US" b="1" dirty="0"/>
              <a:t>How to produce?</a:t>
            </a:r>
            <a:br>
              <a:rPr lang="en-US" dirty="0"/>
            </a:br>
            <a:r>
              <a:rPr lang="en-US" i="1" dirty="0"/>
              <a:t>"The government decides production methods, labor allocation, and resource use."</a:t>
            </a:r>
            <a:endParaRPr lang="en-US" dirty="0"/>
          </a:p>
          <a:p>
            <a:r>
              <a:rPr lang="en-US" b="1" dirty="0"/>
              <a:t>For whom to produce?</a:t>
            </a:r>
            <a:br>
              <a:rPr lang="en-US" dirty="0"/>
            </a:br>
            <a:r>
              <a:rPr lang="en-US" i="1" dirty="0"/>
              <a:t>"The government determines distribution priorities."</a:t>
            </a:r>
            <a:endParaRPr lang="en-US" dirty="0"/>
          </a:p>
          <a:p>
            <a:br>
              <a:rPr lang="en-US" dirty="0"/>
            </a:br>
            <a:r>
              <a:rPr lang="en-US" b="1" dirty="0"/>
              <a:t>Strengths and weaknesses</a:t>
            </a:r>
          </a:p>
          <a:p>
            <a:r>
              <a:rPr lang="en-US" dirty="0"/>
              <a:t>Introduce evaluation briefly.</a:t>
            </a:r>
          </a:p>
          <a:p>
            <a:r>
              <a:rPr lang="en-US" b="1" dirty="0"/>
              <a:t>Potential strengths:</a:t>
            </a:r>
            <a:endParaRPr lang="en-US" dirty="0"/>
          </a:p>
          <a:p>
            <a:r>
              <a:rPr lang="en-US" dirty="0"/>
              <a:t>Can rapidly mobilize resources </a:t>
            </a:r>
          </a:p>
          <a:p>
            <a:r>
              <a:rPr lang="en-US" dirty="0"/>
              <a:t>Can pursue social goals directly </a:t>
            </a:r>
          </a:p>
          <a:p>
            <a:r>
              <a:rPr lang="en-US" dirty="0"/>
              <a:t>May reduce some forms of income inequality </a:t>
            </a:r>
          </a:p>
          <a:p>
            <a:r>
              <a:rPr lang="en-US" dirty="0"/>
              <a:t>Can prioritize public goods or infrastructure </a:t>
            </a:r>
          </a:p>
          <a:p>
            <a:r>
              <a:rPr lang="en-US" dirty="0"/>
              <a:t>Example:</a:t>
            </a:r>
          </a:p>
          <a:p>
            <a:r>
              <a:rPr lang="en-US" i="1" dirty="0"/>
              <a:t>"A command system can quickly redirect factories toward wartime production."</a:t>
            </a:r>
            <a:endParaRPr lang="en-US" dirty="0"/>
          </a:p>
          <a:p>
            <a:br>
              <a:rPr lang="en-US" dirty="0"/>
            </a:br>
            <a:r>
              <a:rPr lang="en-US" b="1" dirty="0"/>
              <a:t>Potential weaknesses:</a:t>
            </a:r>
            <a:endParaRPr lang="en-US" dirty="0"/>
          </a:p>
          <a:p>
            <a:r>
              <a:rPr lang="en-US" dirty="0"/>
              <a:t>This is the key teaching point.</a:t>
            </a:r>
          </a:p>
          <a:p>
            <a:r>
              <a:rPr lang="en-US" dirty="0"/>
              <a:t>Explain incentive problems:</a:t>
            </a:r>
          </a:p>
          <a:p>
            <a:r>
              <a:rPr lang="en-US" i="1" dirty="0"/>
              <a:t>"If firms don’t compete for profit, incentives to innovate and improve efficiency may weaken."</a:t>
            </a:r>
            <a:endParaRPr lang="en-US" dirty="0"/>
          </a:p>
          <a:p>
            <a:r>
              <a:rPr lang="en-US" dirty="0"/>
              <a:t>Explain information problem:</a:t>
            </a:r>
          </a:p>
          <a:p>
            <a:r>
              <a:rPr lang="en-US" i="1" dirty="0"/>
              <a:t>"One of the biggest economic challenges is information. How can a small group of planners accurately predict what millions of consumers want?"</a:t>
            </a:r>
            <a:endParaRPr lang="en-US" dirty="0"/>
          </a:p>
          <a:p>
            <a:r>
              <a:rPr lang="en-US" dirty="0"/>
              <a:t>Example:</a:t>
            </a:r>
          </a:p>
          <a:p>
            <a:r>
              <a:rPr lang="en-US" i="1" dirty="0"/>
              <a:t>"How many shoes should be produced? What sizes? What colors? Where should they go?"</a:t>
            </a:r>
            <a:endParaRPr lang="en-US" dirty="0"/>
          </a:p>
          <a:p>
            <a:r>
              <a:rPr lang="en-US" dirty="0"/>
              <a:t>Explain inefficiency:</a:t>
            </a:r>
          </a:p>
          <a:p>
            <a:r>
              <a:rPr lang="en-US" i="1" dirty="0"/>
              <a:t>"Without price signals, shortages and surpluses are much more likely."</a:t>
            </a:r>
            <a:endParaRPr lang="en-US" dirty="0"/>
          </a:p>
          <a:p>
            <a:r>
              <a:rPr lang="en-US" dirty="0"/>
              <a:t>Important AP framing:</a:t>
            </a:r>
          </a:p>
          <a:p>
            <a:r>
              <a:rPr lang="en-US" i="1" dirty="0"/>
              <a:t>"Prices communicate information in market economies. Command systems lose much of that signaling mechanism."</a:t>
            </a:r>
            <a:endParaRPr lang="en-US" dirty="0"/>
          </a:p>
          <a:p>
            <a:br>
              <a:rPr lang="en-US" dirty="0"/>
            </a:br>
            <a:r>
              <a:rPr lang="en-US" b="1" dirty="0"/>
              <a:t>Historical examples</a:t>
            </a:r>
          </a:p>
          <a:p>
            <a:r>
              <a:rPr lang="en-US" dirty="0"/>
              <a:t>If helpful, briefly mention:</a:t>
            </a:r>
          </a:p>
          <a:p>
            <a:r>
              <a:rPr lang="en-US" dirty="0"/>
              <a:t>Former Soviet Union </a:t>
            </a:r>
          </a:p>
          <a:p>
            <a:r>
              <a:rPr lang="en-US" dirty="0"/>
              <a:t>Maoist China </a:t>
            </a:r>
          </a:p>
          <a:p>
            <a:r>
              <a:rPr lang="en-US" dirty="0"/>
              <a:t>North Korea (modern example) </a:t>
            </a:r>
          </a:p>
          <a:p>
            <a:r>
              <a:rPr lang="en-US" dirty="0"/>
              <a:t>Keep examples brief since this is conceptual.</a:t>
            </a:r>
          </a:p>
          <a:p>
            <a:br>
              <a:rPr lang="en-US" dirty="0"/>
            </a:br>
            <a:r>
              <a:rPr lang="en-US" b="1" dirty="0"/>
              <a:t>Engagement Prompts:</a:t>
            </a:r>
          </a:p>
          <a:p>
            <a:r>
              <a:rPr lang="en-US" dirty="0"/>
              <a:t>Ask:</a:t>
            </a:r>
          </a:p>
          <a:p>
            <a:r>
              <a:rPr lang="en-US" b="1" dirty="0"/>
              <a:t>“Do you think a small group of planners could accurately decide everything an economy should produce?”</a:t>
            </a:r>
            <a:endParaRPr lang="en-US" dirty="0"/>
          </a:p>
          <a:p>
            <a:r>
              <a:rPr lang="en-US" dirty="0"/>
              <a:t>Follow-up:</a:t>
            </a:r>
          </a:p>
          <a:p>
            <a:r>
              <a:rPr lang="en-US" b="1" dirty="0"/>
              <a:t>“What information would they need?”</a:t>
            </a:r>
            <a:endParaRPr lang="en-US" dirty="0"/>
          </a:p>
          <a:p>
            <a:r>
              <a:rPr lang="en-US" dirty="0"/>
              <a:t>Ask:</a:t>
            </a:r>
          </a:p>
          <a:p>
            <a:r>
              <a:rPr lang="en-US" b="1" dirty="0"/>
              <a:t>“What might be an advantage of having the government direct all resources during a crisis?”</a:t>
            </a:r>
            <a:endParaRPr lang="en-US" dirty="0"/>
          </a:p>
          <a:p>
            <a:r>
              <a:rPr lang="en-US" dirty="0"/>
              <a:t>Then:</a:t>
            </a:r>
          </a:p>
          <a:p>
            <a:r>
              <a:rPr lang="en-US" b="1" dirty="0"/>
              <a:t>“What might go wrong if planners make bad decisions?”</a:t>
            </a:r>
            <a:endParaRPr lang="en-US" dirty="0"/>
          </a:p>
          <a:p>
            <a:br>
              <a:rPr lang="en-US" dirty="0"/>
            </a:br>
            <a:r>
              <a:rPr lang="en-US" b="1" dirty="0"/>
              <a:t>Transition to Next Slide:</a:t>
            </a:r>
          </a:p>
          <a:p>
            <a:r>
              <a:rPr lang="en-US" i="1" dirty="0"/>
              <a:t>"Market economies rely on individual choice. Command economies rely on central planning. But most real-world economies fall somewhere in between. Let’s look at mixed economies."</a:t>
            </a:r>
            <a:endParaRPr lang="en-US" dirty="0"/>
          </a:p>
        </p:txBody>
      </p:sp>
      <p:sp>
        <p:nvSpPr>
          <p:cNvPr id="4" name="Slide Number Placeholder 3"/>
          <p:cNvSpPr>
            <a:spLocks noGrp="1"/>
          </p:cNvSpPr>
          <p:nvPr>
            <p:ph type="sldNum" sz="quarter" idx="5"/>
          </p:nvPr>
        </p:nvSpPr>
        <p:spPr/>
        <p:txBody>
          <a:bodyPr/>
          <a:lstStyle/>
          <a:p>
            <a:fld id="{2A3C7D26-2E3B-43F2-A461-B27F20BEA00E}" type="slidenum">
              <a:rPr lang="en-US" smtClean="0"/>
              <a:t>7</a:t>
            </a:fld>
            <a:endParaRPr lang="en-US"/>
          </a:p>
        </p:txBody>
      </p:sp>
    </p:spTree>
    <p:extLst>
      <p:ext uri="{BB962C8B-B14F-4D97-AF65-F5344CB8AC3E}">
        <p14:creationId xmlns:p14="http://schemas.microsoft.com/office/powerpoint/2010/main" val="1105794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that </a:t>
            </a:r>
            <a:r>
              <a:rPr lang="en-US" b="1" dirty="0"/>
              <a:t>most real-world economies are mixed economies</a:t>
            </a:r>
            <a:r>
              <a:rPr lang="en-US" dirty="0"/>
              <a:t>, combining elements of both market and command systems, but differing in how much government involvement they allow.</a:t>
            </a:r>
          </a:p>
          <a:p>
            <a:endParaRPr lang="en-US" b="1" dirty="0"/>
          </a:p>
          <a:p>
            <a:r>
              <a:rPr lang="en-US" b="1" dirty="0"/>
              <a:t>Key Framing Idea:</a:t>
            </a:r>
          </a:p>
          <a:p>
            <a:r>
              <a:rPr lang="en-US" i="1" dirty="0"/>
              <a:t>"Pure market and pure command economies are theoretical extremes, most countries fall somewhere in between."</a:t>
            </a:r>
            <a:br>
              <a:rPr lang="en-US" dirty="0"/>
            </a:br>
            <a:r>
              <a:rPr lang="en-US" dirty="0"/>
              <a:t>Mixed economies blend private decision-making with government involvement to varying degrees.</a:t>
            </a:r>
          </a:p>
          <a:p>
            <a:endParaRPr lang="en-US" dirty="0"/>
          </a:p>
          <a:p>
            <a:r>
              <a:rPr lang="en-US" b="1" dirty="0"/>
              <a:t>How to Present the Slide:</a:t>
            </a:r>
          </a:p>
          <a:p>
            <a:r>
              <a:rPr lang="en-US" dirty="0"/>
              <a:t>Begin by connecting to the previous slide:</a:t>
            </a:r>
          </a:p>
          <a:p>
            <a:r>
              <a:rPr lang="en-US" i="1" dirty="0"/>
              <a:t>"We’ve now looked at traditional economies, market economies, and command economies. But here’s the important real-world takeaway: almost no country fits perfectly into just one category."</a:t>
            </a:r>
            <a:endParaRPr lang="en-US" dirty="0"/>
          </a:p>
          <a:p>
            <a:r>
              <a:rPr lang="en-US" dirty="0"/>
              <a:t>Introduce the title:</a:t>
            </a:r>
          </a:p>
          <a:p>
            <a:r>
              <a:rPr lang="en-US" b="1" dirty="0"/>
              <a:t>“Mixed Economies”</a:t>
            </a:r>
            <a:endParaRPr lang="en-US" dirty="0"/>
          </a:p>
          <a:p>
            <a:r>
              <a:rPr lang="en-US" dirty="0"/>
              <a:t>Define clearly:</a:t>
            </a:r>
          </a:p>
          <a:p>
            <a:r>
              <a:rPr lang="en-US" i="1" dirty="0"/>
              <a:t>"A mixed economy combines elements of market systems and command systems."</a:t>
            </a:r>
            <a:endParaRPr lang="en-US" dirty="0"/>
          </a:p>
          <a:p>
            <a:r>
              <a:rPr lang="en-US" dirty="0"/>
              <a:t>Emphasize:</a:t>
            </a:r>
          </a:p>
          <a:p>
            <a:r>
              <a:rPr lang="en-US" i="1" dirty="0"/>
              <a:t>"The question is not whether the government participates, the question is HOW MUCH."</a:t>
            </a:r>
            <a:endParaRPr lang="en-US" dirty="0"/>
          </a:p>
          <a:p>
            <a:r>
              <a:rPr lang="en-US" dirty="0"/>
              <a:t>Tell students:</a:t>
            </a:r>
          </a:p>
          <a:p>
            <a:r>
              <a:rPr lang="en-US" i="1" dirty="0"/>
              <a:t>"Think of economic systems as a spectrum rather than separate boxes."</a:t>
            </a:r>
            <a:endParaRPr lang="en-US" dirty="0"/>
          </a:p>
          <a:p>
            <a:br>
              <a:rPr lang="en-US" dirty="0"/>
            </a:br>
            <a:r>
              <a:rPr lang="en-US" b="1" dirty="0"/>
              <a:t>Capitalism side</a:t>
            </a:r>
          </a:p>
          <a:p>
            <a:r>
              <a:rPr lang="en-US" dirty="0"/>
              <a:t>Read:</a:t>
            </a:r>
          </a:p>
          <a:p>
            <a:r>
              <a:rPr lang="en-US" b="1" dirty="0"/>
              <a:t>“Capitalism”</a:t>
            </a:r>
            <a:endParaRPr lang="en-US" dirty="0"/>
          </a:p>
          <a:p>
            <a:r>
              <a:rPr lang="en-US" dirty="0"/>
              <a:t>Clarify terminology:</a:t>
            </a:r>
          </a:p>
          <a:p>
            <a:r>
              <a:rPr lang="en-US" i="1" dirty="0"/>
              <a:t>"In AP Economics, capitalism generally refers to an economic system built primarily around private ownership, markets, and price signals."</a:t>
            </a:r>
            <a:endParaRPr lang="en-US" dirty="0"/>
          </a:p>
          <a:p>
            <a:endParaRPr lang="en-US" dirty="0"/>
          </a:p>
          <a:p>
            <a:r>
              <a:rPr lang="en-US" b="1" dirty="0"/>
              <a:t>“A mixed economy closest to free market”</a:t>
            </a:r>
            <a:endParaRPr lang="en-US" dirty="0"/>
          </a:p>
          <a:p>
            <a:r>
              <a:rPr lang="en-US" dirty="0"/>
              <a:t>Explain:</a:t>
            </a:r>
          </a:p>
          <a:p>
            <a:r>
              <a:rPr lang="en-US" i="1" dirty="0"/>
              <a:t>"This means the economy relies mostly on private decision-making, even though some government involvement still exists."</a:t>
            </a:r>
            <a:endParaRPr lang="en-US" dirty="0"/>
          </a:p>
          <a:p>
            <a:r>
              <a:rPr lang="en-US" dirty="0"/>
              <a:t>Clarify:</a:t>
            </a:r>
          </a:p>
          <a:p>
            <a:r>
              <a:rPr lang="en-US" i="1" dirty="0"/>
              <a:t>"No modern economy is a perfectly pure free market."</a:t>
            </a:r>
            <a:endParaRPr lang="en-US" dirty="0"/>
          </a:p>
          <a:p>
            <a:endParaRPr lang="en-US" dirty="0"/>
          </a:p>
          <a:p>
            <a:r>
              <a:rPr lang="en-US" b="1" dirty="0"/>
              <a:t>“Private markets with prices”</a:t>
            </a:r>
            <a:endParaRPr lang="en-US" dirty="0"/>
          </a:p>
          <a:p>
            <a:r>
              <a:rPr lang="en-US" dirty="0"/>
              <a:t>Explain:</a:t>
            </a:r>
          </a:p>
          <a:p>
            <a:r>
              <a:rPr lang="en-US" i="1" dirty="0"/>
              <a:t>"Most production and exchange happen through markets, where buyers and sellers interact and prices coordinate decisions."</a:t>
            </a:r>
            <a:endParaRPr lang="en-US" dirty="0"/>
          </a:p>
          <a:p>
            <a:r>
              <a:rPr lang="en-US" dirty="0"/>
              <a:t>Connect back:</a:t>
            </a:r>
          </a:p>
          <a:p>
            <a:r>
              <a:rPr lang="en-US" i="1" dirty="0"/>
              <a:t>"That means prices largely answer the questions of what to produce, how to produce, and for whom to produce."</a:t>
            </a:r>
            <a:endParaRPr lang="en-US" dirty="0"/>
          </a:p>
          <a:p>
            <a:r>
              <a:rPr lang="en-US" dirty="0"/>
              <a:t>Examples:</a:t>
            </a:r>
          </a:p>
          <a:p>
            <a:r>
              <a:rPr lang="en-US" dirty="0"/>
              <a:t>Grocery stores </a:t>
            </a:r>
          </a:p>
          <a:p>
            <a:r>
              <a:rPr lang="en-US" dirty="0"/>
              <a:t>Housing markets </a:t>
            </a:r>
          </a:p>
          <a:p>
            <a:r>
              <a:rPr lang="en-US" dirty="0"/>
              <a:t>Labor markets </a:t>
            </a:r>
          </a:p>
          <a:p>
            <a:r>
              <a:rPr lang="en-US" dirty="0"/>
              <a:t>Retail businesses </a:t>
            </a:r>
          </a:p>
          <a:p>
            <a:br>
              <a:rPr lang="en-US" dirty="0"/>
            </a:br>
            <a:r>
              <a:rPr lang="en-US" b="1" dirty="0"/>
              <a:t>“Limited government intervention”</a:t>
            </a:r>
            <a:endParaRPr lang="en-US" dirty="0"/>
          </a:p>
          <a:p>
            <a:r>
              <a:rPr lang="en-US" dirty="0"/>
              <a:t>Clarify:</a:t>
            </a:r>
          </a:p>
          <a:p>
            <a:r>
              <a:rPr lang="en-US" i="1" dirty="0"/>
              <a:t>"Limited does NOT mean zero."</a:t>
            </a:r>
            <a:endParaRPr lang="en-US" dirty="0"/>
          </a:p>
          <a:p>
            <a:r>
              <a:rPr lang="en-US" dirty="0"/>
              <a:t>Give examples:</a:t>
            </a:r>
          </a:p>
          <a:p>
            <a:r>
              <a:rPr lang="en-US" dirty="0"/>
              <a:t>Environmental regulations </a:t>
            </a:r>
          </a:p>
          <a:p>
            <a:r>
              <a:rPr lang="en-US" dirty="0"/>
              <a:t>Consumer protection laws </a:t>
            </a:r>
          </a:p>
          <a:p>
            <a:r>
              <a:rPr lang="en-US" dirty="0"/>
              <a:t>Public education </a:t>
            </a:r>
          </a:p>
          <a:p>
            <a:r>
              <a:rPr lang="en-US" dirty="0"/>
              <a:t>National defense </a:t>
            </a:r>
          </a:p>
          <a:p>
            <a:r>
              <a:rPr lang="en-US" dirty="0"/>
              <a:t>Roads and infrastructure </a:t>
            </a:r>
          </a:p>
          <a:p>
            <a:r>
              <a:rPr lang="en-US" dirty="0"/>
              <a:t>Monetary policy </a:t>
            </a:r>
          </a:p>
          <a:p>
            <a:r>
              <a:rPr lang="en-US" dirty="0"/>
              <a:t>Important AP framing:</a:t>
            </a:r>
          </a:p>
          <a:p>
            <a:r>
              <a:rPr lang="en-US" i="1" dirty="0"/>
              <a:t>"Even highly market-oriented economies still involve government participation."</a:t>
            </a:r>
            <a:endParaRPr lang="en-US" dirty="0"/>
          </a:p>
          <a:p>
            <a:endParaRPr lang="en-US" dirty="0"/>
          </a:p>
          <a:p>
            <a:r>
              <a:rPr lang="en-US" b="1" dirty="0"/>
              <a:t>Communism / command-oriented side</a:t>
            </a:r>
          </a:p>
          <a:p>
            <a:r>
              <a:rPr lang="en-US" dirty="0"/>
              <a:t>Read:</a:t>
            </a:r>
          </a:p>
          <a:p>
            <a:r>
              <a:rPr lang="en-US" b="1" dirty="0"/>
              <a:t>“Communism”</a:t>
            </a:r>
            <a:endParaRPr lang="en-US" dirty="0"/>
          </a:p>
          <a:p>
            <a:r>
              <a:rPr lang="en-US" dirty="0"/>
              <a:t>Frame carefully:</a:t>
            </a:r>
          </a:p>
          <a:p>
            <a:r>
              <a:rPr lang="en-US" i="1" dirty="0"/>
              <a:t>"This represents a mixed economy much closer to the command end of the spectrum."</a:t>
            </a:r>
            <a:endParaRPr lang="en-US" dirty="0"/>
          </a:p>
          <a:p>
            <a:r>
              <a:rPr lang="en-US" dirty="0"/>
              <a:t>Clarify:</a:t>
            </a:r>
          </a:p>
          <a:p>
            <a:r>
              <a:rPr lang="en-US" i="1" dirty="0"/>
              <a:t>"Pure command economy is theoretical, but historically some economies moved much closer to command economy central planning."</a:t>
            </a:r>
            <a:endParaRPr lang="en-US" dirty="0"/>
          </a:p>
          <a:p>
            <a:endParaRPr lang="en-US" dirty="0"/>
          </a:p>
          <a:p>
            <a:r>
              <a:rPr lang="en-US" b="1" dirty="0"/>
              <a:t>“Government controls most of the economy”</a:t>
            </a:r>
            <a:endParaRPr lang="en-US" dirty="0"/>
          </a:p>
          <a:p>
            <a:r>
              <a:rPr lang="en-US" dirty="0"/>
              <a:t>Explain:</a:t>
            </a:r>
          </a:p>
          <a:p>
            <a:r>
              <a:rPr lang="en-US" i="1" dirty="0"/>
              <a:t>"In these systems, the government controls major industries, directs production decisions, and limits private market activity."</a:t>
            </a:r>
            <a:endParaRPr lang="en-US" dirty="0"/>
          </a:p>
          <a:p>
            <a:r>
              <a:rPr lang="en-US" dirty="0"/>
              <a:t>Examples:</a:t>
            </a:r>
          </a:p>
          <a:p>
            <a:r>
              <a:rPr lang="en-US" dirty="0"/>
              <a:t>State-owned factories </a:t>
            </a:r>
          </a:p>
          <a:p>
            <a:r>
              <a:rPr lang="en-US" dirty="0"/>
              <a:t>Government production targets </a:t>
            </a:r>
          </a:p>
          <a:p>
            <a:r>
              <a:rPr lang="en-US" dirty="0"/>
              <a:t>Restricted private enterprise </a:t>
            </a:r>
          </a:p>
          <a:p>
            <a:r>
              <a:rPr lang="en-US" dirty="0"/>
              <a:t>Contrast:</a:t>
            </a:r>
          </a:p>
          <a:p>
            <a:r>
              <a:rPr lang="en-US" i="1" dirty="0"/>
              <a:t>"Instead of prices coordinating most activity, government decisions play the larger role."</a:t>
            </a:r>
            <a:endParaRPr lang="en-US" dirty="0"/>
          </a:p>
          <a:p>
            <a:br>
              <a:rPr lang="en-US" dirty="0"/>
            </a:br>
            <a:r>
              <a:rPr lang="en-US" b="1" dirty="0"/>
              <a:t>Big conceptual takeaway</a:t>
            </a:r>
          </a:p>
          <a:p>
            <a:r>
              <a:rPr lang="en-US" dirty="0"/>
              <a:t>Step back from the slide.</a:t>
            </a:r>
          </a:p>
          <a:p>
            <a:r>
              <a:rPr lang="en-US" dirty="0"/>
              <a:t>Tell students:</a:t>
            </a:r>
          </a:p>
          <a:p>
            <a:r>
              <a:rPr lang="en-US" i="1" dirty="0"/>
              <a:t>"The most important idea here is that real economies exist on a continuum."</a:t>
            </a:r>
            <a:endParaRPr lang="en-US" dirty="0"/>
          </a:p>
          <a:p>
            <a:r>
              <a:rPr lang="en-US" dirty="0"/>
              <a:t>Visual explanation:</a:t>
            </a:r>
          </a:p>
          <a:p>
            <a:r>
              <a:rPr lang="en-US" i="1" dirty="0"/>
              <a:t>"The United States is more market-oriented, but it still has public schools, government regulations, Medicare, and central banking."</a:t>
            </a:r>
            <a:endParaRPr lang="en-US" dirty="0"/>
          </a:p>
          <a:p>
            <a:r>
              <a:rPr lang="en-US" i="1" dirty="0"/>
              <a:t>"Other economies may allow markets but involve much heavier government control."</a:t>
            </a:r>
            <a:endParaRPr lang="en-US" dirty="0"/>
          </a:p>
          <a:p>
            <a:r>
              <a:rPr lang="en-US" dirty="0"/>
              <a:t>Important AP Macro clarification:</a:t>
            </a:r>
          </a:p>
          <a:p>
            <a:r>
              <a:rPr lang="en-US" i="1" dirty="0"/>
              <a:t>"Economic systems are rarely pure categories. Mixed economies dominate the modern world."</a:t>
            </a:r>
            <a:endParaRPr lang="en-US" dirty="0"/>
          </a:p>
          <a:p>
            <a:endParaRPr lang="en-US" dirty="0"/>
          </a:p>
          <a:p>
            <a:r>
              <a:rPr lang="en-US" b="1" dirty="0"/>
              <a:t>Address possible misconceptions</a:t>
            </a:r>
          </a:p>
          <a:p>
            <a:r>
              <a:rPr lang="en-US" dirty="0"/>
              <a:t>Clarify:</a:t>
            </a:r>
          </a:p>
          <a:p>
            <a:r>
              <a:rPr lang="en-US" i="1" dirty="0"/>
              <a:t>"A mixed economy does NOT mean exactly 50/50 market and command."</a:t>
            </a:r>
            <a:endParaRPr lang="en-US" dirty="0"/>
          </a:p>
          <a:p>
            <a:r>
              <a:rPr lang="en-US" dirty="0"/>
              <a:t>Explain:</a:t>
            </a:r>
          </a:p>
          <a:p>
            <a:r>
              <a:rPr lang="en-US" i="1" dirty="0"/>
              <a:t>"It simply means the economy combines features of both systems in some proportion."</a:t>
            </a:r>
            <a:endParaRPr lang="en-US" dirty="0"/>
          </a:p>
          <a:p>
            <a:r>
              <a:rPr lang="en-US" dirty="0"/>
              <a:t>Optional quick examples:</a:t>
            </a:r>
          </a:p>
          <a:p>
            <a:r>
              <a:rPr lang="en-US" dirty="0"/>
              <a:t>United States = market-oriented mixed economy </a:t>
            </a:r>
          </a:p>
          <a:p>
            <a:r>
              <a:rPr lang="en-US" dirty="0"/>
              <a:t>China = mixed economy with substantial state involvement </a:t>
            </a:r>
          </a:p>
          <a:p>
            <a:r>
              <a:rPr lang="en-US" dirty="0"/>
              <a:t>Scandinavian economies = market-based with stronger social safety nets </a:t>
            </a:r>
          </a:p>
          <a:p>
            <a:r>
              <a:rPr lang="en-US" dirty="0"/>
              <a:t>Keep this high level.</a:t>
            </a:r>
          </a:p>
          <a:p>
            <a:br>
              <a:rPr lang="en-US" dirty="0"/>
            </a:br>
            <a:r>
              <a:rPr lang="en-US" b="1" dirty="0"/>
              <a:t>Engagement Prompts:</a:t>
            </a:r>
          </a:p>
          <a:p>
            <a:r>
              <a:rPr lang="en-US" dirty="0"/>
              <a:t>Ask:</a:t>
            </a:r>
          </a:p>
          <a:p>
            <a:r>
              <a:rPr lang="en-US" b="1" dirty="0"/>
              <a:t>“Would you want the government deciding what kind of phone you can buy?”</a:t>
            </a:r>
            <a:endParaRPr lang="en-US" dirty="0"/>
          </a:p>
          <a:p>
            <a:r>
              <a:rPr lang="en-US" dirty="0"/>
              <a:t>Follow-up:</a:t>
            </a:r>
          </a:p>
          <a:p>
            <a:r>
              <a:rPr lang="en-US" b="1" dirty="0"/>
              <a:t>“Would you want zero government rules on pollution, fraud, or workplace safety?”</a:t>
            </a:r>
            <a:endParaRPr lang="en-US" dirty="0"/>
          </a:p>
          <a:p>
            <a:r>
              <a:rPr lang="en-US" dirty="0"/>
              <a:t>Then:</a:t>
            </a:r>
          </a:p>
          <a:p>
            <a:r>
              <a:rPr lang="en-US" b="1" dirty="0"/>
              <a:t>“If both extremes have drawbacks, does a mixed economy make the most sense?”</a:t>
            </a:r>
            <a:endParaRPr lang="en-US" dirty="0"/>
          </a:p>
          <a:p>
            <a:r>
              <a:rPr lang="en-US" dirty="0"/>
              <a:t>This creates a useful concluding discussion.</a:t>
            </a:r>
          </a:p>
          <a:p>
            <a:endParaRPr lang="en-US" dirty="0"/>
          </a:p>
          <a:p>
            <a:r>
              <a:rPr lang="en-US" b="1" dirty="0"/>
              <a:t>Transition to End of Lecture:</a:t>
            </a:r>
          </a:p>
          <a:p>
            <a:r>
              <a:rPr lang="en-US" i="1" dirty="0"/>
              <a:t>"Today we started with the fundamental economic problem of scarcity, limited resources forcing societies to make choices. We then looked at the three basic economic questions: what to produce, how to produce, and for whom to produce. From there, we explored how different economic systems answer those questions: traditional economies through custom, market economies through prices and individual choice, command economies through central planning, and mixed economies through some combination of markets and government involvement. As we move forward in AP Microeconomics, we’ll spend much of our time analyzing how these decision-making systems affect incentives, efficiency, equity, and economic </a:t>
            </a:r>
            <a:r>
              <a:rPr lang="en-US" i="1"/>
              <a:t>outcomes."</a:t>
            </a:r>
            <a:endParaRPr lang="en-US" dirty="0"/>
          </a:p>
        </p:txBody>
      </p:sp>
      <p:sp>
        <p:nvSpPr>
          <p:cNvPr id="4" name="Slide Number Placeholder 3"/>
          <p:cNvSpPr>
            <a:spLocks noGrp="1"/>
          </p:cNvSpPr>
          <p:nvPr>
            <p:ph type="sldNum" sz="quarter" idx="5"/>
          </p:nvPr>
        </p:nvSpPr>
        <p:spPr/>
        <p:txBody>
          <a:bodyPr/>
          <a:lstStyle/>
          <a:p>
            <a:fld id="{2A3C7D26-2E3B-43F2-A461-B27F20BEA00E}" type="slidenum">
              <a:rPr lang="en-US" smtClean="0"/>
              <a:t>8</a:t>
            </a:fld>
            <a:endParaRPr lang="en-US"/>
          </a:p>
        </p:txBody>
      </p:sp>
    </p:spTree>
    <p:extLst>
      <p:ext uri="{BB962C8B-B14F-4D97-AF65-F5344CB8AC3E}">
        <p14:creationId xmlns:p14="http://schemas.microsoft.com/office/powerpoint/2010/main" val="2206642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D01D-85B1-4A4C-853A-85A48DFDAC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DF6B7-4C46-47BE-B734-7DA981F53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8FE6E3-1B0E-45DF-B797-2027B6299E42}"/>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1F397BFE-B775-4245-B6B9-9879A19C1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E9999-6BC9-4386-A7B0-088527083F58}"/>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318297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606A-6584-4F54-B850-23F98C36E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102B-98A6-4777-A651-C57521F1D4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CC7B6-7552-4169-B0C1-4AFE2079E7BD}"/>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83D733C9-8519-49FB-8E7A-2CF61CDF9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4F935-5F1D-466E-914A-D004E4091591}"/>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331414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0DE-3AF2-472B-82FF-3B010422E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108546-34EA-4D5F-8F81-61149C410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BE9D24-C22C-45B2-9C2F-2E9B2D35D1B3}"/>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2C0BD880-2C1C-4EAB-A2EE-96DE108CD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8A006-0E83-4093-9BD4-30B9EE4159E4}"/>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4145750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28E-D9CA-4E25-AE0A-AEBC13BA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A4993-8959-490A-BB9D-A572A33A2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FEFAD7-AB10-498D-801F-700F1B6994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5DD67-A916-4764-B363-87A82A504BBE}"/>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C36046E-9D12-4EC8-BA1D-894CF3C73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89730-31B3-4510-94A7-FC6610BD0B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023935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D45-6C2F-4238-A683-DC7B3E3E93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44C735-72A0-4664-8EC1-8A7ECCAE1F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E9133-F8DE-46EA-9A54-892ABC455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9372CE-B180-4BB4-9F79-1054EFD5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CE711-815E-4C6E-8D78-2D84FBD63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D07F5-6D44-4D5B-9554-2F2545D999F0}"/>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8" name="Footer Placeholder 7">
            <a:extLst>
              <a:ext uri="{FF2B5EF4-FFF2-40B4-BE49-F238E27FC236}">
                <a16:creationId xmlns:a16="http://schemas.microsoft.com/office/drawing/2014/main" id="{3C084CD9-BA32-4206-9676-A59E72A8D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0ADC8-2526-47A4-BB94-FFF38E96EF4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322259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EE7A-3F27-431A-8481-D6244F7CB2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308DC-9F5E-4107-B2C4-DE7CD5D4BDDA}"/>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4" name="Footer Placeholder 3">
            <a:extLst>
              <a:ext uri="{FF2B5EF4-FFF2-40B4-BE49-F238E27FC236}">
                <a16:creationId xmlns:a16="http://schemas.microsoft.com/office/drawing/2014/main" id="{05CCFC77-F3AA-4B38-A305-A54529AAA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BD2041-33BF-4C5F-B370-790962853E65}"/>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63442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FF0E0D-0710-4040-961D-1F69FCE57EEB}"/>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3" name="Footer Placeholder 2">
            <a:extLst>
              <a:ext uri="{FF2B5EF4-FFF2-40B4-BE49-F238E27FC236}">
                <a16:creationId xmlns:a16="http://schemas.microsoft.com/office/drawing/2014/main" id="{14505D8D-AB7B-4AB9-8033-487FE1BCD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4ADE2E-343F-4DF4-9FB3-2D815BF86AED}"/>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032504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A1B0-7825-427B-B6EB-5B8F77B89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3D06A6-552D-401F-AE4B-B7F14B0A9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0BE13-555E-46B2-99DD-7D34D126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34B8-6190-482A-BFB7-8506028A89F7}"/>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9905BC1A-7DD4-4559-83DE-D04FB01F6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D0BC9-717D-4B86-9A5D-717E04E0C2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413240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CC71-D1E2-44B8-ABAF-2737490F9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89D2E1-95DC-4BE2-988D-A47EABCF9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21BDB-D0F7-49C5-8AEE-484DE57E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A7D90-5309-4F4A-974B-6F391ADE69B6}"/>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3F5BFD1-F362-4170-8367-138A18C90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43223-68CA-45FC-ABDD-7B6C0243413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182805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EFB-2B7E-406C-9D23-5070EF131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1BCCA8-29D0-4408-9F07-54484BB33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0F902-8306-4A12-A3B4-BA5D6FC4B3F4}"/>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DAD4F52-4706-41CB-9563-78CE3A2A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3EC2D-4920-438E-A332-E6DBCE2EE3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476057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664FD7-12B7-437E-B391-B18344860A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3C2537-332C-4C73-B3EE-251CD7FE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ADCCB-944B-4462-995B-0C334C0D7FA8}"/>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48BA434-8A61-4D2C-84E9-667CB63FC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D7EF-6F17-4881-953C-6F570B5DF2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434624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D01D-85B1-4A4C-853A-85A48DFDAC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DF6B7-4C46-47BE-B734-7DA981F53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8FE6E3-1B0E-45DF-B797-2027B6299E42}"/>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1F397BFE-B775-4245-B6B9-9879A19C1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E9999-6BC9-4386-A7B0-088527083F58}"/>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89494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606A-6584-4F54-B850-23F98C36E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102B-98A6-4777-A651-C57521F1D4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CC7B6-7552-4169-B0C1-4AFE2079E7BD}"/>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83D733C9-8519-49FB-8E7A-2CF61CDF9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4F935-5F1D-466E-914A-D004E4091591}"/>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8670793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0DE-3AF2-472B-82FF-3B010422E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108546-34EA-4D5F-8F81-61149C410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BE9D24-C22C-45B2-9C2F-2E9B2D35D1B3}"/>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2C0BD880-2C1C-4EAB-A2EE-96DE108CD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8A006-0E83-4093-9BD4-30B9EE4159E4}"/>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5505207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28E-D9CA-4E25-AE0A-AEBC13BA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A4993-8959-490A-BB9D-A572A33A2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FEFAD7-AB10-498D-801F-700F1B6994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5DD67-A916-4764-B363-87A82A504BBE}"/>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C36046E-9D12-4EC8-BA1D-894CF3C73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89730-31B3-4510-94A7-FC6610BD0B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786790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D45-6C2F-4238-A683-DC7B3E3E93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44C735-72A0-4664-8EC1-8A7ECCAE1F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E9133-F8DE-46EA-9A54-892ABC455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9372CE-B180-4BB4-9F79-1054EFD5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CE711-815E-4C6E-8D78-2D84FBD63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D07F5-6D44-4D5B-9554-2F2545D999F0}"/>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8" name="Footer Placeholder 7">
            <a:extLst>
              <a:ext uri="{FF2B5EF4-FFF2-40B4-BE49-F238E27FC236}">
                <a16:creationId xmlns:a16="http://schemas.microsoft.com/office/drawing/2014/main" id="{3C084CD9-BA32-4206-9676-A59E72A8D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0ADC8-2526-47A4-BB94-FFF38E96EF4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094224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EE7A-3F27-431A-8481-D6244F7CB2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308DC-9F5E-4107-B2C4-DE7CD5D4BDDA}"/>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4" name="Footer Placeholder 3">
            <a:extLst>
              <a:ext uri="{FF2B5EF4-FFF2-40B4-BE49-F238E27FC236}">
                <a16:creationId xmlns:a16="http://schemas.microsoft.com/office/drawing/2014/main" id="{05CCFC77-F3AA-4B38-A305-A54529AAA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BD2041-33BF-4C5F-B370-790962853E65}"/>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7939991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FF0E0D-0710-4040-961D-1F69FCE57EEB}"/>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3" name="Footer Placeholder 2">
            <a:extLst>
              <a:ext uri="{FF2B5EF4-FFF2-40B4-BE49-F238E27FC236}">
                <a16:creationId xmlns:a16="http://schemas.microsoft.com/office/drawing/2014/main" id="{14505D8D-AB7B-4AB9-8033-487FE1BCD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4ADE2E-343F-4DF4-9FB3-2D815BF86AED}"/>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456519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A1B0-7825-427B-B6EB-5B8F77B89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3D06A6-552D-401F-AE4B-B7F14B0A9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0BE13-555E-46B2-99DD-7D34D126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34B8-6190-482A-BFB7-8506028A89F7}"/>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9905BC1A-7DD4-4559-83DE-D04FB01F6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D0BC9-717D-4B86-9A5D-717E04E0C2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4978546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CC71-D1E2-44B8-ABAF-2737490F9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89D2E1-95DC-4BE2-988D-A47EABCF9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21BDB-D0F7-49C5-8AEE-484DE57E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A7D90-5309-4F4A-974B-6F391ADE69B6}"/>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3F5BFD1-F362-4170-8367-138A18C90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43223-68CA-45FC-ABDD-7B6C0243413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1672711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EFB-2B7E-406C-9D23-5070EF131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1BCCA8-29D0-4408-9F07-54484BB33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0F902-8306-4A12-A3B4-BA5D6FC4B3F4}"/>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DAD4F52-4706-41CB-9563-78CE3A2A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3EC2D-4920-438E-A332-E6DBCE2EE3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5995335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664FD7-12B7-437E-B391-B18344860A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3C2537-332C-4C73-B3EE-251CD7FE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ADCCB-944B-4462-995B-0C334C0D7FA8}"/>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48BA434-8A61-4D2C-84E9-667CB63FC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D7EF-6F17-4881-953C-6F570B5DF2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706507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63906-2316-4C0D-B0C5-305918B00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23065A-096F-40E6-A271-5E5051A17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A67B-3AAF-4525-9FBA-AB6845BA7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78ECD0E6-C23B-4DC3-BD3C-14A3BF7CF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31C18-4FDB-4170-A56B-BE55751D0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1E4E6-9AD8-4D8C-B80C-985AEDABAA9F}" type="slidenum">
              <a:rPr lang="en-US" smtClean="0"/>
              <a:t>‹#›</a:t>
            </a:fld>
            <a:endParaRPr lang="en-US"/>
          </a:p>
        </p:txBody>
      </p:sp>
    </p:spTree>
    <p:extLst>
      <p:ext uri="{BB962C8B-B14F-4D97-AF65-F5344CB8AC3E}">
        <p14:creationId xmlns:p14="http://schemas.microsoft.com/office/powerpoint/2010/main" val="14766049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63906-2316-4C0D-B0C5-305918B00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23065A-096F-40E6-A271-5E5051A17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A67B-3AAF-4525-9FBA-AB6845BA7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78ECD0E6-C23B-4DC3-BD3C-14A3BF7CF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31C18-4FDB-4170-A56B-BE55751D0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1E4E6-9AD8-4D8C-B80C-985AEDABAA9F}" type="slidenum">
              <a:rPr lang="en-US" smtClean="0"/>
              <a:t>‹#›</a:t>
            </a:fld>
            <a:endParaRPr lang="en-US"/>
          </a:p>
        </p:txBody>
      </p:sp>
    </p:spTree>
    <p:extLst>
      <p:ext uri="{BB962C8B-B14F-4D97-AF65-F5344CB8AC3E}">
        <p14:creationId xmlns:p14="http://schemas.microsoft.com/office/powerpoint/2010/main" val="17136623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png"/><Relationship Id="rId7" Type="http://schemas.openxmlformats.org/officeDocument/2006/relationships/image" Target="../media/image10.jpeg"/><Relationship Id="rId12"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jpe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A9271F12-DB45-6361-5C2D-AC1B7AE49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2254">
            <a:off x="7105625" y="4201596"/>
            <a:ext cx="2857290" cy="28572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65434FD-BBC7-43BD-9762-AB7F207A3B7E}"/>
              </a:ext>
            </a:extLst>
          </p:cNvPr>
          <p:cNvSpPr/>
          <p:nvPr/>
        </p:nvSpPr>
        <p:spPr>
          <a:xfrm>
            <a:off x="-1" y="0"/>
            <a:ext cx="12258261" cy="412420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0" b="1" i="0" u="none" strike="noStrike" kern="1200" cap="none" spc="0" normalizeH="0" baseline="0" noProof="0" dirty="0">
                <a:ln>
                  <a:solidFill>
                    <a:srgbClr val="FF0000"/>
                  </a:solidFill>
                </a:ln>
                <a:solidFill>
                  <a:srgbClr val="FFC000">
                    <a:lumMod val="60000"/>
                    <a:lumOff val="40000"/>
                  </a:srgbClr>
                </a:solidFill>
                <a:effectLst/>
                <a:uLnTx/>
                <a:uFillTx/>
                <a:latin typeface="Calibri" panose="020F0502020204030204"/>
                <a:ea typeface="+mn-ea"/>
                <a:cs typeface="+mn-cs"/>
              </a:rPr>
              <a:t> </a:t>
            </a:r>
            <a:r>
              <a:rPr kumimoji="0" lang="en-US" sz="5000" b="1" i="0" u="sng" strike="noStrike" kern="1200" cap="none" spc="0" normalizeH="0" baseline="0" noProof="0" dirty="0">
                <a:ln>
                  <a:solidFill>
                    <a:srgbClr val="FF0000"/>
                  </a:solidFill>
                </a:ln>
                <a:solidFill>
                  <a:srgbClr val="FFC000">
                    <a:lumMod val="60000"/>
                    <a:lumOff val="40000"/>
                  </a:srgbClr>
                </a:solidFill>
                <a:effectLst/>
                <a:uLnTx/>
                <a:uFillTx/>
                <a:latin typeface="Calibri" panose="020F0502020204030204"/>
                <a:ea typeface="+mn-ea"/>
                <a:cs typeface="+mn-cs"/>
              </a:rPr>
              <a:t>CED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w="28575">
                  <a:solidFill>
                    <a:srgbClr val="FFC000"/>
                  </a:solidFill>
                  <a:prstDash val="solid"/>
                </a:ln>
                <a:solidFill>
                  <a:srgbClr val="00B0F0"/>
                </a:solidFill>
                <a:effectLst/>
                <a:uLnTx/>
                <a:uFillTx/>
                <a:latin typeface="Arial Black" panose="020B0A04020102020204" pitchFamily="34" charset="0"/>
                <a:ea typeface="+mn-ea"/>
                <a:cs typeface="+mn-cs"/>
              </a:rPr>
              <a:t>Economic Systems</a:t>
            </a:r>
            <a:endParaRPr kumimoji="0" lang="en-US" sz="6000" b="1" i="0" u="none" strike="noStrike" kern="1200" cap="none" spc="0" normalizeH="0" baseline="0" noProof="0" dirty="0">
              <a:ln w="28575">
                <a:solidFill>
                  <a:srgbClr val="FFC000"/>
                </a:solidFill>
                <a:prstDash val="solid"/>
              </a:ln>
              <a:solidFill>
                <a:srgbClr val="00B0F0"/>
              </a:solidFill>
              <a:effectLst/>
              <a:uLnTx/>
              <a:uFillTx/>
              <a:latin typeface="Arial Black" panose="020B0A04020102020204" pitchFamily="34" charset="0"/>
              <a:ea typeface="+mn-ea"/>
              <a:cs typeface="+mn-cs"/>
            </a:endParaRPr>
          </a:p>
        </p:txBody>
      </p:sp>
      <p:sp>
        <p:nvSpPr>
          <p:cNvPr id="2" name="Isosceles Triangle 1">
            <a:extLst>
              <a:ext uri="{FF2B5EF4-FFF2-40B4-BE49-F238E27FC236}">
                <a16:creationId xmlns:a16="http://schemas.microsoft.com/office/drawing/2014/main" id="{D3F885B0-29FE-7477-7BA4-4D699823D8E4}"/>
              </a:ext>
            </a:extLst>
          </p:cNvPr>
          <p:cNvSpPr/>
          <p:nvPr/>
        </p:nvSpPr>
        <p:spPr>
          <a:xfrm>
            <a:off x="8927262" y="3444816"/>
            <a:ext cx="3267614" cy="3415880"/>
          </a:xfrm>
          <a:custGeom>
            <a:avLst/>
            <a:gdLst>
              <a:gd name="connsiteX0" fmla="*/ 0 w 2053087"/>
              <a:gd name="connsiteY0" fmla="*/ 1742536 h 1742536"/>
              <a:gd name="connsiteX1" fmla="*/ 1026544 w 2053087"/>
              <a:gd name="connsiteY1" fmla="*/ 0 h 1742536"/>
              <a:gd name="connsiteX2" fmla="*/ 2053087 w 2053087"/>
              <a:gd name="connsiteY2" fmla="*/ 1742536 h 1742536"/>
              <a:gd name="connsiteX3" fmla="*/ 0 w 2053087"/>
              <a:gd name="connsiteY3" fmla="*/ 1742536 h 1742536"/>
              <a:gd name="connsiteX0" fmla="*/ 0 w 3065254"/>
              <a:gd name="connsiteY0" fmla="*/ 1742536 h 2996241"/>
              <a:gd name="connsiteX1" fmla="*/ 1026544 w 3065254"/>
              <a:gd name="connsiteY1" fmla="*/ 0 h 2996241"/>
              <a:gd name="connsiteX2" fmla="*/ 3065254 w 3065254"/>
              <a:gd name="connsiteY2" fmla="*/ 2996241 h 2996241"/>
              <a:gd name="connsiteX3" fmla="*/ 0 w 3065254"/>
              <a:gd name="connsiteY3" fmla="*/ 1742536 h 2996241"/>
              <a:gd name="connsiteX0" fmla="*/ 0 w 3073879"/>
              <a:gd name="connsiteY0" fmla="*/ 2133600 h 3387305"/>
              <a:gd name="connsiteX1" fmla="*/ 3073879 w 3073879"/>
              <a:gd name="connsiteY1" fmla="*/ 0 h 3387305"/>
              <a:gd name="connsiteX2" fmla="*/ 3065254 w 3073879"/>
              <a:gd name="connsiteY2" fmla="*/ 3387305 h 3387305"/>
              <a:gd name="connsiteX3" fmla="*/ 0 w 3073879"/>
              <a:gd name="connsiteY3" fmla="*/ 2133600 h 3387305"/>
              <a:gd name="connsiteX0" fmla="*/ 0 w 3286664"/>
              <a:gd name="connsiteY0" fmla="*/ 3421812 h 3421812"/>
              <a:gd name="connsiteX1" fmla="*/ 3286664 w 3286664"/>
              <a:gd name="connsiteY1" fmla="*/ 0 h 3421812"/>
              <a:gd name="connsiteX2" fmla="*/ 3278039 w 3286664"/>
              <a:gd name="connsiteY2" fmla="*/ 3387305 h 3421812"/>
              <a:gd name="connsiteX3" fmla="*/ 0 w 3286664"/>
              <a:gd name="connsiteY3" fmla="*/ 3421812 h 3421812"/>
              <a:gd name="connsiteX0" fmla="*/ 0 w 3286664"/>
              <a:gd name="connsiteY0" fmla="*/ 3421812 h 3421812"/>
              <a:gd name="connsiteX1" fmla="*/ 3286664 w 3286664"/>
              <a:gd name="connsiteY1" fmla="*/ 0 h 3421812"/>
              <a:gd name="connsiteX2" fmla="*/ 3278039 w 3286664"/>
              <a:gd name="connsiteY2" fmla="*/ 3415880 h 3421812"/>
              <a:gd name="connsiteX3" fmla="*/ 0 w 3286664"/>
              <a:gd name="connsiteY3" fmla="*/ 3421812 h 3421812"/>
              <a:gd name="connsiteX0" fmla="*/ 0 w 3267614"/>
              <a:gd name="connsiteY0" fmla="*/ 3412287 h 3415880"/>
              <a:gd name="connsiteX1" fmla="*/ 3267614 w 3267614"/>
              <a:gd name="connsiteY1" fmla="*/ 0 h 3415880"/>
              <a:gd name="connsiteX2" fmla="*/ 3258989 w 3267614"/>
              <a:gd name="connsiteY2" fmla="*/ 3415880 h 3415880"/>
              <a:gd name="connsiteX3" fmla="*/ 0 w 3267614"/>
              <a:gd name="connsiteY3" fmla="*/ 3412287 h 3415880"/>
            </a:gdLst>
            <a:ahLst/>
            <a:cxnLst>
              <a:cxn ang="0">
                <a:pos x="connsiteX0" y="connsiteY0"/>
              </a:cxn>
              <a:cxn ang="0">
                <a:pos x="connsiteX1" y="connsiteY1"/>
              </a:cxn>
              <a:cxn ang="0">
                <a:pos x="connsiteX2" y="connsiteY2"/>
              </a:cxn>
              <a:cxn ang="0">
                <a:pos x="connsiteX3" y="connsiteY3"/>
              </a:cxn>
            </a:cxnLst>
            <a:rect l="l" t="t" r="r" b="b"/>
            <a:pathLst>
              <a:path w="3267614" h="3415880">
                <a:moveTo>
                  <a:pt x="0" y="3412287"/>
                </a:moveTo>
                <a:lnTo>
                  <a:pt x="3267614" y="0"/>
                </a:lnTo>
                <a:lnTo>
                  <a:pt x="3258989" y="3415880"/>
                </a:lnTo>
                <a:lnTo>
                  <a:pt x="0" y="3412287"/>
                </a:lnTo>
                <a:close/>
              </a:path>
            </a:pathLst>
          </a:cu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B458731-7775-28F8-3B97-DFBA686036BC}"/>
              </a:ext>
            </a:extLst>
          </p:cNvPr>
          <p:cNvSpPr txBox="1"/>
          <p:nvPr/>
        </p:nvSpPr>
        <p:spPr>
          <a:xfrm rot="18861901">
            <a:off x="8643708" y="5080772"/>
            <a:ext cx="4651835"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libri" panose="020F0502020204030204"/>
                <a:ea typeface="+mn-ea"/>
                <a:cs typeface="+mn-cs"/>
              </a:rPr>
              <a:t>Basic Economic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libri" panose="020F0502020204030204"/>
                <a:ea typeface="+mn-ea"/>
                <a:cs typeface="+mn-cs"/>
              </a:rPr>
              <a:t>Concepts</a:t>
            </a:r>
          </a:p>
        </p:txBody>
      </p:sp>
      <p:pic>
        <p:nvPicPr>
          <p:cNvPr id="3" name="Picture 2">
            <a:extLst>
              <a:ext uri="{FF2B5EF4-FFF2-40B4-BE49-F238E27FC236}">
                <a16:creationId xmlns:a16="http://schemas.microsoft.com/office/drawing/2014/main" id="{84A8923D-956B-D2AB-C2E9-B7237967B2CB}"/>
              </a:ext>
            </a:extLst>
          </p:cNvPr>
          <p:cNvPicPr>
            <a:picLocks noChangeAspect="1"/>
          </p:cNvPicPr>
          <p:nvPr/>
        </p:nvPicPr>
        <p:blipFill>
          <a:blip r:embed="rId4"/>
          <a:stretch>
            <a:fillRect/>
          </a:stretch>
        </p:blipFill>
        <p:spPr>
          <a:xfrm>
            <a:off x="-304828" y="4917795"/>
            <a:ext cx="3087638" cy="1895107"/>
          </a:xfrm>
          <a:prstGeom prst="rect">
            <a:avLst/>
          </a:prstGeom>
        </p:spPr>
      </p:pic>
      <p:pic>
        <p:nvPicPr>
          <p:cNvPr id="6" name="Picture 5" descr="A person sitting on a log holding a pineapple&#10;&#10;AI-generated content may be incorrect.">
            <a:extLst>
              <a:ext uri="{FF2B5EF4-FFF2-40B4-BE49-F238E27FC236}">
                <a16:creationId xmlns:a16="http://schemas.microsoft.com/office/drawing/2014/main" id="{418F8975-31F6-9D9C-02F7-5309B4438FB7}"/>
              </a:ext>
            </a:extLst>
          </p:cNvPr>
          <p:cNvPicPr>
            <a:picLocks noChangeAspect="1"/>
          </p:cNvPicPr>
          <p:nvPr/>
        </p:nvPicPr>
        <p:blipFill>
          <a:blip r:embed="rId5"/>
          <a:stretch>
            <a:fillRect/>
          </a:stretch>
        </p:blipFill>
        <p:spPr>
          <a:xfrm rot="1523203">
            <a:off x="2902557" y="4455304"/>
            <a:ext cx="2349875" cy="2349875"/>
          </a:xfrm>
          <a:prstGeom prst="rect">
            <a:avLst/>
          </a:prstGeom>
        </p:spPr>
      </p:pic>
      <p:pic>
        <p:nvPicPr>
          <p:cNvPr id="7" name="Picture 4">
            <a:extLst>
              <a:ext uri="{FF2B5EF4-FFF2-40B4-BE49-F238E27FC236}">
                <a16:creationId xmlns:a16="http://schemas.microsoft.com/office/drawing/2014/main" id="{695BC55B-BD93-6792-7170-A835B09F93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052928">
            <a:off x="4856438" y="4527299"/>
            <a:ext cx="2676099" cy="26760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35C6209-0099-B507-5936-5F96D69B6A5F}"/>
              </a:ext>
            </a:extLst>
          </p:cNvPr>
          <p:cNvPicPr>
            <a:picLocks noChangeAspect="1"/>
          </p:cNvPicPr>
          <p:nvPr/>
        </p:nvPicPr>
        <p:blipFill>
          <a:blip r:embed="rId7"/>
          <a:stretch>
            <a:fillRect/>
          </a:stretch>
        </p:blipFill>
        <p:spPr>
          <a:xfrm>
            <a:off x="9710713" y="0"/>
            <a:ext cx="2481287" cy="536494"/>
          </a:xfrm>
          <a:prstGeom prst="rect">
            <a:avLst/>
          </a:prstGeom>
        </p:spPr>
      </p:pic>
    </p:spTree>
    <p:extLst>
      <p:ext uri="{BB962C8B-B14F-4D97-AF65-F5344CB8AC3E}">
        <p14:creationId xmlns:p14="http://schemas.microsoft.com/office/powerpoint/2010/main" val="1171358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2154325" y="998415"/>
            <a:ext cx="7883349" cy="43242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Resources are scarce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500" b="1" dirty="0">
              <a:ln w="15875">
                <a:solidFill>
                  <a:schemeClr val="bg1"/>
                </a:solidFill>
              </a:ln>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Products a</a:t>
            </a:r>
            <a:r>
              <a:rPr lang="en-US" sz="5500" b="1" dirty="0">
                <a:ln w="15875">
                  <a:solidFill>
                    <a:schemeClr val="bg1"/>
                  </a:solidFill>
                </a:ln>
                <a:latin typeface="Calibri" panose="020F0502020204030204"/>
              </a:rPr>
              <a:t>re scarce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500" b="1" dirty="0">
              <a:ln w="15875">
                <a:solidFill>
                  <a:schemeClr val="bg1"/>
                </a:solidFill>
              </a:ln>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We must make choices</a:t>
            </a:r>
          </a:p>
        </p:txBody>
      </p:sp>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Scarcity and Choice</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4" name="Picture 4" descr="Harvestable rock vector illustration">
            <a:extLst>
              <a:ext uri="{FF2B5EF4-FFF2-40B4-BE49-F238E27FC236}">
                <a16:creationId xmlns:a16="http://schemas.microsoft.com/office/drawing/2014/main" id="{C8C6738D-18DB-411F-A0CE-8917E07A70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3644" y="2030259"/>
            <a:ext cx="812732" cy="7363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Metal machine">
            <a:extLst>
              <a:ext uri="{FF2B5EF4-FFF2-40B4-BE49-F238E27FC236}">
                <a16:creationId xmlns:a16="http://schemas.microsoft.com/office/drawing/2014/main" id="{96AA4446-F271-47E7-ADFB-A1FAD144B0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2530" y="1916079"/>
            <a:ext cx="812732" cy="9911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Worker with a big hammer">
            <a:extLst>
              <a:ext uri="{FF2B5EF4-FFF2-40B4-BE49-F238E27FC236}">
                <a16:creationId xmlns:a16="http://schemas.microsoft.com/office/drawing/2014/main" id="{D6F4EBC5-DB11-4F3E-9EA2-DF8BC255C8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2142" y="1916079"/>
            <a:ext cx="536118" cy="9307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Candy shop vector symbol">
            <a:extLst>
              <a:ext uri="{FF2B5EF4-FFF2-40B4-BE49-F238E27FC236}">
                <a16:creationId xmlns:a16="http://schemas.microsoft.com/office/drawing/2014/main" id="{95EDBE29-472F-42B0-B121-F3BB150C26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25160" y="1972853"/>
            <a:ext cx="1036254" cy="93055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Barber hands">
            <a:extLst>
              <a:ext uri="{FF2B5EF4-FFF2-40B4-BE49-F238E27FC236}">
                <a16:creationId xmlns:a16="http://schemas.microsoft.com/office/drawing/2014/main" id="{E49A3A48-8DF2-415C-924C-6F10204E536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6652" b="9754"/>
          <a:stretch/>
        </p:blipFill>
        <p:spPr bwMode="auto">
          <a:xfrm>
            <a:off x="7616322" y="3432147"/>
            <a:ext cx="1253930" cy="10482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icture containing text, bunch, lots, line&#10;&#10;Description automatically generated">
            <a:extLst>
              <a:ext uri="{FF2B5EF4-FFF2-40B4-BE49-F238E27FC236}">
                <a16:creationId xmlns:a16="http://schemas.microsoft.com/office/drawing/2014/main" id="{B877F359-A428-4E82-8D29-03D07FB15E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14709" y="3437201"/>
            <a:ext cx="1350653" cy="1043155"/>
          </a:xfrm>
          <a:prstGeom prst="rect">
            <a:avLst/>
          </a:prstGeom>
        </p:spPr>
      </p:pic>
      <p:pic>
        <p:nvPicPr>
          <p:cNvPr id="12" name="Picture 11" descr="Graphical user interface&#10;&#10;Description automatically generated">
            <a:extLst>
              <a:ext uri="{FF2B5EF4-FFF2-40B4-BE49-F238E27FC236}">
                <a16:creationId xmlns:a16="http://schemas.microsoft.com/office/drawing/2014/main" id="{9115E2D7-90BC-457D-96B1-08F40AED33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69034" y="3432147"/>
            <a:ext cx="1253930" cy="1058735"/>
          </a:xfrm>
          <a:prstGeom prst="rect">
            <a:avLst/>
          </a:prstGeom>
        </p:spPr>
      </p:pic>
      <p:pic>
        <p:nvPicPr>
          <p:cNvPr id="2050" name="Picture 2" descr="Woman in front of two doors">
            <a:extLst>
              <a:ext uri="{FF2B5EF4-FFF2-40B4-BE49-F238E27FC236}">
                <a16:creationId xmlns:a16="http://schemas.microsoft.com/office/drawing/2014/main" id="{80C5A2EB-8CDA-46D0-A2B0-283F17CE85A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5003" t="4173" r="4019" b="12117"/>
          <a:stretch/>
        </p:blipFill>
        <p:spPr bwMode="auto">
          <a:xfrm>
            <a:off x="5210518" y="5150963"/>
            <a:ext cx="1770961" cy="16294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8F2468B4-88BC-DC41-D989-B4FC619A44A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61851" y="5150962"/>
            <a:ext cx="1707037" cy="17070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6EA3B0F-BEF7-384B-FC09-8C1061620C7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569" y="5150963"/>
            <a:ext cx="1707037" cy="1707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0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500"/>
                                        <p:tgtEl>
                                          <p:spTgt spid="6">
                                            <p:txEl>
                                              <p:pRg st="2" end="2"/>
                                            </p:txEl>
                                          </p:spTgt>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
                                            <p:txEl>
                                              <p:pRg st="4" end="4"/>
                                            </p:txEl>
                                          </p:spTgt>
                                        </p:tgtEl>
                                        <p:attrNameLst>
                                          <p:attrName>style.visibility</p:attrName>
                                        </p:attrNameLst>
                                      </p:cBhvr>
                                      <p:to>
                                        <p:strVal val="visible"/>
                                      </p:to>
                                    </p:set>
                                    <p:animEffect transition="in" filter="fade">
                                      <p:cBhvr>
                                        <p:cTn id="45" dur="500"/>
                                        <p:tgtEl>
                                          <p:spTgt spid="6">
                                            <p:txEl>
                                              <p:pRg st="4" end="4"/>
                                            </p:txEl>
                                          </p:spTgt>
                                        </p:tgtEl>
                                      </p:cBhvr>
                                    </p:animEffect>
                                  </p:childTnLst>
                                </p:cTn>
                              </p:par>
                            </p:childTnLst>
                          </p:cTn>
                        </p:par>
                        <p:par>
                          <p:cTn id="46" fill="hold">
                            <p:stCondLst>
                              <p:cond delay="500"/>
                            </p:stCondLst>
                            <p:childTnLst>
                              <p:par>
                                <p:cTn id="47" presetID="10" presetClass="entr" presetSubtype="0" fill="hold" nodeType="afterEffect">
                                  <p:stCondLst>
                                    <p:cond delay="0"/>
                                  </p:stCondLst>
                                  <p:childTnLst>
                                    <p:set>
                                      <p:cBhvr>
                                        <p:cTn id="48" dur="1" fill="hold">
                                          <p:stCondLst>
                                            <p:cond delay="0"/>
                                          </p:stCondLst>
                                        </p:cTn>
                                        <p:tgtEl>
                                          <p:spTgt spid="2050"/>
                                        </p:tgtEl>
                                        <p:attrNameLst>
                                          <p:attrName>style.visibility</p:attrName>
                                        </p:attrNameLst>
                                      </p:cBhvr>
                                      <p:to>
                                        <p:strVal val="visible"/>
                                      </p:to>
                                    </p:set>
                                    <p:animEffect transition="in" filter="fade">
                                      <p:cBhvr>
                                        <p:cTn id="49" dur="500"/>
                                        <p:tgtEl>
                                          <p:spTgt spid="205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030"/>
                                        </p:tgtEl>
                                        <p:attrNameLst>
                                          <p:attrName>style.visibility</p:attrName>
                                        </p:attrNameLst>
                                      </p:cBhvr>
                                      <p:to>
                                        <p:strVal val="visible"/>
                                      </p:to>
                                    </p:set>
                                    <p:animEffect transition="in" filter="fade">
                                      <p:cBhvr>
                                        <p:cTn id="54" dur="500"/>
                                        <p:tgtEl>
                                          <p:spTgt spid="1030"/>
                                        </p:tgtEl>
                                      </p:cBhvr>
                                    </p:animEffec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1026"/>
                                        </p:tgtEl>
                                        <p:attrNameLst>
                                          <p:attrName>style.visibility</p:attrName>
                                        </p:attrNameLst>
                                      </p:cBhvr>
                                      <p:to>
                                        <p:strVal val="visible"/>
                                      </p:to>
                                    </p:set>
                                    <p:animEffect transition="in" filter="fade">
                                      <p:cBhvr>
                                        <p:cTn id="5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2265823" y="1020186"/>
            <a:ext cx="7883349" cy="56323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1. What to produce?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0" b="1" i="0" u="none" strike="noStrike" kern="1200" cap="none" spc="0" normalizeH="0" baseline="0" noProof="0" dirty="0">
              <a:ln w="15875">
                <a:solidFill>
                  <a:schemeClr val="bg1"/>
                </a:solidFill>
              </a:ln>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2. How to produce?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0" b="1" i="0" u="none" strike="noStrike" kern="1200" cap="none" spc="0" normalizeH="0" baseline="0" noProof="0" dirty="0">
              <a:ln w="15875">
                <a:solidFill>
                  <a:schemeClr val="bg1"/>
                </a:solidFill>
              </a:ln>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3. For whom to produce?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3 Basic Questions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4098" name="Picture 2" descr="Wheat field">
            <a:extLst>
              <a:ext uri="{FF2B5EF4-FFF2-40B4-BE49-F238E27FC236}">
                <a16:creationId xmlns:a16="http://schemas.microsoft.com/office/drawing/2014/main" id="{7F531627-F683-48BD-8731-FF65E51D02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76" t="107" r="5495" b="16843"/>
          <a:stretch/>
        </p:blipFill>
        <p:spPr bwMode="auto">
          <a:xfrm>
            <a:off x="2558948" y="1813974"/>
            <a:ext cx="1316726" cy="124649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Vintage race car vector illustration">
            <a:extLst>
              <a:ext uri="{FF2B5EF4-FFF2-40B4-BE49-F238E27FC236}">
                <a16:creationId xmlns:a16="http://schemas.microsoft.com/office/drawing/2014/main" id="{310E4E10-20C5-490B-BC64-132D88F2DA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5895" y="2129535"/>
            <a:ext cx="1553956" cy="61536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Plasma TV vector clip art">
            <a:extLst>
              <a:ext uri="{FF2B5EF4-FFF2-40B4-BE49-F238E27FC236}">
                <a16:creationId xmlns:a16="http://schemas.microsoft.com/office/drawing/2014/main" id="{6E88FF2B-12AE-4A2E-BC3A-6DD7FF8986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3860" y="1339793"/>
            <a:ext cx="1553956" cy="219485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Vector clip art of waiter man with a tray">
            <a:extLst>
              <a:ext uri="{FF2B5EF4-FFF2-40B4-BE49-F238E27FC236}">
                <a16:creationId xmlns:a16="http://schemas.microsoft.com/office/drawing/2014/main" id="{7A9B2912-20FB-405F-AED3-1E9537D5D4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1605" y="1731965"/>
            <a:ext cx="1460151" cy="141050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Metal machine">
            <a:extLst>
              <a:ext uri="{FF2B5EF4-FFF2-40B4-BE49-F238E27FC236}">
                <a16:creationId xmlns:a16="http://schemas.microsoft.com/office/drawing/2014/main" id="{02371DDF-BCF7-4C5C-823C-4B4DBF271E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12568" y="4047785"/>
            <a:ext cx="812732" cy="9911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Metal machine">
            <a:extLst>
              <a:ext uri="{FF2B5EF4-FFF2-40B4-BE49-F238E27FC236}">
                <a16:creationId xmlns:a16="http://schemas.microsoft.com/office/drawing/2014/main" id="{0567C82F-7DD1-4694-97BB-A0B169D8CD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4120" y="3806138"/>
            <a:ext cx="812732" cy="99113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Metal machine">
            <a:extLst>
              <a:ext uri="{FF2B5EF4-FFF2-40B4-BE49-F238E27FC236}">
                <a16:creationId xmlns:a16="http://schemas.microsoft.com/office/drawing/2014/main" id="{07DB87C0-AA00-4397-A2D4-3FC0FADF82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0182" y="3795818"/>
            <a:ext cx="812732" cy="99113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Metal machine">
            <a:extLst>
              <a:ext uri="{FF2B5EF4-FFF2-40B4-BE49-F238E27FC236}">
                <a16:creationId xmlns:a16="http://schemas.microsoft.com/office/drawing/2014/main" id="{54262C98-1888-427B-82A9-01A0E1C1A1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7382" y="4011738"/>
            <a:ext cx="812732" cy="9911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group of people in a meeting&#10;&#10;Description automatically generated with low confidence">
            <a:extLst>
              <a:ext uri="{FF2B5EF4-FFF2-40B4-BE49-F238E27FC236}">
                <a16:creationId xmlns:a16="http://schemas.microsoft.com/office/drawing/2014/main" id="{DCB7C720-CF65-4C9E-B803-9AD3E575120A}"/>
              </a:ext>
            </a:extLst>
          </p:cNvPr>
          <p:cNvPicPr>
            <a:picLocks noChangeAspect="1"/>
          </p:cNvPicPr>
          <p:nvPr/>
        </p:nvPicPr>
        <p:blipFill rotWithShape="1">
          <a:blip r:embed="rId8">
            <a:extLst>
              <a:ext uri="{28A0092B-C50C-407E-A947-70E740481C1C}">
                <a14:useLocalDpi xmlns:a14="http://schemas.microsoft.com/office/drawing/2010/main" val="0"/>
              </a:ext>
            </a:extLst>
          </a:blip>
          <a:srcRect l="51038" t="52016" r="6871" b="6053"/>
          <a:stretch/>
        </p:blipFill>
        <p:spPr>
          <a:xfrm>
            <a:off x="6695698" y="3702178"/>
            <a:ext cx="1879481" cy="1300697"/>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D4C8E144-4012-4210-9E13-AA776863AE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74172" y="5748544"/>
            <a:ext cx="4023360" cy="845760"/>
          </a:xfrm>
          <a:prstGeom prst="rect">
            <a:avLst/>
          </a:prstGeom>
        </p:spPr>
      </p:pic>
    </p:spTree>
    <p:extLst>
      <p:ext uri="{BB962C8B-B14F-4D97-AF65-F5344CB8AC3E}">
        <p14:creationId xmlns:p14="http://schemas.microsoft.com/office/powerpoint/2010/main" val="3712977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fade">
                                      <p:cBhvr>
                                        <p:cTn id="11" dur="500"/>
                                        <p:tgtEl>
                                          <p:spTgt spid="409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100"/>
                                        </p:tgtEl>
                                        <p:attrNameLst>
                                          <p:attrName>style.visibility</p:attrName>
                                        </p:attrNameLst>
                                      </p:cBhvr>
                                      <p:to>
                                        <p:strVal val="visible"/>
                                      </p:to>
                                    </p:set>
                                    <p:animEffect transition="in" filter="fade">
                                      <p:cBhvr>
                                        <p:cTn id="15" dur="500"/>
                                        <p:tgtEl>
                                          <p:spTgt spid="410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102"/>
                                        </p:tgtEl>
                                        <p:attrNameLst>
                                          <p:attrName>style.visibility</p:attrName>
                                        </p:attrNameLst>
                                      </p:cBhvr>
                                      <p:to>
                                        <p:strVal val="visible"/>
                                      </p:to>
                                    </p:set>
                                    <p:animEffect transition="in" filter="fade">
                                      <p:cBhvr>
                                        <p:cTn id="19" dur="500"/>
                                        <p:tgtEl>
                                          <p:spTgt spid="410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104"/>
                                        </p:tgtEl>
                                        <p:attrNameLst>
                                          <p:attrName>style.visibility</p:attrName>
                                        </p:attrNameLst>
                                      </p:cBhvr>
                                      <p:to>
                                        <p:strVal val="visible"/>
                                      </p:to>
                                    </p:set>
                                    <p:animEffect transition="in" filter="fade">
                                      <p:cBhvr>
                                        <p:cTn id="23" dur="500"/>
                                        <p:tgtEl>
                                          <p:spTgt spid="410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500"/>
                                        <p:tgtEl>
                                          <p:spTgt spid="6">
                                            <p:txEl>
                                              <p:pRg st="2" end="2"/>
                                            </p:txEl>
                                          </p:spTgt>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
                                            <p:txEl>
                                              <p:pRg st="4" end="4"/>
                                            </p:txEl>
                                          </p:spTgt>
                                        </p:tgtEl>
                                        <p:attrNameLst>
                                          <p:attrName>style.visibility</p:attrName>
                                        </p:attrNameLst>
                                      </p:cBhvr>
                                      <p:to>
                                        <p:strVal val="visible"/>
                                      </p:to>
                                    </p:set>
                                    <p:animEffect transition="in" filter="fade">
                                      <p:cBhvr>
                                        <p:cTn id="50" dur="500"/>
                                        <p:tgtEl>
                                          <p:spTgt spid="6">
                                            <p:txEl>
                                              <p:pRg st="4" end="4"/>
                                            </p:txEl>
                                          </p:spTgt>
                                        </p:tgtEl>
                                      </p:cBhvr>
                                    </p:animEffec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344C08-A536-4130-8253-5CB8F82EC134}"/>
              </a:ext>
            </a:extLst>
          </p:cNvPr>
          <p:cNvSpPr txBox="1"/>
          <p:nvPr/>
        </p:nvSpPr>
        <p:spPr>
          <a:xfrm>
            <a:off x="2091652" y="1036515"/>
            <a:ext cx="7883349" cy="57861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Allocation systems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First come, first serve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Lottery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Competition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Command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Prices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n w="15875">
                <a:solidFill>
                  <a:schemeClr val="tx1"/>
                </a:solidFill>
              </a:ln>
              <a:solidFill>
                <a:srgbClr val="FF0000"/>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ln w="15875">
                  <a:solidFill>
                    <a:schemeClr val="tx1"/>
                  </a:solidFill>
                </a:ln>
                <a:solidFill>
                  <a:srgbClr val="00B050"/>
                </a:solidFill>
                <a:latin typeface="Calibri" panose="020F0502020204030204"/>
              </a:rPr>
              <a:t>Command and prices are used 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ln w="15875">
                  <a:solidFill>
                    <a:schemeClr val="tx1"/>
                  </a:solidFill>
                </a:ln>
                <a:solidFill>
                  <a:srgbClr val="00B050"/>
                </a:solidFill>
                <a:latin typeface="Calibri" panose="020F0502020204030204"/>
              </a:rPr>
              <a:t>societies today </a:t>
            </a:r>
            <a:endParaRPr kumimoji="0" lang="en-US" sz="3000" b="1" i="0" u="none" strike="noStrike" kern="1200" cap="none" spc="0" normalizeH="0" baseline="0" noProof="0" dirty="0">
              <a:ln w="15875">
                <a:solidFill>
                  <a:schemeClr val="tx1"/>
                </a:solidFill>
              </a:ln>
              <a:solidFill>
                <a:srgbClr val="00B050"/>
              </a:solidFill>
              <a:effectLst/>
              <a:uLnTx/>
              <a:uFillTx/>
              <a:latin typeface="Calibri" panose="020F0502020204030204"/>
            </a:endParaRPr>
          </a:p>
        </p:txBody>
      </p:sp>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500" b="1" dirty="0">
                <a:ln w="28575">
                  <a:solidFill>
                    <a:prstClr val="black"/>
                  </a:solidFill>
                </a:ln>
                <a:solidFill>
                  <a:srgbClr val="FFC000">
                    <a:lumMod val="60000"/>
                    <a:lumOff val="40000"/>
                  </a:srgbClr>
                </a:solidFill>
                <a:latin typeface="Calibri" panose="020F0502020204030204"/>
              </a:rPr>
              <a:t>For whom to produce?</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86316826-0891-4F0F-B0C3-90179884F00E}"/>
              </a:ext>
            </a:extLst>
          </p:cNvPr>
          <p:cNvSpPr/>
          <p:nvPr/>
        </p:nvSpPr>
        <p:spPr>
          <a:xfrm>
            <a:off x="4606141" y="4029199"/>
            <a:ext cx="2812473" cy="1323439"/>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Icon&#10;&#10;Description automatically generated">
            <a:extLst>
              <a:ext uri="{FF2B5EF4-FFF2-40B4-BE49-F238E27FC236}">
                <a16:creationId xmlns:a16="http://schemas.microsoft.com/office/drawing/2014/main" id="{7EE945D1-9399-44AE-BCD9-C73C99A520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5913" y="2215999"/>
            <a:ext cx="1925781" cy="1925781"/>
          </a:xfrm>
          <a:prstGeom prst="rect">
            <a:avLst/>
          </a:prstGeom>
        </p:spPr>
      </p:pic>
      <p:grpSp>
        <p:nvGrpSpPr>
          <p:cNvPr id="15" name="Group 14">
            <a:extLst>
              <a:ext uri="{FF2B5EF4-FFF2-40B4-BE49-F238E27FC236}">
                <a16:creationId xmlns:a16="http://schemas.microsoft.com/office/drawing/2014/main" id="{8CFDE6E4-0E88-4632-BEB2-5D9C3AE78056}"/>
              </a:ext>
            </a:extLst>
          </p:cNvPr>
          <p:cNvGrpSpPr/>
          <p:nvPr/>
        </p:nvGrpSpPr>
        <p:grpSpPr>
          <a:xfrm>
            <a:off x="2316480" y="4872889"/>
            <a:ext cx="1797190" cy="1129662"/>
            <a:chOff x="5197405" y="2546976"/>
            <a:chExt cx="1797190" cy="1129662"/>
          </a:xfrm>
        </p:grpSpPr>
        <p:pic>
          <p:nvPicPr>
            <p:cNvPr id="16" name="Picture 4">
              <a:extLst>
                <a:ext uri="{FF2B5EF4-FFF2-40B4-BE49-F238E27FC236}">
                  <a16:creationId xmlns:a16="http://schemas.microsoft.com/office/drawing/2014/main" id="{A9CE0FC3-A13E-4B10-9622-F1D4C2A90B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7405" y="2546976"/>
              <a:ext cx="1797190" cy="112966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E6415FA2-FC5F-4F15-898B-5ECE3DB6545C}"/>
                </a:ext>
              </a:extLst>
            </p:cNvPr>
            <p:cNvSpPr txBox="1"/>
            <p:nvPr/>
          </p:nvSpPr>
          <p:spPr>
            <a:xfrm rot="20645146">
              <a:off x="5578575" y="2834808"/>
              <a:ext cx="1171268"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solidFill>
                      <a:prstClr val="white"/>
                    </a:solidFill>
                  </a:ln>
                  <a:solidFill>
                    <a:srgbClr val="00B050"/>
                  </a:solidFill>
                  <a:effectLst/>
                  <a:uLnTx/>
                  <a:uFillTx/>
                  <a:latin typeface="Calibri" panose="020F0502020204030204"/>
                  <a:ea typeface="+mn-ea"/>
                  <a:cs typeface="+mn-cs"/>
                </a:rPr>
                <a:t>$100</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20" name="Picture 19" descr="Diagram, engineering drawing&#10;&#10;Description automatically generated">
            <a:extLst>
              <a:ext uri="{FF2B5EF4-FFF2-40B4-BE49-F238E27FC236}">
                <a16:creationId xmlns:a16="http://schemas.microsoft.com/office/drawing/2014/main" id="{F6F81FD5-4CCE-44BA-8014-DF0C231CDA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6999" y="3075699"/>
            <a:ext cx="1797190" cy="1797190"/>
          </a:xfrm>
          <a:prstGeom prst="rect">
            <a:avLst/>
          </a:prstGeom>
        </p:spPr>
      </p:pic>
      <p:pic>
        <p:nvPicPr>
          <p:cNvPr id="22" name="Picture 21" descr="A group of people&#10;&#10;Description automatically generated with low confidence">
            <a:extLst>
              <a:ext uri="{FF2B5EF4-FFF2-40B4-BE49-F238E27FC236}">
                <a16:creationId xmlns:a16="http://schemas.microsoft.com/office/drawing/2014/main" id="{62D68C4E-3B79-459E-B9B6-5EA56C8CF8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7540" y="1766136"/>
            <a:ext cx="2634838" cy="1185589"/>
          </a:xfrm>
          <a:prstGeom prst="rect">
            <a:avLst/>
          </a:prstGeom>
        </p:spPr>
      </p:pic>
      <p:pic>
        <p:nvPicPr>
          <p:cNvPr id="1026" name="Picture 2">
            <a:extLst>
              <a:ext uri="{FF2B5EF4-FFF2-40B4-BE49-F238E27FC236}">
                <a16:creationId xmlns:a16="http://schemas.microsoft.com/office/drawing/2014/main" id="{911A18FC-7D95-E1F2-64AD-0C3BBC3385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78332" y="3936954"/>
            <a:ext cx="1672212" cy="2648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60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500"/>
                                        <p:tgtEl>
                                          <p:spTgt spid="4">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500"/>
                                        <p:tgtEl>
                                          <p:spTgt spid="4">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Effect transition="in" filter="fade">
                                      <p:cBhvr>
                                        <p:cTn id="36" dur="500"/>
                                        <p:tgtEl>
                                          <p:spTgt spid="4">
                                            <p:txEl>
                                              <p:pRg st="4" end="4"/>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026"/>
                                        </p:tgtEl>
                                        <p:attrNameLst>
                                          <p:attrName>style.visibility</p:attrName>
                                        </p:attrNameLst>
                                      </p:cBhvr>
                                      <p:to>
                                        <p:strVal val="visible"/>
                                      </p:to>
                                    </p:set>
                                    <p:animEffect transition="in" filter="fade">
                                      <p:cBhvr>
                                        <p:cTn id="39" dur="500"/>
                                        <p:tgtEl>
                                          <p:spTgt spid="102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
                                            <p:txEl>
                                              <p:pRg st="5" end="5"/>
                                            </p:txEl>
                                          </p:spTgt>
                                        </p:tgtEl>
                                        <p:attrNameLst>
                                          <p:attrName>style.visibility</p:attrName>
                                        </p:attrNameLst>
                                      </p:cBhvr>
                                      <p:to>
                                        <p:strVal val="visible"/>
                                      </p:to>
                                    </p:set>
                                    <p:animEffect transition="in" filter="fade">
                                      <p:cBhvr>
                                        <p:cTn id="44" dur="500"/>
                                        <p:tgtEl>
                                          <p:spTgt spid="4">
                                            <p:txEl>
                                              <p:pRg st="5" end="5"/>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500"/>
                                        <p:tgtEl>
                                          <p:spTgt spid="2"/>
                                        </p:tgtEl>
                                      </p:cBhvr>
                                    </p:animEffect>
                                  </p:childTnLst>
                                </p:cTn>
                              </p:par>
                              <p:par>
                                <p:cTn id="53" presetID="10" presetClass="entr" presetSubtype="0" fill="hold" nodeType="with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animEffect transition="in" filter="fade">
                                      <p:cBhvr>
                                        <p:cTn id="55" dur="500"/>
                                        <p:tgtEl>
                                          <p:spTgt spid="4">
                                            <p:txEl>
                                              <p:pRg st="7" end="7"/>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4">
                                            <p:txEl>
                                              <p:pRg st="8" end="8"/>
                                            </p:txEl>
                                          </p:spTgt>
                                        </p:tgtEl>
                                        <p:attrNameLst>
                                          <p:attrName>style.visibility</p:attrName>
                                        </p:attrNameLst>
                                      </p:cBhvr>
                                      <p:to>
                                        <p:strVal val="visible"/>
                                      </p:to>
                                    </p:set>
                                    <p:animEffect transition="in" filter="fade">
                                      <p:cBhvr>
                                        <p:cTn id="58"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2184180" y="1134486"/>
            <a:ext cx="8084018" cy="28777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Traditional Economies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3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What, how, for whom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3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answered by cultural </a:t>
            </a:r>
            <a:r>
              <a:rPr lang="en-US" sz="4300" b="1" dirty="0">
                <a:ln w="15875">
                  <a:solidFill>
                    <a:schemeClr val="tx1"/>
                  </a:solidFill>
                </a:ln>
                <a:solidFill>
                  <a:srgbClr val="FF0000"/>
                </a:solidFill>
                <a:latin typeface="Calibri" panose="020F0502020204030204"/>
              </a:rPr>
              <a:t>custom</a:t>
            </a:r>
            <a:endParaRPr kumimoji="0" lang="en-US" sz="43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Economic Systems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A6701BDE-111B-BA48-303A-A8A4FE9A5085}"/>
              </a:ext>
            </a:extLst>
          </p:cNvPr>
          <p:cNvPicPr>
            <a:picLocks noChangeAspect="1"/>
          </p:cNvPicPr>
          <p:nvPr/>
        </p:nvPicPr>
        <p:blipFill>
          <a:blip r:embed="rId3"/>
          <a:stretch>
            <a:fillRect/>
          </a:stretch>
        </p:blipFill>
        <p:spPr>
          <a:xfrm>
            <a:off x="928983" y="3673928"/>
            <a:ext cx="2694289" cy="2574471"/>
          </a:xfrm>
          <a:prstGeom prst="rect">
            <a:avLst/>
          </a:prstGeom>
        </p:spPr>
      </p:pic>
      <p:pic>
        <p:nvPicPr>
          <p:cNvPr id="5" name="Picture 4">
            <a:extLst>
              <a:ext uri="{FF2B5EF4-FFF2-40B4-BE49-F238E27FC236}">
                <a16:creationId xmlns:a16="http://schemas.microsoft.com/office/drawing/2014/main" id="{CE29F39A-7E9F-4440-B33D-D7C71D120B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3101" y="3673927"/>
            <a:ext cx="2585797" cy="2585797"/>
          </a:xfrm>
          <a:prstGeom prst="rect">
            <a:avLst/>
          </a:prstGeom>
        </p:spPr>
      </p:pic>
      <p:pic>
        <p:nvPicPr>
          <p:cNvPr id="9" name="Picture 8" descr="A person sitting on a log holding a pineapple&#10;&#10;AI-generated content may be incorrect.">
            <a:extLst>
              <a:ext uri="{FF2B5EF4-FFF2-40B4-BE49-F238E27FC236}">
                <a16:creationId xmlns:a16="http://schemas.microsoft.com/office/drawing/2014/main" id="{586B81BD-B7F4-DDF7-A376-55D57AE072DA}"/>
              </a:ext>
            </a:extLst>
          </p:cNvPr>
          <p:cNvPicPr>
            <a:picLocks noChangeAspect="1"/>
          </p:cNvPicPr>
          <p:nvPr/>
        </p:nvPicPr>
        <p:blipFill>
          <a:blip r:embed="rId5"/>
          <a:stretch>
            <a:fillRect/>
          </a:stretch>
        </p:blipFill>
        <p:spPr>
          <a:xfrm>
            <a:off x="8548268" y="3673926"/>
            <a:ext cx="2585797" cy="2585797"/>
          </a:xfrm>
          <a:prstGeom prst="rect">
            <a:avLst/>
          </a:prstGeom>
        </p:spPr>
      </p:pic>
    </p:spTree>
    <p:extLst>
      <p:ext uri="{BB962C8B-B14F-4D97-AF65-F5344CB8AC3E}">
        <p14:creationId xmlns:p14="http://schemas.microsoft.com/office/powerpoint/2010/main" val="24072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2053991" y="1194358"/>
            <a:ext cx="8084018" cy="540147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Market Economies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What, how, for whom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answered by </a:t>
            </a:r>
            <a:r>
              <a:rPr lang="en-US" sz="4500" b="1" dirty="0">
                <a:ln w="15875">
                  <a:solidFill>
                    <a:schemeClr val="tx1"/>
                  </a:solidFill>
                </a:ln>
                <a:solidFill>
                  <a:srgbClr val="FF0000"/>
                </a:solidFill>
                <a:latin typeface="Calibri" panose="020F0502020204030204"/>
              </a:rPr>
              <a:t>individuals</a:t>
            </a:r>
            <a:endParaRPr kumimoji="0" lang="en-US" sz="45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Private ownership of resources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00B050"/>
                </a:solidFill>
                <a:latin typeface="Calibri" panose="020F0502020204030204"/>
              </a:rPr>
              <a:t>Private property rights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00B050"/>
                </a:solidFill>
                <a:latin typeface="Calibri" panose="020F0502020204030204"/>
              </a:rPr>
              <a:t>Buyers and sellers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00B050"/>
                </a:solidFill>
                <a:latin typeface="Calibri" panose="020F0502020204030204"/>
              </a:rPr>
              <a:t>Markets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Prices drive allocation of resources</a:t>
            </a:r>
          </a:p>
        </p:txBody>
      </p:sp>
      <p:sp>
        <p:nvSpPr>
          <p:cNvPr id="2" name="TextBox 1">
            <a:extLst>
              <a:ext uri="{FF2B5EF4-FFF2-40B4-BE49-F238E27FC236}">
                <a16:creationId xmlns:a16="http://schemas.microsoft.com/office/drawing/2014/main" id="{17A2EC3F-1662-EDB3-8935-8FB121CFB0B0}"/>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Economic Systems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7" name="Picture 6" descr="A house with a fence and a sign&#10;&#10;AI-generated content may be incorrect.">
            <a:extLst>
              <a:ext uri="{FF2B5EF4-FFF2-40B4-BE49-F238E27FC236}">
                <a16:creationId xmlns:a16="http://schemas.microsoft.com/office/drawing/2014/main" id="{BD282B10-5F92-D6EC-E61B-947D9A6E0E94}"/>
              </a:ext>
            </a:extLst>
          </p:cNvPr>
          <p:cNvPicPr>
            <a:picLocks noChangeAspect="1"/>
          </p:cNvPicPr>
          <p:nvPr/>
        </p:nvPicPr>
        <p:blipFill>
          <a:blip r:embed="rId3"/>
          <a:stretch>
            <a:fillRect/>
          </a:stretch>
        </p:blipFill>
        <p:spPr>
          <a:xfrm>
            <a:off x="9649515" y="2611361"/>
            <a:ext cx="1996934" cy="1996934"/>
          </a:xfrm>
          <a:prstGeom prst="rect">
            <a:avLst/>
          </a:prstGeom>
        </p:spPr>
      </p:pic>
      <p:pic>
        <p:nvPicPr>
          <p:cNvPr id="2050" name="Picture 2">
            <a:extLst>
              <a:ext uri="{FF2B5EF4-FFF2-40B4-BE49-F238E27FC236}">
                <a16:creationId xmlns:a16="http://schemas.microsoft.com/office/drawing/2014/main" id="{4DB9C5F9-1570-E55B-556E-3946B6E109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892" y="2434218"/>
            <a:ext cx="1926771" cy="192677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DC067BF-4E7B-2E9B-8FDB-51A91EB8147F}"/>
              </a:ext>
            </a:extLst>
          </p:cNvPr>
          <p:cNvPicPr>
            <a:picLocks noChangeAspect="1"/>
          </p:cNvPicPr>
          <p:nvPr/>
        </p:nvPicPr>
        <p:blipFill>
          <a:blip r:embed="rId5"/>
          <a:stretch>
            <a:fillRect/>
          </a:stretch>
        </p:blipFill>
        <p:spPr>
          <a:xfrm>
            <a:off x="206522" y="5548712"/>
            <a:ext cx="2036240" cy="1249788"/>
          </a:xfrm>
          <a:prstGeom prst="rect">
            <a:avLst/>
          </a:prstGeom>
        </p:spPr>
      </p:pic>
      <p:sp>
        <p:nvSpPr>
          <p:cNvPr id="12" name="AutoShape 4" descr="Image of ">
            <a:extLst>
              <a:ext uri="{FF2B5EF4-FFF2-40B4-BE49-F238E27FC236}">
                <a16:creationId xmlns:a16="http://schemas.microsoft.com/office/drawing/2014/main" id="{177E05F9-17B4-6509-3287-2DDA62785BB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8793354E-D628-59EB-4F62-861E0726AA26}"/>
              </a:ext>
            </a:extLst>
          </p:cNvPr>
          <p:cNvPicPr>
            <a:picLocks noChangeAspect="1"/>
          </p:cNvPicPr>
          <p:nvPr/>
        </p:nvPicPr>
        <p:blipFill>
          <a:blip r:embed="rId6"/>
          <a:stretch>
            <a:fillRect/>
          </a:stretch>
        </p:blipFill>
        <p:spPr>
          <a:xfrm>
            <a:off x="8642960" y="4297252"/>
            <a:ext cx="1780779" cy="1675909"/>
          </a:xfrm>
          <a:prstGeom prst="rect">
            <a:avLst/>
          </a:prstGeom>
        </p:spPr>
      </p:pic>
      <p:pic>
        <p:nvPicPr>
          <p:cNvPr id="2054" name="Picture 6">
            <a:extLst>
              <a:ext uri="{FF2B5EF4-FFF2-40B4-BE49-F238E27FC236}">
                <a16:creationId xmlns:a16="http://schemas.microsoft.com/office/drawing/2014/main" id="{2247C463-46D5-E79E-77EA-13B21791FB1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5954" y="3741662"/>
            <a:ext cx="1996934" cy="1996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57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fade">
                                      <p:cBhvr>
                                        <p:cTn id="18" dur="5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Effect transition="in" filter="fade">
                                      <p:cBhvr>
                                        <p:cTn id="31" dur="500"/>
                                        <p:tgtEl>
                                          <p:spTgt spid="6">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054"/>
                                        </p:tgtEl>
                                        <p:attrNameLst>
                                          <p:attrName>style.visibility</p:attrName>
                                        </p:attrNameLst>
                                      </p:cBhvr>
                                      <p:to>
                                        <p:strVal val="visible"/>
                                      </p:to>
                                    </p:set>
                                    <p:animEffect transition="in" filter="fade">
                                      <p:cBhvr>
                                        <p:cTn id="34" dur="500"/>
                                        <p:tgtEl>
                                          <p:spTgt spid="205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fade">
                                      <p:cBhvr>
                                        <p:cTn id="39" dur="500"/>
                                        <p:tgtEl>
                                          <p:spTgt spid="6">
                                            <p:txEl>
                                              <p:pRg st="6" end="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animEffect transition="in" filter="fade">
                                      <p:cBhvr>
                                        <p:cTn id="47" dur="500"/>
                                        <p:tgtEl>
                                          <p:spTgt spid="6">
                                            <p:txEl>
                                              <p:pRg st="7" end="7"/>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2053991" y="1080057"/>
            <a:ext cx="8084018" cy="53399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Command Economies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3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What, how, for whom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3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answered by central planners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Public (gov) ownership of resources</a:t>
            </a:r>
            <a:r>
              <a:rPr lang="en-US" sz="4000" b="1" dirty="0">
                <a:ln w="15875">
                  <a:solidFill>
                    <a:schemeClr val="tx1"/>
                  </a:solidFill>
                </a:ln>
                <a:solidFill>
                  <a:srgbClr val="00B050"/>
                </a:solidFill>
                <a:latin typeface="Calibri" panose="020F0502020204030204"/>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00B050"/>
                </a:solidFill>
                <a:latin typeface="Calibri" panose="020F0502020204030204"/>
              </a:rPr>
              <a:t>Less enforcement of property rights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00B050"/>
                </a:solidFill>
                <a:latin typeface="Calibri" panose="020F0502020204030204"/>
              </a:rPr>
              <a:t>Lots of government intervention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00B050"/>
                </a:solidFill>
                <a:latin typeface="Calibri" panose="020F0502020204030204"/>
              </a:rPr>
              <a:t>Central Planners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89DE1DA-261B-CB8D-8A9E-903DE9DD1B58}"/>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Economic Systems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3074" name="Picture 2">
            <a:extLst>
              <a:ext uri="{FF2B5EF4-FFF2-40B4-BE49-F238E27FC236}">
                <a16:creationId xmlns:a16="http://schemas.microsoft.com/office/drawing/2014/main" id="{C676960F-DD88-7682-1590-61269EBEC8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74" y="2224585"/>
            <a:ext cx="2094931" cy="209493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E6743955-AEE1-521A-7DE3-9668BB5B54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74" y="4181901"/>
            <a:ext cx="2676099" cy="267609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B7C8B9C0-ADFD-01EE-DBAF-95CBE3129D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9400" y="2026692"/>
            <a:ext cx="2583408" cy="25834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1197E4F-9EA9-F6E9-E807-BF9EE286BF92}"/>
              </a:ext>
            </a:extLst>
          </p:cNvPr>
          <p:cNvPicPr>
            <a:picLocks noChangeAspect="1"/>
          </p:cNvPicPr>
          <p:nvPr/>
        </p:nvPicPr>
        <p:blipFill>
          <a:blip r:embed="rId6"/>
          <a:stretch>
            <a:fillRect/>
          </a:stretch>
        </p:blipFill>
        <p:spPr>
          <a:xfrm>
            <a:off x="9655057" y="4684351"/>
            <a:ext cx="2070559" cy="1912391"/>
          </a:xfrm>
          <a:prstGeom prst="rect">
            <a:avLst/>
          </a:prstGeom>
        </p:spPr>
      </p:pic>
    </p:spTree>
    <p:extLst>
      <p:ext uri="{BB962C8B-B14F-4D97-AF65-F5344CB8AC3E}">
        <p14:creationId xmlns:p14="http://schemas.microsoft.com/office/powerpoint/2010/main" val="4177508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074"/>
                                        </p:tgtEl>
                                        <p:attrNameLst>
                                          <p:attrName>style.visibility</p:attrName>
                                        </p:attrNameLst>
                                      </p:cBhvr>
                                      <p:to>
                                        <p:strVal val="visible"/>
                                      </p:to>
                                    </p:set>
                                    <p:animEffect transition="in" filter="fade">
                                      <p:cBhvr>
                                        <p:cTn id="18" dur="5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078"/>
                                        </p:tgtEl>
                                        <p:attrNameLst>
                                          <p:attrName>style.visibility</p:attrName>
                                        </p:attrNameLst>
                                      </p:cBhvr>
                                      <p:to>
                                        <p:strVal val="visible"/>
                                      </p:to>
                                    </p:set>
                                    <p:animEffect transition="in" filter="fade">
                                      <p:cBhvr>
                                        <p:cTn id="26" dur="500"/>
                                        <p:tgtEl>
                                          <p:spTgt spid="307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Effect transition="in" filter="fade">
                                      <p:cBhvr>
                                        <p:cTn id="31" dur="500"/>
                                        <p:tgtEl>
                                          <p:spTgt spid="6">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076"/>
                                        </p:tgtEl>
                                        <p:attrNameLst>
                                          <p:attrName>style.visibility</p:attrName>
                                        </p:attrNameLst>
                                      </p:cBhvr>
                                      <p:to>
                                        <p:strVal val="visible"/>
                                      </p:to>
                                    </p:set>
                                    <p:animEffect transition="in" filter="fade">
                                      <p:cBhvr>
                                        <p:cTn id="34" dur="500"/>
                                        <p:tgtEl>
                                          <p:spTgt spid="307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fade">
                                      <p:cBhvr>
                                        <p:cTn id="39" dur="500"/>
                                        <p:tgtEl>
                                          <p:spTgt spid="6">
                                            <p:txEl>
                                              <p:pRg st="6" end="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AF4E4-5F90-31EE-AD04-57439DF6AB1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0126A4F-5E29-64B8-B6E6-21AB308AEEA0}"/>
              </a:ext>
            </a:extLst>
          </p:cNvPr>
          <p:cNvSpPr txBox="1"/>
          <p:nvPr/>
        </p:nvSpPr>
        <p:spPr>
          <a:xfrm>
            <a:off x="7036" y="1052843"/>
            <a:ext cx="12184961" cy="58631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Mixed</a:t>
            </a:r>
            <a:r>
              <a:rPr kumimoji="0" lang="en-US" sz="5500" b="1" i="0" u="none" strike="noStrike" kern="1200" cap="none" spc="0" normalizeH="0" noProof="0" dirty="0">
                <a:ln w="15875">
                  <a:solidFill>
                    <a:schemeClr val="bg1"/>
                  </a:solidFill>
                </a:ln>
                <a:effectLst/>
                <a:uLnTx/>
                <a:uFillTx/>
                <a:latin typeface="Calibri" panose="020F0502020204030204"/>
                <a:ea typeface="+mn-ea"/>
                <a:cs typeface="+mn-cs"/>
              </a:rPr>
              <a:t> Economies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500" b="1" dirty="0">
                <a:ln w="15875">
                  <a:solidFill>
                    <a:prstClr val="black"/>
                  </a:solidFill>
                </a:ln>
                <a:solidFill>
                  <a:srgbClr val="FF0000"/>
                </a:solidFill>
                <a:latin typeface="Calibri" panose="020F0502020204030204"/>
              </a:rPr>
              <a:t>Capitalism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prstClr val="black"/>
                  </a:solidFill>
                </a:ln>
                <a:solidFill>
                  <a:srgbClr val="00B050"/>
                </a:solidFill>
                <a:latin typeface="Calibri" panose="020F0502020204030204"/>
              </a:rPr>
              <a:t>A mixed economy closest to free market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prstClr val="black"/>
                  </a:solidFill>
                </a:ln>
                <a:solidFill>
                  <a:srgbClr val="00B050"/>
                </a:solidFill>
                <a:latin typeface="Calibri" panose="020F0502020204030204"/>
              </a:rPr>
              <a:t>Private markets with prices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prstClr val="black"/>
                  </a:solidFill>
                </a:ln>
                <a:solidFill>
                  <a:srgbClr val="00B050"/>
                </a:solidFill>
                <a:latin typeface="Calibri" panose="020F0502020204030204"/>
              </a:rPr>
              <a:t>Limited government intervention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500" b="1" dirty="0">
                <a:ln w="15875">
                  <a:solidFill>
                    <a:prstClr val="black"/>
                  </a:solidFill>
                </a:ln>
                <a:solidFill>
                  <a:srgbClr val="FF0000"/>
                </a:solidFill>
                <a:latin typeface="Calibri" panose="020F0502020204030204"/>
              </a:rPr>
              <a:t>Communism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prstClr val="black"/>
                  </a:solidFill>
                </a:ln>
                <a:solidFill>
                  <a:srgbClr val="00B050"/>
                </a:solidFill>
                <a:latin typeface="Calibri" panose="020F0502020204030204"/>
              </a:rPr>
              <a:t>Mixed economy closest to command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prstClr val="black"/>
                  </a:solidFill>
                </a:ln>
                <a:solidFill>
                  <a:srgbClr val="00B050"/>
                </a:solidFill>
                <a:latin typeface="Calibri" panose="020F0502020204030204"/>
              </a:rPr>
              <a:t>Government controls most of the economy</a:t>
            </a:r>
          </a:p>
        </p:txBody>
      </p:sp>
      <p:sp>
        <p:nvSpPr>
          <p:cNvPr id="2" name="TextBox 1">
            <a:extLst>
              <a:ext uri="{FF2B5EF4-FFF2-40B4-BE49-F238E27FC236}">
                <a16:creationId xmlns:a16="http://schemas.microsoft.com/office/drawing/2014/main" id="{E258DE5C-E43E-131A-CD86-6D406E7689B0}"/>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Economic Systems</a:t>
            </a:r>
            <a:endParaRPr kumimoji="0" lang="en-US" sz="7500" b="0" i="0" u="sng"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4098" name="Picture 2" descr="Flag of the United States - Wikipedia">
            <a:extLst>
              <a:ext uri="{FF2B5EF4-FFF2-40B4-BE49-F238E27FC236}">
                <a16:creationId xmlns:a16="http://schemas.microsoft.com/office/drawing/2014/main" id="{5001AF1A-F420-70E6-C25E-11E4A78830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846" y="1437901"/>
            <a:ext cx="2326140" cy="122705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C799A5E8-ECE2-A8C4-0AC9-9FB31A495E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73332" y="4191987"/>
            <a:ext cx="2326140" cy="1227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30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500"/>
                                        <p:tgtEl>
                                          <p:spTgt spid="6">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xEl>
                                              <p:pRg st="6" end="6"/>
                                            </p:txEl>
                                          </p:spTgt>
                                        </p:tgtEl>
                                        <p:attrNameLst>
                                          <p:attrName>style.visibility</p:attrName>
                                        </p:attrNameLst>
                                      </p:cBhvr>
                                      <p:to>
                                        <p:strVal val="visible"/>
                                      </p:to>
                                    </p:set>
                                    <p:animEffect transition="in" filter="fade">
                                      <p:cBhvr>
                                        <p:cTn id="33" dur="500"/>
                                        <p:tgtEl>
                                          <p:spTgt spid="6">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6">
                                            <p:txEl>
                                              <p:pRg st="7" end="7"/>
                                            </p:txEl>
                                          </p:spTgt>
                                        </p:tgtEl>
                                        <p:attrNameLst>
                                          <p:attrName>style.visibility</p:attrName>
                                        </p:attrNameLst>
                                      </p:cBhvr>
                                      <p:to>
                                        <p:strVal val="visible"/>
                                      </p:to>
                                    </p:set>
                                    <p:animEffect transition="in" filter="fade">
                                      <p:cBhvr>
                                        <p:cTn id="36" dur="500"/>
                                        <p:tgtEl>
                                          <p:spTgt spid="6">
                                            <p:txEl>
                                              <p:pRg st="7" end="7"/>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4098"/>
                                        </p:tgtEl>
                                        <p:attrNameLst>
                                          <p:attrName>style.visibility</p:attrName>
                                        </p:attrNameLst>
                                      </p:cBhvr>
                                      <p:to>
                                        <p:strVal val="visible"/>
                                      </p:to>
                                    </p:set>
                                    <p:animEffect transition="in" filter="fade">
                                      <p:cBhvr>
                                        <p:cTn id="39" dur="500"/>
                                        <p:tgtEl>
                                          <p:spTgt spid="4098"/>
                                        </p:tgtEl>
                                      </p:cBhvr>
                                    </p:animEffect>
                                  </p:childTnLst>
                                </p:cTn>
                              </p:par>
                              <p:par>
                                <p:cTn id="40" presetID="10" presetClass="entr" presetSubtype="0" fill="hold" nodeType="withEffect">
                                  <p:stCondLst>
                                    <p:cond delay="0"/>
                                  </p:stCondLst>
                                  <p:childTnLst>
                                    <p:set>
                                      <p:cBhvr>
                                        <p:cTn id="41" dur="1" fill="hold">
                                          <p:stCondLst>
                                            <p:cond delay="0"/>
                                          </p:stCondLst>
                                        </p:cTn>
                                        <p:tgtEl>
                                          <p:spTgt spid="4100"/>
                                        </p:tgtEl>
                                        <p:attrNameLst>
                                          <p:attrName>style.visibility</p:attrName>
                                        </p:attrNameLst>
                                      </p:cBhvr>
                                      <p:to>
                                        <p:strVal val="visible"/>
                                      </p:to>
                                    </p:set>
                                    <p:animEffect transition="in" filter="fade">
                                      <p:cBhvr>
                                        <p:cTn id="42"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15832</TotalTime>
  <Words>5714</Words>
  <Application>Microsoft Office PowerPoint</Application>
  <PresentationFormat>Widescreen</PresentationFormat>
  <Paragraphs>662</Paragraphs>
  <Slides>8</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vt:i4>
      </vt:variant>
    </vt:vector>
  </HeadingPairs>
  <TitlesOfParts>
    <vt:vector size="15" baseType="lpstr">
      <vt:lpstr>Aptos</vt:lpstr>
      <vt:lpstr>Arial</vt:lpstr>
      <vt:lpstr>Arial Black</vt:lpstr>
      <vt:lpstr>Calibri</vt:lpstr>
      <vt:lpstr>Calibri Light</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Reed</dc:creator>
  <cp:lastModifiedBy>Jacob Reed at Sheldon HS</cp:lastModifiedBy>
  <cp:revision>16</cp:revision>
  <dcterms:created xsi:type="dcterms:W3CDTF">2022-04-22T15:14:32Z</dcterms:created>
  <dcterms:modified xsi:type="dcterms:W3CDTF">2026-07-11T23:28:40Z</dcterms:modified>
</cp:coreProperties>
</file>