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8"/>
  </p:notesMasterIdLst>
  <p:sldIdLst>
    <p:sldId id="337" r:id="rId3"/>
    <p:sldId id="453" r:id="rId4"/>
    <p:sldId id="477" r:id="rId5"/>
    <p:sldId id="482" r:id="rId6"/>
    <p:sldId id="481" r:id="rId7"/>
    <p:sldId id="478" r:id="rId8"/>
    <p:sldId id="484" r:id="rId9"/>
    <p:sldId id="489" r:id="rId10"/>
    <p:sldId id="488" r:id="rId11"/>
    <p:sldId id="480" r:id="rId12"/>
    <p:sldId id="479" r:id="rId13"/>
    <p:sldId id="485" r:id="rId14"/>
    <p:sldId id="490" r:id="rId15"/>
    <p:sldId id="486" r:id="rId16"/>
    <p:sldId id="48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EBF5"/>
    <a:srgbClr val="CFD5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62" autoAdjust="0"/>
    <p:restoredTop sz="47149" autoAdjust="0"/>
  </p:normalViewPr>
  <p:slideViewPr>
    <p:cSldViewPr snapToGrid="0">
      <p:cViewPr varScale="1">
        <p:scale>
          <a:sx n="41" d="100"/>
          <a:sy n="41" d="100"/>
        </p:scale>
        <p:origin x="1560" y="42"/>
      </p:cViewPr>
      <p:guideLst>
        <p:guide orient="horz" pos="2160"/>
        <p:guide pos="3840"/>
      </p:guideLst>
    </p:cSldViewPr>
  </p:slideViewPr>
  <p:notesTextViewPr>
    <p:cViewPr>
      <p:scale>
        <a:sx n="150" d="100"/>
        <a:sy n="15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9A6F36-E4BA-4F01-993E-3CF6D19BEC11}" type="datetimeFigureOut">
              <a:rPr lang="en-US" smtClean="0"/>
              <a:t>7/11/2026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F7389-ADE2-44CB-B9B4-452A8026C4D4}" type="slidenum">
              <a:rPr lang="en-US" smtClean="0"/>
              <a:t>‹#›</a:t>
            </a:fld>
            <a:endParaRPr lang="en-US"/>
          </a:p>
        </p:txBody>
      </p:sp>
    </p:spTree>
    <p:extLst>
      <p:ext uri="{BB962C8B-B14F-4D97-AF65-F5344CB8AC3E}">
        <p14:creationId xmlns:p14="http://schemas.microsoft.com/office/powerpoint/2010/main" val="3585122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After completing this lesson, students should be able to:</a:t>
            </a:r>
          </a:p>
          <a:p>
            <a:r>
              <a:rPr lang="en-US" dirty="0"/>
              <a:t>Define </a:t>
            </a:r>
            <a:r>
              <a:rPr lang="en-US" b="1" dirty="0"/>
              <a:t>opportunity cost</a:t>
            </a:r>
            <a:r>
              <a:rPr lang="en-US" dirty="0"/>
              <a:t> as the value of the </a:t>
            </a:r>
            <a:r>
              <a:rPr lang="en-US" b="1" dirty="0"/>
              <a:t>next best alternative not chosen</a:t>
            </a:r>
            <a:r>
              <a:rPr lang="en-US" dirty="0"/>
              <a:t>.</a:t>
            </a:r>
            <a:br>
              <a:rPr lang="en-US" dirty="0"/>
            </a:br>
            <a:r>
              <a:rPr lang="en-US" dirty="0"/>
              <a:t>Explain how </a:t>
            </a:r>
            <a:r>
              <a:rPr lang="en-US" b="1" dirty="0"/>
              <a:t>scarcity</a:t>
            </a:r>
            <a:r>
              <a:rPr lang="en-US" dirty="0"/>
              <a:t> creates trade-offs that force individuals, businesses, and governments to make choices.</a:t>
            </a:r>
            <a:br>
              <a:rPr lang="en-US" dirty="0"/>
            </a:br>
            <a:r>
              <a:rPr lang="en-US" dirty="0"/>
              <a:t>Apply the concept of </a:t>
            </a:r>
            <a:r>
              <a:rPr lang="en-US" b="1" dirty="0"/>
              <a:t>TINSTAAFL (There Is No Such Thing As A Free Lunch)</a:t>
            </a:r>
            <a:r>
              <a:rPr lang="en-US" dirty="0"/>
              <a:t> to explain why every decision involves some cost.</a:t>
            </a:r>
            <a:br>
              <a:rPr lang="en-US" dirty="0"/>
            </a:br>
            <a:r>
              <a:rPr lang="en-US" dirty="0"/>
              <a:t>Differentiate between </a:t>
            </a:r>
            <a:r>
              <a:rPr lang="en-US" b="1" dirty="0"/>
              <a:t>explicit costs</a:t>
            </a:r>
            <a:r>
              <a:rPr lang="en-US" dirty="0"/>
              <a:t> (direct monetary payments) and </a:t>
            </a:r>
            <a:r>
              <a:rPr lang="en-US" b="1" dirty="0"/>
              <a:t>implicit costs</a:t>
            </a:r>
            <a:r>
              <a:rPr lang="en-US" dirty="0"/>
              <a:t> (forgone income or benefits).</a:t>
            </a:r>
            <a:br>
              <a:rPr lang="en-US" dirty="0"/>
            </a:br>
            <a:r>
              <a:rPr lang="en-US" dirty="0"/>
              <a:t>Calculate </a:t>
            </a:r>
            <a:r>
              <a:rPr lang="en-US" b="1" dirty="0"/>
              <a:t>total opportunity cost</a:t>
            </a:r>
            <a:r>
              <a:rPr lang="en-US" dirty="0"/>
              <a:t> by combining relevant explicit and implicit costs.</a:t>
            </a:r>
            <a:br>
              <a:rPr lang="en-US" dirty="0"/>
            </a:br>
            <a:r>
              <a:rPr lang="en-US" dirty="0"/>
              <a:t>Identify which costs should </a:t>
            </a:r>
            <a:r>
              <a:rPr lang="en-US" b="1" dirty="0"/>
              <a:t>not</a:t>
            </a:r>
            <a:r>
              <a:rPr lang="en-US" dirty="0"/>
              <a:t> be included in opportunity cost calculations, including irrelevant expenses, benefits, and lower-ranked alternatives.</a:t>
            </a:r>
            <a:br>
              <a:rPr lang="en-US" dirty="0"/>
            </a:br>
            <a:r>
              <a:rPr lang="en-US" dirty="0"/>
              <a:t>Interpret </a:t>
            </a:r>
            <a:r>
              <a:rPr lang="en-US" b="1" dirty="0"/>
              <a:t>opportunity cost on a Production Possibilities Curve (PPC)</a:t>
            </a:r>
            <a:r>
              <a:rPr lang="en-US" dirty="0"/>
              <a:t> by identifying what is gained and what must be sacrificed.</a:t>
            </a:r>
            <a:br>
              <a:rPr lang="en-US" dirty="0"/>
            </a:br>
            <a:r>
              <a:rPr lang="en-US" dirty="0"/>
              <a:t>Define </a:t>
            </a:r>
            <a:r>
              <a:rPr lang="en-US" b="1" dirty="0"/>
              <a:t>cost-benefit analysis</a:t>
            </a:r>
            <a:r>
              <a:rPr lang="en-US" dirty="0"/>
              <a:t> as a comparison of total costs and total benefits.</a:t>
            </a:r>
            <a:br>
              <a:rPr lang="en-US" dirty="0"/>
            </a:br>
            <a:r>
              <a:rPr lang="en-US" dirty="0"/>
              <a:t>Determine whether a decision is </a:t>
            </a:r>
            <a:r>
              <a:rPr lang="en-US" b="1" dirty="0"/>
              <a:t>economically rational</a:t>
            </a:r>
            <a:r>
              <a:rPr lang="en-US" dirty="0"/>
              <a:t> by evaluating whether total benefit exceeds total cost and creates a </a:t>
            </a:r>
            <a:r>
              <a:rPr lang="en-US" b="1" dirty="0"/>
              <a:t>positive net benefit</a:t>
            </a:r>
            <a:r>
              <a:rPr lang="en-US" dirty="0"/>
              <a:t>.</a:t>
            </a:r>
          </a:p>
          <a:p>
            <a:endParaRPr lang="en-US" dirty="0"/>
          </a:p>
          <a:p>
            <a:r>
              <a:rPr lang="en-US" b="1" dirty="0"/>
              <a:t>Teacher Note:</a:t>
            </a:r>
          </a:p>
          <a:p>
            <a:r>
              <a:rPr lang="en-US" dirty="0"/>
              <a:t>This lesson builds directly on the core economic idea of </a:t>
            </a:r>
            <a:r>
              <a:rPr lang="en-US" b="1" dirty="0"/>
              <a:t>scarcity and decision-making</a:t>
            </a:r>
            <a:r>
              <a:rPr lang="en-US" dirty="0"/>
              <a:t> by introducing students to the economist’s framework for evaluating choices. Emphasize that economics defines cost more broadly than simply money spent, students should understand that </a:t>
            </a:r>
            <a:r>
              <a:rPr lang="en-US" b="1" dirty="0"/>
              <a:t>opportunity cost includes both visible costs and hidden sacrifices</a:t>
            </a:r>
            <a:r>
              <a:rPr lang="en-US" dirty="0"/>
              <a:t>. Reinforce that rational decision-making requires comparing </a:t>
            </a:r>
            <a:r>
              <a:rPr lang="en-US" b="1" dirty="0"/>
              <a:t>total benefits against total costs</a:t>
            </a:r>
            <a:r>
              <a:rPr lang="en-US" dirty="0"/>
              <a:t>, not simply choosing the cheapest option. Encourage students to connect these concepts to everyday personal choices, business decisions, and broader economic models such as the PPC, since this framework becomes foundational for future lessons on marginal analysis, consumer behavior, and firm decision-making in AP Microeconomics.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17AB43-5F34-4619-AB59-2882F5CDE5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853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understand the formal definition of </a:t>
            </a:r>
            <a:r>
              <a:rPr lang="en-US" b="1" dirty="0"/>
              <a:t>opportunity cost</a:t>
            </a:r>
            <a:r>
              <a:rPr lang="en-US" dirty="0"/>
              <a:t> and recognize that every economic choice involves giving up the next best alternative.</a:t>
            </a:r>
          </a:p>
          <a:p>
            <a:endParaRPr lang="en-US" b="1" dirty="0"/>
          </a:p>
          <a:p>
            <a:r>
              <a:rPr lang="en-US" b="1" dirty="0"/>
              <a:t>Key Framing Idea:</a:t>
            </a:r>
          </a:p>
          <a:p>
            <a:r>
              <a:rPr lang="en-US" i="1" dirty="0"/>
              <a:t>"Choosing one thing means giving up something else, and the true cost of any decision is what you sacrificed to make it."</a:t>
            </a:r>
            <a:br>
              <a:rPr lang="en-US" dirty="0"/>
            </a:br>
            <a:r>
              <a:rPr lang="en-US" dirty="0"/>
              <a:t>This slide introduces one of the most foundational concepts in economics: that cost is not just about money, but about </a:t>
            </a:r>
            <a:r>
              <a:rPr lang="en-US" b="1" dirty="0"/>
              <a:t>forgone alternatives</a:t>
            </a:r>
            <a:r>
              <a:rPr lang="en-US" dirty="0"/>
              <a:t>.</a:t>
            </a:r>
          </a:p>
          <a:p>
            <a:endParaRPr lang="en-US" dirty="0"/>
          </a:p>
          <a:p>
            <a:r>
              <a:rPr lang="en-US" b="1" dirty="0"/>
              <a:t>How to Present the Slide:</a:t>
            </a:r>
          </a:p>
          <a:p>
            <a:r>
              <a:rPr lang="en-US" dirty="0"/>
              <a:t>Begin by introducing the term:</a:t>
            </a:r>
          </a:p>
          <a:p>
            <a:r>
              <a:rPr lang="en-US" b="1" dirty="0"/>
              <a:t>“Opportunity Cost.”</a:t>
            </a:r>
            <a:endParaRPr lang="en-US" dirty="0"/>
          </a:p>
          <a:p>
            <a:r>
              <a:rPr lang="en-US" dirty="0"/>
              <a:t>Tell students:</a:t>
            </a:r>
          </a:p>
          <a:p>
            <a:r>
              <a:rPr lang="en-US" i="1" dirty="0"/>
              <a:t>"If you remember only one concept from the first few weeks of economics, this should be near the top of the list. Opportunity cost shows up everywhere in economics."</a:t>
            </a:r>
            <a:endParaRPr lang="en-US" dirty="0"/>
          </a:p>
          <a:p>
            <a:r>
              <a:rPr lang="en-US" dirty="0"/>
              <a:t>Pause for emphasis.</a:t>
            </a:r>
          </a:p>
          <a:p>
            <a:r>
              <a:rPr lang="en-US" dirty="0"/>
              <a:t>Tell students:</a:t>
            </a:r>
          </a:p>
          <a:p>
            <a:r>
              <a:rPr lang="en-US" i="1" dirty="0"/>
              <a:t>"Economics is the study of choices under scarcity, and opportunity cost is what makes those choices meaningful."</a:t>
            </a:r>
            <a:endParaRPr lang="en-US" dirty="0"/>
          </a:p>
          <a:p>
            <a:endParaRPr lang="en-US" dirty="0"/>
          </a:p>
          <a:p>
            <a:r>
              <a:rPr lang="en-US" dirty="0"/>
              <a:t>Move to the definition:</a:t>
            </a:r>
          </a:p>
          <a:p>
            <a:r>
              <a:rPr lang="en-US" b="1" dirty="0"/>
              <a:t>“The value of the next best alternative not chosen.”</a:t>
            </a:r>
            <a:endParaRPr lang="en-US" dirty="0"/>
          </a:p>
          <a:p>
            <a:r>
              <a:rPr lang="en-US" dirty="0"/>
              <a:t>Read it slowly.</a:t>
            </a:r>
          </a:p>
          <a:p>
            <a:r>
              <a:rPr lang="en-US" dirty="0"/>
              <a:t>Then unpack each part of the definition.</a:t>
            </a:r>
          </a:p>
          <a:p>
            <a:r>
              <a:rPr lang="en-US" dirty="0"/>
              <a:t>Start with:</a:t>
            </a:r>
          </a:p>
          <a:p>
            <a:r>
              <a:rPr lang="en-US" b="1" dirty="0"/>
              <a:t>“Value”</a:t>
            </a:r>
            <a:endParaRPr lang="en-US" dirty="0"/>
          </a:p>
          <a:p>
            <a:r>
              <a:rPr lang="en-US" dirty="0"/>
              <a:t>Explain:</a:t>
            </a:r>
          </a:p>
          <a:p>
            <a:r>
              <a:rPr lang="en-US" i="1" dirty="0"/>
              <a:t>"Notice the word value, not necessarily money."</a:t>
            </a:r>
            <a:endParaRPr lang="en-US" dirty="0"/>
          </a:p>
          <a:p>
            <a:r>
              <a:rPr lang="en-US" dirty="0"/>
              <a:t>Clarify:</a:t>
            </a:r>
          </a:p>
          <a:p>
            <a:r>
              <a:rPr lang="en-US" i="1" dirty="0"/>
              <a:t>"Opportunity cost could be measured in dollars, time, enjoyment, convenience, grades, sleep, or anything else the decision-maker values."</a:t>
            </a:r>
            <a:endParaRPr lang="en-US" dirty="0"/>
          </a:p>
          <a:p>
            <a:r>
              <a:rPr lang="en-US" dirty="0"/>
              <a:t>Example:</a:t>
            </a:r>
          </a:p>
          <a:p>
            <a:r>
              <a:rPr lang="en-US" i="1" dirty="0"/>
              <a:t>"If you choose to spend two hours gaming instead of studying, the opportunity cost might be better quiz performance, not money."</a:t>
            </a:r>
            <a:endParaRPr lang="en-US" dirty="0"/>
          </a:p>
          <a:p>
            <a:r>
              <a:rPr lang="en-US" dirty="0"/>
              <a:t>Next:</a:t>
            </a:r>
          </a:p>
          <a:p>
            <a:r>
              <a:rPr lang="en-US" b="1" dirty="0"/>
              <a:t>“Next best”</a:t>
            </a:r>
            <a:endParaRPr lang="en-US" dirty="0"/>
          </a:p>
          <a:p>
            <a:r>
              <a:rPr lang="en-US" dirty="0"/>
              <a:t>This is critical.</a:t>
            </a:r>
          </a:p>
          <a:p>
            <a:r>
              <a:rPr lang="en-US" dirty="0"/>
              <a:t>Emphasize:</a:t>
            </a:r>
          </a:p>
          <a:p>
            <a:r>
              <a:rPr lang="en-US" i="1" dirty="0"/>
              <a:t>"Not ALL alternatives. Just the best alternative you gave up."</a:t>
            </a:r>
            <a:endParaRPr lang="en-US" dirty="0"/>
          </a:p>
          <a:p>
            <a:r>
              <a:rPr lang="en-US" dirty="0"/>
              <a:t>Example:</a:t>
            </a:r>
          </a:p>
          <a:p>
            <a:r>
              <a:rPr lang="en-US" i="1" dirty="0"/>
              <a:t>"Suppose after school you could study, play basketball, watch Netflix, or take a nap."</a:t>
            </a:r>
            <a:endParaRPr lang="en-US" dirty="0"/>
          </a:p>
          <a:p>
            <a:r>
              <a:rPr lang="en-US" i="1" dirty="0"/>
              <a:t>"If you choose basketball, the opportunity cost is NOT everything else combined. It’s whichever alternative you valued most among the remaining choices. It’s essentially the value of what you would have picked, if you hadn’t picked your choice.”</a:t>
            </a:r>
            <a:endParaRPr lang="en-US" dirty="0"/>
          </a:p>
          <a:p>
            <a:r>
              <a:rPr lang="en-US" dirty="0"/>
              <a:t>Repeat:</a:t>
            </a:r>
          </a:p>
          <a:p>
            <a:r>
              <a:rPr lang="en-US" i="1" dirty="0"/>
              <a:t>"Opportunity cost = the single best forgone option."</a:t>
            </a:r>
            <a:endParaRPr lang="en-US" dirty="0"/>
          </a:p>
          <a:p>
            <a:endParaRPr lang="en-US" dirty="0"/>
          </a:p>
          <a:p>
            <a:r>
              <a:rPr lang="en-US" dirty="0"/>
              <a:t>Next:</a:t>
            </a:r>
          </a:p>
          <a:p>
            <a:r>
              <a:rPr lang="en-US" b="1" dirty="0"/>
              <a:t>“Alternative not chosen”</a:t>
            </a:r>
            <a:endParaRPr lang="en-US" dirty="0"/>
          </a:p>
          <a:p>
            <a:r>
              <a:rPr lang="en-US" dirty="0"/>
              <a:t>Explain:</a:t>
            </a:r>
          </a:p>
          <a:p>
            <a:r>
              <a:rPr lang="en-US" i="1" dirty="0"/>
              <a:t>"Opportunity cost only exists because a choice was made."</a:t>
            </a:r>
            <a:endParaRPr lang="en-US" dirty="0"/>
          </a:p>
          <a:p>
            <a:r>
              <a:rPr lang="en-US" dirty="0"/>
              <a:t>Tell students:</a:t>
            </a:r>
          </a:p>
          <a:p>
            <a:r>
              <a:rPr lang="en-US" i="1" dirty="0"/>
              <a:t>"If there were unlimited time, unlimited resources, and unlimited income, there would be no opportunity cost, because you could do everything."</a:t>
            </a:r>
            <a:endParaRPr lang="en-US" dirty="0"/>
          </a:p>
          <a:p>
            <a:r>
              <a:rPr lang="en-US" dirty="0"/>
              <a:t>Connect directly to scarcity:</a:t>
            </a:r>
          </a:p>
          <a:p>
            <a:r>
              <a:rPr lang="en-US" i="1" dirty="0"/>
              <a:t>"Opportunity cost exists because scarcity forces trade-offs."</a:t>
            </a:r>
            <a:endParaRPr lang="en-US" dirty="0"/>
          </a:p>
          <a:p>
            <a:br>
              <a:rPr lang="en-US" dirty="0"/>
            </a:br>
            <a:r>
              <a:rPr lang="en-US" dirty="0"/>
              <a:t>Move to the green text:</a:t>
            </a:r>
          </a:p>
          <a:p>
            <a:r>
              <a:rPr lang="en-US" b="1" dirty="0"/>
              <a:t>“The COST of a CHOICE”</a:t>
            </a:r>
            <a:endParaRPr lang="en-US" dirty="0"/>
          </a:p>
          <a:p>
            <a:r>
              <a:rPr lang="en-US" dirty="0"/>
              <a:t>Pause here.</a:t>
            </a:r>
          </a:p>
          <a:p>
            <a:r>
              <a:rPr lang="en-US" dirty="0"/>
              <a:t>Tell students:</a:t>
            </a:r>
          </a:p>
          <a:p>
            <a:r>
              <a:rPr lang="en-US" i="1" dirty="0"/>
              <a:t>"This is the simpler version I want you to remember."</a:t>
            </a:r>
            <a:endParaRPr lang="en-US" dirty="0"/>
          </a:p>
          <a:p>
            <a:r>
              <a:rPr lang="en-US" dirty="0"/>
              <a:t>Clarify:</a:t>
            </a:r>
          </a:p>
          <a:p>
            <a:r>
              <a:rPr lang="en-US" i="1" dirty="0"/>
              <a:t>"When economists hear the word cost, we often mean more than money. We mean what had to be given up."</a:t>
            </a:r>
            <a:endParaRPr lang="en-US" dirty="0"/>
          </a:p>
          <a:p>
            <a:r>
              <a:rPr lang="en-US" dirty="0"/>
              <a:t>Important AP framing:</a:t>
            </a:r>
          </a:p>
          <a:p>
            <a:r>
              <a:rPr lang="en-US" i="1" dirty="0"/>
              <a:t>"Cost in economics often refers to the value of forgone benefits, not just explicit payments."</a:t>
            </a:r>
            <a:endParaRPr lang="en-US" dirty="0"/>
          </a:p>
          <a:p>
            <a:endParaRPr lang="en-US" dirty="0"/>
          </a:p>
          <a:p>
            <a:r>
              <a:rPr lang="en-US" dirty="0"/>
              <a:t>Use relatable examples.</a:t>
            </a:r>
          </a:p>
          <a:p>
            <a:r>
              <a:rPr lang="en-US" dirty="0"/>
              <a:t>Example 1:</a:t>
            </a:r>
          </a:p>
          <a:p>
            <a:r>
              <a:rPr lang="en-US" i="1" dirty="0"/>
              <a:t>"If you spend $20 on a movie ticket, why is that $20 an opportunity cost?"</a:t>
            </a:r>
            <a:endParaRPr lang="en-US" dirty="0"/>
          </a:p>
          <a:p>
            <a:r>
              <a:rPr lang="en-US" dirty="0"/>
              <a:t>Answer:</a:t>
            </a:r>
          </a:p>
          <a:p>
            <a:r>
              <a:rPr lang="en-US" i="1" dirty="0"/>
              <a:t>“The $20 is an opportunity cost because you lose the ability to spend that $20 on other goods. So the value of the goods you did not buy with that $20 would be $20.” </a:t>
            </a:r>
            <a:endParaRPr lang="en-US" dirty="0"/>
          </a:p>
          <a:p>
            <a:r>
              <a:rPr lang="en-US" dirty="0"/>
              <a:t>Example 2:</a:t>
            </a:r>
          </a:p>
          <a:p>
            <a:r>
              <a:rPr lang="en-US" i="1" dirty="0"/>
              <a:t>"If you choose to attend college, the opportunity cost might include tuition, but also wages you could have earned working full-time."</a:t>
            </a:r>
            <a:endParaRPr lang="en-US" dirty="0"/>
          </a:p>
          <a:p>
            <a:r>
              <a:rPr lang="en-US" dirty="0"/>
              <a:t>Example 3:</a:t>
            </a:r>
          </a:p>
          <a:p>
            <a:r>
              <a:rPr lang="en-US" i="1" dirty="0"/>
              <a:t>"If the government spends tax revenue on highway construction, the opportunity cost is whatever alternative public project was not funded."</a:t>
            </a:r>
            <a:endParaRPr lang="en-US" dirty="0"/>
          </a:p>
          <a:p>
            <a:r>
              <a:rPr lang="en-US" dirty="0"/>
              <a:t>Nice broader economics framing.</a:t>
            </a:r>
          </a:p>
          <a:p>
            <a:br>
              <a:rPr lang="en-US" dirty="0"/>
            </a:br>
            <a:endParaRPr lang="en-US" dirty="0"/>
          </a:p>
          <a:p>
            <a:r>
              <a:rPr lang="en-US" b="1" dirty="0"/>
              <a:t>Engagement Prompts:</a:t>
            </a:r>
          </a:p>
          <a:p>
            <a:r>
              <a:rPr lang="en-US" dirty="0"/>
              <a:t>Ask:</a:t>
            </a:r>
          </a:p>
          <a:p>
            <a:r>
              <a:rPr lang="en-US" b="1" dirty="0"/>
              <a:t>“If you choose to spend Saturday at the beach instead of working a shift, what is the opportunity cost?”</a:t>
            </a:r>
            <a:endParaRPr lang="en-US" dirty="0"/>
          </a:p>
          <a:p>
            <a:r>
              <a:rPr lang="en-US" dirty="0"/>
              <a:t>Then ask:</a:t>
            </a:r>
          </a:p>
          <a:p>
            <a:r>
              <a:rPr lang="en-US" b="1" dirty="0"/>
              <a:t>“Is the opportunity cost EVERYTHING you gave up, or just the next best thing?”</a:t>
            </a:r>
            <a:endParaRPr lang="en-US" dirty="0"/>
          </a:p>
          <a:p>
            <a:r>
              <a:rPr lang="en-US" dirty="0"/>
              <a:t>Common check for understanding.</a:t>
            </a:r>
          </a:p>
          <a:p>
            <a:r>
              <a:rPr lang="en-US" dirty="0"/>
              <a:t>Follow-up:</a:t>
            </a:r>
          </a:p>
          <a:p>
            <a:r>
              <a:rPr lang="en-US" b="1" dirty="0"/>
              <a:t>“Can opportunity cost be measured in things other than money?”</a:t>
            </a:r>
            <a:endParaRPr lang="en-US" dirty="0"/>
          </a:p>
          <a:p>
            <a:r>
              <a:rPr lang="en-US" dirty="0"/>
              <a:t>Expected answer: yes.</a:t>
            </a:r>
          </a:p>
          <a:p>
            <a:br>
              <a:rPr lang="en-US" dirty="0"/>
            </a:br>
            <a:endParaRPr lang="en-US" dirty="0"/>
          </a:p>
          <a:p>
            <a:r>
              <a:rPr lang="en-US" b="1" dirty="0"/>
              <a:t>Transition to Next Slide:</a:t>
            </a:r>
          </a:p>
          <a:p>
            <a:r>
              <a:rPr lang="en-US" i="1" dirty="0"/>
              <a:t>"If every choice has a cost, that leads to a classic economics phrase: There Is No Such Thing As A Free Lunch. Let’s see how that idea connects directly to opportunity cost."</a:t>
            </a:r>
            <a:endParaRPr lang="en-US" dirty="0"/>
          </a:p>
          <a:p>
            <a:endParaRPr lang="en-US" dirty="0"/>
          </a:p>
        </p:txBody>
      </p:sp>
      <p:sp>
        <p:nvSpPr>
          <p:cNvPr id="4" name="Slide Number Placeholder 3"/>
          <p:cNvSpPr>
            <a:spLocks noGrp="1"/>
          </p:cNvSpPr>
          <p:nvPr>
            <p:ph type="sldNum" sz="quarter" idx="5"/>
          </p:nvPr>
        </p:nvSpPr>
        <p:spPr/>
        <p:txBody>
          <a:bodyPr/>
          <a:lstStyle/>
          <a:p>
            <a:fld id="{D60F7389-ADE2-44CB-B9B4-452A8026C4D4}" type="slidenum">
              <a:rPr lang="en-US" smtClean="0"/>
              <a:t>2</a:t>
            </a:fld>
            <a:endParaRPr lang="en-US"/>
          </a:p>
        </p:txBody>
      </p:sp>
    </p:spTree>
    <p:extLst>
      <p:ext uri="{BB962C8B-B14F-4D97-AF65-F5344CB8AC3E}">
        <p14:creationId xmlns:p14="http://schemas.microsoft.com/office/powerpoint/2010/main" val="209685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understand that </a:t>
            </a:r>
            <a:r>
              <a:rPr lang="en-US" b="1" dirty="0"/>
              <a:t>opportunity cost explains why nothing is truly free</a:t>
            </a:r>
            <a:r>
              <a:rPr lang="en-US" dirty="0"/>
              <a:t>, because every decision uses scarce resources that could have been used elsewhere.</a:t>
            </a:r>
          </a:p>
          <a:p>
            <a:endParaRPr lang="en-US" b="1" dirty="0"/>
          </a:p>
          <a:p>
            <a:r>
              <a:rPr lang="en-US" b="1" dirty="0"/>
              <a:t>Key Framing Idea:</a:t>
            </a:r>
          </a:p>
          <a:p>
            <a:r>
              <a:rPr lang="en-US" i="1" dirty="0"/>
              <a:t>"Even when something has no price tag, it still has a cost, because scarce resources were used to provide it."</a:t>
            </a:r>
            <a:br>
              <a:rPr lang="en-US" dirty="0"/>
            </a:br>
            <a:r>
              <a:rPr lang="en-US" dirty="0"/>
              <a:t>TINSTAAFL reinforces the idea that opportunity cost applies to every decision, even when the monetary price appears to be zero.</a:t>
            </a:r>
          </a:p>
          <a:p>
            <a:endParaRPr lang="en-US" dirty="0"/>
          </a:p>
          <a:p>
            <a:r>
              <a:rPr lang="en-US" b="1" dirty="0"/>
              <a:t>How to Present the Slide:</a:t>
            </a:r>
          </a:p>
          <a:p>
            <a:r>
              <a:rPr lang="en-US" dirty="0"/>
              <a:t>Begin by connecting to the previous slide:</a:t>
            </a:r>
          </a:p>
          <a:p>
            <a:r>
              <a:rPr lang="en-US" i="1" dirty="0"/>
              <a:t>"We just defined opportunity cost as the value of the next best alternative not chosen. This idea leads to one of the most famous sayings in economics."</a:t>
            </a:r>
            <a:endParaRPr lang="en-US" dirty="0"/>
          </a:p>
          <a:p>
            <a:r>
              <a:rPr lang="en-US" dirty="0"/>
              <a:t>Introduce the acronym:</a:t>
            </a:r>
          </a:p>
          <a:p>
            <a:r>
              <a:rPr lang="en-US" b="1" dirty="0"/>
              <a:t>“TINSTAAFL”</a:t>
            </a:r>
            <a:endParaRPr lang="en-US" dirty="0"/>
          </a:p>
          <a:p>
            <a:r>
              <a:rPr lang="en-US" dirty="0"/>
              <a:t>Pause dramatically.</a:t>
            </a:r>
          </a:p>
          <a:p>
            <a:r>
              <a:rPr lang="en-US" dirty="0"/>
              <a:t>Ask:</a:t>
            </a:r>
          </a:p>
          <a:p>
            <a:r>
              <a:rPr lang="en-US" i="1" dirty="0"/>
              <a:t>"Anyone want to guess what this stands for?"</a:t>
            </a:r>
            <a:endParaRPr lang="en-US" dirty="0"/>
          </a:p>
          <a:p>
            <a:r>
              <a:rPr lang="en-US" dirty="0"/>
              <a:t>Then reveal:</a:t>
            </a:r>
          </a:p>
          <a:p>
            <a:r>
              <a:rPr lang="en-US" b="1" dirty="0"/>
              <a:t>“There Is No Such Thing As A Free Lunch.”</a:t>
            </a:r>
            <a:endParaRPr lang="en-US" dirty="0"/>
          </a:p>
          <a:p>
            <a:r>
              <a:rPr lang="en-US" dirty="0"/>
              <a:t>Tell students:</a:t>
            </a:r>
          </a:p>
          <a:p>
            <a:r>
              <a:rPr lang="en-US" i="1" dirty="0"/>
              <a:t>"Economists love this phrase because it captures the entire idea of opportunity cost in one sentence."</a:t>
            </a:r>
            <a:endParaRPr lang="en-US" dirty="0"/>
          </a:p>
          <a:p>
            <a:br>
              <a:rPr lang="en-US" dirty="0"/>
            </a:br>
            <a:r>
              <a:rPr lang="en-US" dirty="0"/>
              <a:t>Unpack the meaning.</a:t>
            </a:r>
          </a:p>
          <a:p>
            <a:r>
              <a:rPr lang="en-US" dirty="0"/>
              <a:t>Point to the phrase:</a:t>
            </a:r>
          </a:p>
          <a:p>
            <a:r>
              <a:rPr lang="en-US" b="1" dirty="0"/>
              <a:t>“There Is No Such Thing As A Free Lunch.”</a:t>
            </a:r>
            <a:endParaRPr lang="en-US" dirty="0"/>
          </a:p>
          <a:p>
            <a:r>
              <a:rPr lang="en-US" dirty="0"/>
              <a:t>Explain:</a:t>
            </a:r>
          </a:p>
          <a:p>
            <a:r>
              <a:rPr lang="en-US" i="1" dirty="0"/>
              <a:t>"At first, this sounds strange. What if someone literally gives you a free sandwich?"</a:t>
            </a:r>
            <a:endParaRPr lang="en-US" dirty="0"/>
          </a:p>
          <a:p>
            <a:r>
              <a:rPr lang="en-US" dirty="0"/>
              <a:t>Pause.</a:t>
            </a:r>
          </a:p>
          <a:p>
            <a:r>
              <a:rPr lang="en-US" dirty="0"/>
              <a:t>Then clarify:</a:t>
            </a:r>
          </a:p>
          <a:p>
            <a:r>
              <a:rPr lang="en-US" i="1" dirty="0"/>
              <a:t>"Economists would say the lunch may be free to YOU, but it was not free to society."</a:t>
            </a:r>
            <a:endParaRPr lang="en-US" dirty="0"/>
          </a:p>
          <a:p>
            <a:r>
              <a:rPr lang="en-US" dirty="0"/>
              <a:t>Explain why:</a:t>
            </a:r>
          </a:p>
          <a:p>
            <a:r>
              <a:rPr lang="en-US" dirty="0"/>
              <a:t>Someone had to grow the food </a:t>
            </a:r>
          </a:p>
          <a:p>
            <a:r>
              <a:rPr lang="en-US" dirty="0"/>
              <a:t>Someone had to transport it </a:t>
            </a:r>
          </a:p>
          <a:p>
            <a:r>
              <a:rPr lang="en-US" dirty="0"/>
              <a:t>Someone had to prepare it </a:t>
            </a:r>
          </a:p>
          <a:p>
            <a:r>
              <a:rPr lang="en-US" dirty="0"/>
              <a:t>Someone had to pay workers </a:t>
            </a:r>
          </a:p>
          <a:p>
            <a:r>
              <a:rPr lang="en-US" dirty="0"/>
              <a:t>Time and resources were used </a:t>
            </a:r>
          </a:p>
          <a:p>
            <a:r>
              <a:rPr lang="en-US" dirty="0"/>
              <a:t>Tell students:</a:t>
            </a:r>
          </a:p>
          <a:p>
            <a:r>
              <a:rPr lang="en-US" i="1" dirty="0"/>
              <a:t>"Scarce resources were consumed, so there was always a cost somewhere. Furthermore, the lunch cost you something too. You had to go somewhere to get the lunch, you had to spend time eating it, etc. That effort also had an opportunity cost.”</a:t>
            </a:r>
            <a:br>
              <a:rPr lang="en-US" dirty="0"/>
            </a:br>
            <a:endParaRPr lang="en-US" dirty="0"/>
          </a:p>
          <a:p>
            <a:r>
              <a:rPr lang="en-US" dirty="0"/>
              <a:t>Point to the mousetrap bait.</a:t>
            </a:r>
          </a:p>
          <a:p>
            <a:r>
              <a:rPr lang="en-US" dirty="0"/>
              <a:t>Explain:</a:t>
            </a:r>
          </a:p>
          <a:p>
            <a:r>
              <a:rPr lang="en-US" i="1" dirty="0"/>
              <a:t>"This image is a fun reminder that things advertised as ‘free’ often come with hidden costs."</a:t>
            </a:r>
            <a:endParaRPr lang="en-US" dirty="0"/>
          </a:p>
          <a:p>
            <a:r>
              <a:rPr lang="en-US" dirty="0"/>
              <a:t>Examples:</a:t>
            </a:r>
          </a:p>
          <a:p>
            <a:r>
              <a:rPr lang="en-US" dirty="0"/>
              <a:t>Free apps that collect your data </a:t>
            </a:r>
          </a:p>
          <a:p>
            <a:r>
              <a:rPr lang="en-US" dirty="0"/>
              <a:t>Free trials that auto-renew </a:t>
            </a:r>
          </a:p>
          <a:p>
            <a:r>
              <a:rPr lang="en-US" dirty="0"/>
              <a:t>Buy-one-get-one deals </a:t>
            </a:r>
          </a:p>
          <a:p>
            <a:r>
              <a:rPr lang="en-US" dirty="0"/>
              <a:t>Free shipping built into higher prices </a:t>
            </a:r>
          </a:p>
          <a:p>
            <a:r>
              <a:rPr lang="en-US" dirty="0"/>
              <a:t>Tell students:</a:t>
            </a:r>
          </a:p>
          <a:p>
            <a:r>
              <a:rPr lang="en-US" i="1" dirty="0"/>
              <a:t>"Sometimes the cost is hidden instead of obvious."</a:t>
            </a:r>
            <a:endParaRPr lang="en-US" dirty="0"/>
          </a:p>
          <a:p>
            <a:endParaRPr lang="en-US" dirty="0"/>
          </a:p>
          <a:p>
            <a:r>
              <a:rPr lang="en-US" dirty="0"/>
              <a:t>Move to the green text:</a:t>
            </a:r>
          </a:p>
          <a:p>
            <a:r>
              <a:rPr lang="en-US" b="1" dirty="0"/>
              <a:t>“No such thing as free”</a:t>
            </a:r>
            <a:endParaRPr lang="en-US" dirty="0"/>
          </a:p>
          <a:p>
            <a:r>
              <a:rPr lang="en-US" dirty="0"/>
              <a:t>Explain:</a:t>
            </a:r>
          </a:p>
          <a:p>
            <a:r>
              <a:rPr lang="en-US" i="1" dirty="0"/>
              <a:t>"This doesn’t mean no one ever gives things away."</a:t>
            </a:r>
            <a:endParaRPr lang="en-US" dirty="0"/>
          </a:p>
          <a:p>
            <a:r>
              <a:rPr lang="en-US" dirty="0"/>
              <a:t>Clarify:</a:t>
            </a:r>
          </a:p>
          <a:p>
            <a:r>
              <a:rPr lang="en-US" i="1" dirty="0"/>
              <a:t>"It means resources are always scarce, so providing something always requires sacrifice somewhere."</a:t>
            </a:r>
            <a:endParaRPr lang="en-US" dirty="0"/>
          </a:p>
          <a:p>
            <a:endParaRPr lang="en-US" dirty="0"/>
          </a:p>
          <a:p>
            <a:r>
              <a:rPr lang="en-US" dirty="0"/>
              <a:t>Move to the blue text:</a:t>
            </a:r>
          </a:p>
          <a:p>
            <a:r>
              <a:rPr lang="en-US" b="1" dirty="0"/>
              <a:t>“Everything has a cost”</a:t>
            </a:r>
            <a:endParaRPr lang="en-US" dirty="0"/>
          </a:p>
          <a:p>
            <a:r>
              <a:rPr lang="en-US" dirty="0"/>
              <a:t>This is the most important takeaway.</a:t>
            </a:r>
          </a:p>
          <a:p>
            <a:r>
              <a:rPr lang="en-US" dirty="0"/>
              <a:t>Tell students:</a:t>
            </a:r>
          </a:p>
          <a:p>
            <a:r>
              <a:rPr lang="en-US" i="1" dirty="0"/>
              <a:t>"That cost may not always be money."</a:t>
            </a:r>
            <a:endParaRPr lang="en-US" dirty="0"/>
          </a:p>
          <a:p>
            <a:r>
              <a:rPr lang="en-US" dirty="0"/>
              <a:t>Examples:</a:t>
            </a:r>
          </a:p>
          <a:p>
            <a:r>
              <a:rPr lang="en-US" dirty="0"/>
              <a:t>Time </a:t>
            </a:r>
          </a:p>
          <a:p>
            <a:r>
              <a:rPr lang="en-US" dirty="0"/>
              <a:t>Missed opportunities </a:t>
            </a:r>
          </a:p>
          <a:p>
            <a:r>
              <a:rPr lang="en-US" dirty="0"/>
              <a:t>Lost wages </a:t>
            </a:r>
          </a:p>
          <a:p>
            <a:r>
              <a:rPr lang="en-US" dirty="0"/>
              <a:t>Foregone enjoyment </a:t>
            </a:r>
          </a:p>
          <a:p>
            <a:r>
              <a:rPr lang="en-US" dirty="0"/>
              <a:t>Alternative uses of resources </a:t>
            </a:r>
          </a:p>
          <a:p>
            <a:r>
              <a:rPr lang="en-US" dirty="0"/>
              <a:t>Example:</a:t>
            </a:r>
          </a:p>
          <a:p>
            <a:r>
              <a:rPr lang="en-US" i="1" dirty="0"/>
              <a:t>"If your school gives students free lunch, is it actually free?"</a:t>
            </a:r>
            <a:endParaRPr lang="en-US" dirty="0"/>
          </a:p>
          <a:p>
            <a:r>
              <a:rPr lang="en-US" dirty="0"/>
              <a:t>Guide students toward:</a:t>
            </a:r>
          </a:p>
          <a:p>
            <a:r>
              <a:rPr lang="en-US" i="1" dirty="0"/>
              <a:t>"No, taxpayers funded it, workers prepared it, and resources were used that could have gone elsewhere."</a:t>
            </a:r>
            <a:endParaRPr lang="en-US" dirty="0"/>
          </a:p>
          <a:p>
            <a:r>
              <a:rPr lang="en-US" dirty="0"/>
              <a:t>Important AP framing:</a:t>
            </a:r>
          </a:p>
          <a:p>
            <a:r>
              <a:rPr lang="en-US" i="1" dirty="0"/>
              <a:t>"Price and cost are not the same thing."</a:t>
            </a:r>
            <a:endParaRPr lang="en-US" dirty="0"/>
          </a:p>
          <a:p>
            <a:r>
              <a:rPr lang="en-US" dirty="0"/>
              <a:t>Repeat that clearly.</a:t>
            </a:r>
          </a:p>
          <a:p>
            <a:r>
              <a:rPr lang="en-US" i="1" dirty="0"/>
              <a:t>"Something can have a zero price to the consumer but still have a real economic cost."</a:t>
            </a:r>
            <a:endParaRPr lang="en-US" dirty="0"/>
          </a:p>
          <a:p>
            <a:endParaRPr lang="en-US" dirty="0"/>
          </a:p>
          <a:p>
            <a:r>
              <a:rPr lang="en-US" dirty="0"/>
              <a:t>Use relatable examples.</a:t>
            </a:r>
          </a:p>
          <a:p>
            <a:r>
              <a:rPr lang="en-US" dirty="0"/>
              <a:t>Example 1:</a:t>
            </a:r>
          </a:p>
          <a:p>
            <a:r>
              <a:rPr lang="en-US" i="1" dirty="0"/>
              <a:t>"A friend gives you a concert ticket for free. Is there still an opportunity cost?"</a:t>
            </a:r>
            <a:endParaRPr lang="en-US" dirty="0"/>
          </a:p>
          <a:p>
            <a:r>
              <a:rPr lang="en-US" dirty="0"/>
              <a:t>Answer:</a:t>
            </a:r>
          </a:p>
          <a:p>
            <a:r>
              <a:rPr lang="en-US" i="1" dirty="0"/>
              <a:t>"Yes. You could have spent that time doing something else."</a:t>
            </a:r>
            <a:endParaRPr lang="en-US" dirty="0"/>
          </a:p>
          <a:p>
            <a:br>
              <a:rPr lang="en-US" dirty="0"/>
            </a:br>
            <a:r>
              <a:rPr lang="en-US" dirty="0"/>
              <a:t>Example 2:</a:t>
            </a:r>
          </a:p>
          <a:p>
            <a:r>
              <a:rPr lang="en-US" i="1" dirty="0"/>
              <a:t>"A company gives away free samples. Why?"</a:t>
            </a:r>
            <a:endParaRPr lang="en-US" dirty="0"/>
          </a:p>
          <a:p>
            <a:r>
              <a:rPr lang="en-US" dirty="0"/>
              <a:t>Answer:</a:t>
            </a:r>
          </a:p>
          <a:p>
            <a:r>
              <a:rPr lang="en-US" i="1" dirty="0"/>
              <a:t>"Because they expect some benefit later, advertising, customer acquisition, future sales."</a:t>
            </a:r>
            <a:endParaRPr lang="en-US" dirty="0"/>
          </a:p>
          <a:p>
            <a:endParaRPr lang="en-US" dirty="0"/>
          </a:p>
          <a:p>
            <a:r>
              <a:rPr lang="en-US" dirty="0"/>
              <a:t>Example 3:</a:t>
            </a:r>
          </a:p>
          <a:p>
            <a:r>
              <a:rPr lang="en-US" i="1" dirty="0"/>
              <a:t>"The government provides free public parks. Are they free?"</a:t>
            </a:r>
            <a:endParaRPr lang="en-US" dirty="0"/>
          </a:p>
          <a:p>
            <a:r>
              <a:rPr lang="en-US" dirty="0"/>
              <a:t>Answer:</a:t>
            </a:r>
          </a:p>
          <a:p>
            <a:r>
              <a:rPr lang="en-US" i="1" dirty="0"/>
              <a:t>"No. Land, maintenance, labor, and tax dollars all have alternative uses."</a:t>
            </a:r>
            <a:endParaRPr lang="en-US" dirty="0"/>
          </a:p>
          <a:p>
            <a:br>
              <a:rPr lang="en-US" dirty="0"/>
            </a:br>
            <a:r>
              <a:rPr lang="en-US" b="1" dirty="0"/>
              <a:t>Engagement Prompts:</a:t>
            </a:r>
          </a:p>
          <a:p>
            <a:r>
              <a:rPr lang="en-US" dirty="0"/>
              <a:t>Ask:</a:t>
            </a:r>
          </a:p>
          <a:p>
            <a:r>
              <a:rPr lang="en-US" b="1" dirty="0"/>
              <a:t>“If Netflix offers a free one-month trial, is it really free?”</a:t>
            </a:r>
            <a:endParaRPr lang="en-US" dirty="0"/>
          </a:p>
          <a:p>
            <a:r>
              <a:rPr lang="en-US" dirty="0"/>
              <a:t>Then:</a:t>
            </a:r>
          </a:p>
          <a:p>
            <a:r>
              <a:rPr lang="en-US" b="1" dirty="0"/>
              <a:t>“If your friend gives you a free concert ticket, what might still be your opportunity cost?”</a:t>
            </a:r>
            <a:endParaRPr lang="en-US" dirty="0"/>
          </a:p>
          <a:p>
            <a:r>
              <a:rPr lang="en-US" dirty="0"/>
              <a:t>Follow-up:</a:t>
            </a:r>
          </a:p>
          <a:p>
            <a:r>
              <a:rPr lang="en-US" b="1" dirty="0"/>
              <a:t>“Can something have zero price but still have a cost?”</a:t>
            </a:r>
            <a:endParaRPr lang="en-US" dirty="0"/>
          </a:p>
          <a:p>
            <a:r>
              <a:rPr lang="en-US" dirty="0"/>
              <a:t>This is the key understanding check.</a:t>
            </a:r>
          </a:p>
          <a:p>
            <a:endParaRPr lang="en-US" dirty="0"/>
          </a:p>
          <a:p>
            <a:r>
              <a:rPr lang="en-US" b="1" dirty="0"/>
              <a:t>Transition to Next Slide:</a:t>
            </a:r>
          </a:p>
          <a:p>
            <a:r>
              <a:rPr lang="en-US" i="1" dirty="0"/>
              <a:t>"Now that we understand that every choice has a cost, even when the price looks free, let’s look at some specific examples of opportunity cost in everyday decisions."</a:t>
            </a:r>
            <a:endParaRPr lang="en-US" dirty="0"/>
          </a:p>
        </p:txBody>
      </p:sp>
      <p:sp>
        <p:nvSpPr>
          <p:cNvPr id="4" name="Slide Number Placeholder 3"/>
          <p:cNvSpPr>
            <a:spLocks noGrp="1"/>
          </p:cNvSpPr>
          <p:nvPr>
            <p:ph type="sldNum" sz="quarter" idx="5"/>
          </p:nvPr>
        </p:nvSpPr>
        <p:spPr/>
        <p:txBody>
          <a:bodyPr/>
          <a:lstStyle/>
          <a:p>
            <a:fld id="{D60F7389-ADE2-44CB-B9B4-452A8026C4D4}" type="slidenum">
              <a:rPr lang="en-US" smtClean="0"/>
              <a:t>3</a:t>
            </a:fld>
            <a:endParaRPr lang="en-US"/>
          </a:p>
        </p:txBody>
      </p:sp>
    </p:spTree>
    <p:extLst>
      <p:ext uri="{BB962C8B-B14F-4D97-AF65-F5344CB8AC3E}">
        <p14:creationId xmlns:p14="http://schemas.microsoft.com/office/powerpoint/2010/main" val="3767858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apply the concept of </a:t>
            </a:r>
            <a:r>
              <a:rPr lang="en-US" b="1" dirty="0"/>
              <a:t>opportunity cost</a:t>
            </a:r>
            <a:r>
              <a:rPr lang="en-US" dirty="0"/>
              <a:t> to real-world decisions and practice identifying the </a:t>
            </a:r>
            <a:r>
              <a:rPr lang="en-US" b="1" dirty="0"/>
              <a:t>next best alternative given up</a:t>
            </a:r>
            <a:r>
              <a:rPr lang="en-US" dirty="0"/>
              <a:t> when a choice is made.</a:t>
            </a:r>
          </a:p>
          <a:p>
            <a:endParaRPr lang="en-US" b="1" dirty="0"/>
          </a:p>
          <a:p>
            <a:r>
              <a:rPr lang="en-US" b="1" dirty="0"/>
              <a:t>Key Framing Idea:</a:t>
            </a:r>
          </a:p>
          <a:p>
            <a:r>
              <a:rPr lang="en-US" i="1" dirty="0"/>
              <a:t>"Opportunity cost is not just a definition, it shows up every time we make a decision."</a:t>
            </a:r>
            <a:br>
              <a:rPr lang="en-US" dirty="0"/>
            </a:br>
            <a:r>
              <a:rPr lang="en-US" dirty="0"/>
              <a:t>This slide helps students move from memorizing the concept to actually applying it in everyday examples.</a:t>
            </a:r>
          </a:p>
          <a:p>
            <a:endParaRPr lang="en-US" dirty="0"/>
          </a:p>
          <a:p>
            <a:r>
              <a:rPr lang="en-US" b="1" dirty="0"/>
              <a:t>How to Present the Slide:</a:t>
            </a:r>
          </a:p>
          <a:p>
            <a:r>
              <a:rPr lang="en-US" dirty="0"/>
              <a:t>Begin by connecting to the previous slide:</a:t>
            </a:r>
          </a:p>
          <a:p>
            <a:r>
              <a:rPr lang="en-US" i="1" dirty="0"/>
              <a:t>"We just established that there’s no such thing as a free lunch because every decision has a cost. Now let’s make opportunity cost concrete with some simple examples."</a:t>
            </a:r>
            <a:endParaRPr lang="en-US" dirty="0"/>
          </a:p>
          <a:p>
            <a:r>
              <a:rPr lang="en-US" dirty="0"/>
              <a:t>Introduce the slide title:</a:t>
            </a:r>
          </a:p>
          <a:p>
            <a:r>
              <a:rPr lang="en-US" b="1" dirty="0"/>
              <a:t>“Opportunity Cost”</a:t>
            </a:r>
            <a:endParaRPr lang="en-US" dirty="0"/>
          </a:p>
          <a:p>
            <a:r>
              <a:rPr lang="en-US" dirty="0"/>
              <a:t>Tell students:</a:t>
            </a:r>
          </a:p>
          <a:p>
            <a:r>
              <a:rPr lang="en-US" i="1" dirty="0"/>
              <a:t>"Remember: opportunity cost is the value of the NEXT BEST alternative not chosen, not everything you give up, just the most valuable alternative."</a:t>
            </a:r>
            <a:endParaRPr lang="en-US" dirty="0"/>
          </a:p>
          <a:p>
            <a:r>
              <a:rPr lang="en-US" dirty="0"/>
              <a:t>That reminder is important before walking through examples.</a:t>
            </a:r>
          </a:p>
          <a:p>
            <a:br>
              <a:rPr lang="en-US" dirty="0"/>
            </a:br>
            <a:r>
              <a:rPr lang="en-US" b="1" dirty="0"/>
              <a:t>Example 1: Go to School → Lose Fortnite</a:t>
            </a:r>
          </a:p>
          <a:p>
            <a:r>
              <a:rPr lang="en-US" dirty="0"/>
              <a:t>Point to the top row.</a:t>
            </a:r>
          </a:p>
          <a:p>
            <a:r>
              <a:rPr lang="en-US" dirty="0"/>
              <a:t>Read:</a:t>
            </a:r>
          </a:p>
          <a:p>
            <a:r>
              <a:rPr lang="en-US" b="1" dirty="0"/>
              <a:t>“Go to School → Lose Fortnite”</a:t>
            </a:r>
            <a:endParaRPr lang="en-US" dirty="0"/>
          </a:p>
          <a:p>
            <a:r>
              <a:rPr lang="en-US" dirty="0"/>
              <a:t>Ask students:</a:t>
            </a:r>
          </a:p>
          <a:p>
            <a:r>
              <a:rPr lang="en-US" i="1" dirty="0"/>
              <a:t>"If you choose to come to school today, what are you giving up?"</a:t>
            </a:r>
            <a:endParaRPr lang="en-US" dirty="0"/>
          </a:p>
          <a:p>
            <a:r>
              <a:rPr lang="en-US" dirty="0"/>
              <a:t>(Expected laughter.)</a:t>
            </a:r>
          </a:p>
          <a:p>
            <a:r>
              <a:rPr lang="en-US" dirty="0"/>
              <a:t>Explain:</a:t>
            </a:r>
          </a:p>
          <a:p>
            <a:r>
              <a:rPr lang="en-US" i="1" dirty="0"/>
              <a:t>"In this example, the next best alternative is staying home and playing Fortnite."</a:t>
            </a:r>
            <a:endParaRPr lang="en-US" dirty="0"/>
          </a:p>
          <a:p>
            <a:r>
              <a:rPr lang="en-US" dirty="0"/>
              <a:t>Clarify:</a:t>
            </a:r>
          </a:p>
          <a:p>
            <a:r>
              <a:rPr lang="en-US" i="1" dirty="0"/>
              <a:t>"That means Fortnite is the opportunity cost of attending school."</a:t>
            </a:r>
            <a:endParaRPr lang="en-US" dirty="0"/>
          </a:p>
          <a:p>
            <a:r>
              <a:rPr lang="en-US" dirty="0"/>
              <a:t>Important clarification:</a:t>
            </a:r>
          </a:p>
          <a:p>
            <a:r>
              <a:rPr lang="en-US" i="1" dirty="0"/>
              <a:t>"This doesn’t mean school is a bad choice. Opportunity cost is NOT a punishment, it’s simply the value of what you gave up."</a:t>
            </a:r>
            <a:endParaRPr lang="en-US" dirty="0"/>
          </a:p>
          <a:p>
            <a:r>
              <a:rPr lang="en-US" dirty="0"/>
              <a:t>Useful AP framing:</a:t>
            </a:r>
          </a:p>
          <a:p>
            <a:r>
              <a:rPr lang="en-US" i="1" dirty="0"/>
              <a:t>"Every decision has both benefits and costs. Opportunity cost only focuses on the forgone alternative."</a:t>
            </a:r>
            <a:endParaRPr lang="en-US" dirty="0"/>
          </a:p>
          <a:p>
            <a:endParaRPr lang="en-US" dirty="0"/>
          </a:p>
          <a:p>
            <a:r>
              <a:rPr lang="en-US" b="1" dirty="0"/>
              <a:t>Example 2: Go to Work → Lose Time with Friends</a:t>
            </a:r>
          </a:p>
          <a:p>
            <a:r>
              <a:rPr lang="en-US" dirty="0"/>
              <a:t>Move to the middle row.</a:t>
            </a:r>
          </a:p>
          <a:p>
            <a:r>
              <a:rPr lang="en-US" dirty="0"/>
              <a:t>Read:</a:t>
            </a:r>
          </a:p>
          <a:p>
            <a:r>
              <a:rPr lang="en-US" b="1" dirty="0"/>
              <a:t>“Go to Work → Lose Time with Friends”</a:t>
            </a:r>
            <a:endParaRPr lang="en-US" dirty="0"/>
          </a:p>
          <a:p>
            <a:r>
              <a:rPr lang="en-US" dirty="0"/>
              <a:t>Explain:</a:t>
            </a:r>
          </a:p>
          <a:p>
            <a:r>
              <a:rPr lang="en-US" i="1" dirty="0"/>
              <a:t>"If you choose to work a shift, you earn income, but the cost may be giving up social time."</a:t>
            </a:r>
            <a:endParaRPr lang="en-US" dirty="0"/>
          </a:p>
          <a:p>
            <a:r>
              <a:rPr lang="en-US" dirty="0"/>
              <a:t>Point out the trade-off:</a:t>
            </a:r>
          </a:p>
          <a:p>
            <a:r>
              <a:rPr lang="en-US" i="1" dirty="0"/>
              <a:t>"You gain wages, but you sacrifice leisure or relationships."</a:t>
            </a:r>
            <a:endParaRPr lang="en-US" dirty="0"/>
          </a:p>
          <a:p>
            <a:r>
              <a:rPr lang="en-US" dirty="0"/>
              <a:t>Connect to economics:</a:t>
            </a:r>
          </a:p>
          <a:p>
            <a:r>
              <a:rPr lang="en-US" i="1" dirty="0"/>
              <a:t>"This is why economists often think in terms of trade-offs rather than simply gains or losses."</a:t>
            </a:r>
            <a:endParaRPr lang="en-US" dirty="0"/>
          </a:p>
          <a:p>
            <a:r>
              <a:rPr lang="en-US" dirty="0"/>
              <a:t>Ask:</a:t>
            </a:r>
          </a:p>
          <a:p>
            <a:r>
              <a:rPr lang="en-US" i="1" dirty="0"/>
              <a:t>"Would the opportunity cost be the same for everyone?"</a:t>
            </a:r>
            <a:endParaRPr lang="en-US" dirty="0"/>
          </a:p>
          <a:p>
            <a:r>
              <a:rPr lang="en-US" dirty="0"/>
              <a:t>Expected answer: no.</a:t>
            </a:r>
          </a:p>
          <a:p>
            <a:r>
              <a:rPr lang="en-US" dirty="0"/>
              <a:t>Explain:</a:t>
            </a:r>
          </a:p>
          <a:p>
            <a:r>
              <a:rPr lang="en-US" i="1" dirty="0"/>
              <a:t>"Exactly. Opportunity cost depends on what the decision-maker values most."</a:t>
            </a:r>
            <a:endParaRPr lang="en-US" dirty="0"/>
          </a:p>
          <a:p>
            <a:r>
              <a:rPr lang="en-US" dirty="0"/>
              <a:t>If a student desperately needs money, working may feel like the obvious best choice.</a:t>
            </a:r>
          </a:p>
          <a:p>
            <a:r>
              <a:rPr lang="en-US" dirty="0"/>
              <a:t>If another student highly values a special event with friends, the opportunity cost feels larger.</a:t>
            </a:r>
          </a:p>
          <a:p>
            <a:r>
              <a:rPr lang="en-US" dirty="0"/>
              <a:t>This helps personalize the concept.</a:t>
            </a:r>
          </a:p>
          <a:p>
            <a:endParaRPr lang="en-US" dirty="0"/>
          </a:p>
          <a:p>
            <a:r>
              <a:rPr lang="en-US" b="1" dirty="0"/>
              <a:t>Example 3: Buy Candy Bar → Lose Soda</a:t>
            </a:r>
          </a:p>
          <a:p>
            <a:r>
              <a:rPr lang="en-US" dirty="0"/>
              <a:t>Move to the bottom example.</a:t>
            </a:r>
          </a:p>
          <a:p>
            <a:r>
              <a:rPr lang="en-US" dirty="0"/>
              <a:t>Read:</a:t>
            </a:r>
          </a:p>
          <a:p>
            <a:r>
              <a:rPr lang="en-US" b="1" dirty="0"/>
              <a:t>“Buy Candy Bar → Lose Soda”</a:t>
            </a:r>
            <a:endParaRPr lang="en-US" dirty="0"/>
          </a:p>
          <a:p>
            <a:r>
              <a:rPr lang="en-US" dirty="0"/>
              <a:t>Explain:</a:t>
            </a:r>
          </a:p>
          <a:p>
            <a:r>
              <a:rPr lang="en-US" i="1" dirty="0"/>
              <a:t>"This example introduces budget constraints."</a:t>
            </a:r>
            <a:endParaRPr lang="en-US" dirty="0"/>
          </a:p>
          <a:p>
            <a:r>
              <a:rPr lang="en-US" dirty="0"/>
              <a:t>Tell students:</a:t>
            </a:r>
          </a:p>
          <a:p>
            <a:r>
              <a:rPr lang="en-US" i="1" dirty="0"/>
              <a:t>"If you only have enough money for one item, choosing the candy bar means giving up the soda."</a:t>
            </a:r>
            <a:endParaRPr lang="en-US" dirty="0"/>
          </a:p>
          <a:p>
            <a:endParaRPr lang="en-US" dirty="0"/>
          </a:p>
          <a:p>
            <a:r>
              <a:rPr lang="en-US" b="1" dirty="0"/>
              <a:t>Big conceptual takeaway</a:t>
            </a:r>
          </a:p>
          <a:p>
            <a:r>
              <a:rPr lang="en-US" dirty="0"/>
              <a:t>Step back from the examples.</a:t>
            </a:r>
          </a:p>
          <a:p>
            <a:r>
              <a:rPr lang="en-US" dirty="0"/>
              <a:t>Tell students:</a:t>
            </a:r>
          </a:p>
          <a:p>
            <a:r>
              <a:rPr lang="en-US" i="1" dirty="0"/>
              <a:t>"Notice something important: none of these examples use complicated graphs or formulas. Opportunity cost is everywhere because economics is really about decision-making."</a:t>
            </a:r>
            <a:endParaRPr lang="en-US" dirty="0"/>
          </a:p>
          <a:p>
            <a:r>
              <a:rPr lang="en-US" dirty="0"/>
              <a:t>Repeat the key rule:</a:t>
            </a:r>
          </a:p>
          <a:p>
            <a:r>
              <a:rPr lang="en-US" b="1" dirty="0"/>
              <a:t>Choice made → Next best alternative lost</a:t>
            </a:r>
            <a:endParaRPr lang="en-US" dirty="0"/>
          </a:p>
          <a:p>
            <a:r>
              <a:rPr lang="en-US" dirty="0"/>
              <a:t>Write or say:</a:t>
            </a:r>
          </a:p>
          <a:p>
            <a:r>
              <a:rPr lang="en-US" i="1" dirty="0"/>
              <a:t>"Opportunity cost is what you didn’t choose."</a:t>
            </a:r>
            <a:endParaRPr lang="en-US" dirty="0"/>
          </a:p>
          <a:p>
            <a:endParaRPr lang="en-US" dirty="0"/>
          </a:p>
          <a:p>
            <a:r>
              <a:rPr lang="en-US" b="1" dirty="0"/>
              <a:t>Common misconception check</a:t>
            </a:r>
          </a:p>
          <a:p>
            <a:r>
              <a:rPr lang="en-US" dirty="0"/>
              <a:t>Tell students:</a:t>
            </a:r>
          </a:p>
          <a:p>
            <a:r>
              <a:rPr lang="en-US" i="1" dirty="0"/>
              <a:t>"Students often make a mistake here and list EVERYTHING they gave up."</a:t>
            </a:r>
            <a:endParaRPr lang="en-US" dirty="0"/>
          </a:p>
          <a:p>
            <a:r>
              <a:rPr lang="en-US" dirty="0"/>
              <a:t>Example:</a:t>
            </a:r>
          </a:p>
          <a:p>
            <a:r>
              <a:rPr lang="en-US" i="1" dirty="0"/>
              <a:t>"If you choose school, you might say Fortnite, sleeping in, watching Netflix, and going to the beach."</a:t>
            </a:r>
            <a:endParaRPr lang="en-US" dirty="0"/>
          </a:p>
          <a:p>
            <a:r>
              <a:rPr lang="en-US" dirty="0"/>
              <a:t>Correct that:</a:t>
            </a:r>
          </a:p>
          <a:p>
            <a:r>
              <a:rPr lang="en-US" i="1" dirty="0"/>
              <a:t>"No. Opportunity cost is only the single BEST forgone option."</a:t>
            </a:r>
            <a:endParaRPr lang="en-US" dirty="0"/>
          </a:p>
          <a:p>
            <a:r>
              <a:rPr lang="en-US" dirty="0"/>
              <a:t>That distinction matters.</a:t>
            </a:r>
          </a:p>
          <a:p>
            <a:br>
              <a:rPr lang="en-US" dirty="0"/>
            </a:br>
            <a:r>
              <a:rPr lang="en-US" b="1" dirty="0"/>
              <a:t>Engagement Prompts:</a:t>
            </a:r>
          </a:p>
          <a:p>
            <a:r>
              <a:rPr lang="en-US" dirty="0"/>
              <a:t>Ask:</a:t>
            </a:r>
          </a:p>
          <a:p>
            <a:r>
              <a:rPr lang="en-US" b="1" dirty="0"/>
              <a:t>“If you choose to attend this class instead of sleeping in, what’s your opportunity cost?”</a:t>
            </a:r>
            <a:endParaRPr lang="en-US" dirty="0"/>
          </a:p>
          <a:p>
            <a:r>
              <a:rPr lang="en-US" dirty="0"/>
              <a:t>Then:</a:t>
            </a:r>
          </a:p>
          <a:p>
            <a:r>
              <a:rPr lang="en-US" b="1" dirty="0"/>
              <a:t>“Would your opportunity cost be the same as the person sitting next to you?”</a:t>
            </a:r>
            <a:endParaRPr lang="en-US" dirty="0"/>
          </a:p>
          <a:p>
            <a:r>
              <a:rPr lang="en-US" dirty="0"/>
              <a:t>Follow-up:</a:t>
            </a:r>
          </a:p>
          <a:p>
            <a:r>
              <a:rPr lang="en-US" b="1" dirty="0"/>
              <a:t>“If I buy a movie ticket instead of a pizza, what’s the opportunity cost?”</a:t>
            </a:r>
            <a:endParaRPr lang="en-US" dirty="0"/>
          </a:p>
          <a:p>
            <a:endParaRPr lang="en-US" dirty="0"/>
          </a:p>
          <a:p>
            <a:r>
              <a:rPr lang="en-US" b="1" dirty="0"/>
              <a:t>Transition to Next Slide:</a:t>
            </a:r>
          </a:p>
          <a:p>
            <a:r>
              <a:rPr lang="en-US" i="1" dirty="0"/>
              <a:t>"So far, we’ve treated all opportunity costs the same, but economists often divide costs into different categories. Next, let’s look at the difference between explicit and implicit costs."</a:t>
            </a:r>
            <a:endParaRPr lang="en-US" dirty="0"/>
          </a:p>
        </p:txBody>
      </p:sp>
      <p:sp>
        <p:nvSpPr>
          <p:cNvPr id="4" name="Slide Number Placeholder 3"/>
          <p:cNvSpPr>
            <a:spLocks noGrp="1"/>
          </p:cNvSpPr>
          <p:nvPr>
            <p:ph type="sldNum" sz="quarter" idx="5"/>
          </p:nvPr>
        </p:nvSpPr>
        <p:spPr/>
        <p:txBody>
          <a:bodyPr/>
          <a:lstStyle/>
          <a:p>
            <a:fld id="{D60F7389-ADE2-44CB-B9B4-452A8026C4D4}" type="slidenum">
              <a:rPr lang="en-US" smtClean="0"/>
              <a:t>4</a:t>
            </a:fld>
            <a:endParaRPr lang="en-US"/>
          </a:p>
        </p:txBody>
      </p:sp>
    </p:spTree>
    <p:extLst>
      <p:ext uri="{BB962C8B-B14F-4D97-AF65-F5344CB8AC3E}">
        <p14:creationId xmlns:p14="http://schemas.microsoft.com/office/powerpoint/2010/main" val="280198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distinguish between </a:t>
            </a:r>
            <a:r>
              <a:rPr lang="en-US" b="1" dirty="0"/>
              <a:t>explicit and implicit costs</a:t>
            </a:r>
            <a:r>
              <a:rPr lang="en-US" dirty="0"/>
              <a:t> and understand that opportunity cost includes both direct monetary payments and forgone income or benefits.</a:t>
            </a:r>
          </a:p>
          <a:p>
            <a:endParaRPr lang="en-US" b="1" dirty="0"/>
          </a:p>
          <a:p>
            <a:r>
              <a:rPr lang="en-US" b="1" dirty="0"/>
              <a:t>Key Framing Idea:</a:t>
            </a:r>
          </a:p>
          <a:p>
            <a:r>
              <a:rPr lang="en-US" i="1" dirty="0"/>
              <a:t>"The true cost of a decision is often bigger than the money you spend, because some costs are hidden in what you give up."</a:t>
            </a:r>
            <a:br>
              <a:rPr lang="en-US" dirty="0"/>
            </a:br>
            <a:r>
              <a:rPr lang="en-US" dirty="0"/>
              <a:t>This slide expands the idea of opportunity cost by showing that economists include both visible and hidden costs in decision-making.</a:t>
            </a:r>
          </a:p>
          <a:p>
            <a:endParaRPr lang="en-US" dirty="0"/>
          </a:p>
          <a:p>
            <a:r>
              <a:rPr lang="en-US" b="1" dirty="0"/>
              <a:t>How to Present the Slide:</a:t>
            </a:r>
          </a:p>
          <a:p>
            <a:r>
              <a:rPr lang="en-US" dirty="0"/>
              <a:t>Begin by connecting to the previous slide:</a:t>
            </a:r>
          </a:p>
          <a:p>
            <a:r>
              <a:rPr lang="en-US" i="1" dirty="0"/>
              <a:t>"We’ve already seen that every decision has an opportunity cost, but economists break those costs into categories."</a:t>
            </a:r>
            <a:endParaRPr lang="en-US" dirty="0"/>
          </a:p>
          <a:p>
            <a:r>
              <a:rPr lang="en-US" dirty="0"/>
              <a:t>Tell students:</a:t>
            </a:r>
          </a:p>
          <a:p>
            <a:r>
              <a:rPr lang="en-US" i="1" dirty="0"/>
              <a:t>"When economists analyze decisions, we often separate costs into explicit costs and implicit costs."</a:t>
            </a:r>
            <a:endParaRPr lang="en-US" dirty="0"/>
          </a:p>
          <a:p>
            <a:r>
              <a:rPr lang="en-US" dirty="0"/>
              <a:t>Clarify:</a:t>
            </a:r>
          </a:p>
          <a:p>
            <a:r>
              <a:rPr lang="en-US" i="1" dirty="0"/>
              <a:t>"Both matter. One is easier to see. The other is easier to forget."</a:t>
            </a:r>
            <a:endParaRPr lang="en-US" dirty="0"/>
          </a:p>
          <a:p>
            <a:endParaRPr lang="en-US" dirty="0"/>
          </a:p>
          <a:p>
            <a:r>
              <a:rPr lang="en-US" b="1" dirty="0"/>
              <a:t>Explicit Costs</a:t>
            </a:r>
          </a:p>
          <a:p>
            <a:r>
              <a:rPr lang="en-US" dirty="0"/>
              <a:t>Read:</a:t>
            </a:r>
          </a:p>
          <a:p>
            <a:r>
              <a:rPr lang="en-US" b="1" dirty="0"/>
              <a:t>“Explicit Costs: Money paid for a choice”</a:t>
            </a:r>
            <a:endParaRPr lang="en-US" dirty="0"/>
          </a:p>
          <a:p>
            <a:r>
              <a:rPr lang="en-US" dirty="0"/>
              <a:t>Point to the money image.</a:t>
            </a:r>
          </a:p>
          <a:p>
            <a:r>
              <a:rPr lang="en-US" dirty="0"/>
              <a:t>Define clearly:</a:t>
            </a:r>
          </a:p>
          <a:p>
            <a:r>
              <a:rPr lang="en-US" i="1" dirty="0"/>
              <a:t>"Explicit costs are direct out-of-pocket monetary payments."</a:t>
            </a:r>
            <a:endParaRPr lang="en-US" dirty="0"/>
          </a:p>
          <a:p>
            <a:r>
              <a:rPr lang="en-US" dirty="0"/>
              <a:t>Tell students:</a:t>
            </a:r>
          </a:p>
          <a:p>
            <a:r>
              <a:rPr lang="en-US" i="1" dirty="0"/>
              <a:t>"These are the obvious costs, the ones you actually hand money over for."</a:t>
            </a:r>
            <a:endParaRPr lang="en-US" dirty="0"/>
          </a:p>
          <a:p>
            <a:r>
              <a:rPr lang="en-US" dirty="0"/>
              <a:t>Examples:</a:t>
            </a:r>
          </a:p>
          <a:p>
            <a:r>
              <a:rPr lang="en-US" dirty="0"/>
              <a:t>Buying lunch </a:t>
            </a:r>
          </a:p>
          <a:p>
            <a:r>
              <a:rPr lang="en-US" dirty="0"/>
              <a:t>Paying movie admission </a:t>
            </a:r>
          </a:p>
          <a:p>
            <a:r>
              <a:rPr lang="en-US" dirty="0"/>
              <a:t>Gas for a car </a:t>
            </a:r>
          </a:p>
          <a:p>
            <a:r>
              <a:rPr lang="en-US" dirty="0"/>
              <a:t>Rent for an apartment </a:t>
            </a:r>
          </a:p>
          <a:p>
            <a:r>
              <a:rPr lang="en-US" dirty="0"/>
              <a:t>College tuition </a:t>
            </a:r>
          </a:p>
          <a:p>
            <a:r>
              <a:rPr lang="en-US" dirty="0"/>
              <a:t>Paying wages to employees </a:t>
            </a:r>
          </a:p>
          <a:p>
            <a:r>
              <a:rPr lang="en-US" dirty="0"/>
              <a:t>Tell students:</a:t>
            </a:r>
          </a:p>
          <a:p>
            <a:r>
              <a:rPr lang="en-US" i="1" dirty="0"/>
              <a:t>"These costs are visible, measurable, and usually easy to identify."</a:t>
            </a:r>
            <a:endParaRPr lang="en-US" dirty="0"/>
          </a:p>
          <a:p>
            <a:r>
              <a:rPr lang="en-US" dirty="0"/>
              <a:t>Example:</a:t>
            </a:r>
          </a:p>
          <a:p>
            <a:r>
              <a:rPr lang="en-US" i="1" dirty="0"/>
              <a:t>"If you buy a concert ticket for $80, that $80 is an explicit cost."</a:t>
            </a:r>
            <a:endParaRPr lang="en-US" dirty="0"/>
          </a:p>
          <a:p>
            <a:r>
              <a:rPr lang="en-US" dirty="0"/>
              <a:t>Important clarification:</a:t>
            </a:r>
          </a:p>
          <a:p>
            <a:r>
              <a:rPr lang="en-US" i="1" dirty="0"/>
              <a:t>"Explicit cost is NOT the entire opportunity cost, it’s only one part."</a:t>
            </a:r>
            <a:endParaRPr lang="en-US" dirty="0"/>
          </a:p>
          <a:p>
            <a:r>
              <a:rPr lang="en-US" dirty="0"/>
              <a:t>That distinction matters.</a:t>
            </a:r>
          </a:p>
          <a:p>
            <a:br>
              <a:rPr lang="en-US" dirty="0"/>
            </a:br>
            <a:r>
              <a:rPr lang="en-US" b="1" dirty="0"/>
              <a:t>Implicit Costs</a:t>
            </a:r>
          </a:p>
          <a:p>
            <a:r>
              <a:rPr lang="en-US" dirty="0"/>
              <a:t>Read:</a:t>
            </a:r>
          </a:p>
          <a:p>
            <a:r>
              <a:rPr lang="en-US" b="1" dirty="0"/>
              <a:t>“Implicit Costs: Lost earnings from a choice”</a:t>
            </a:r>
            <a:endParaRPr lang="en-US" dirty="0"/>
          </a:p>
          <a:p>
            <a:r>
              <a:rPr lang="en-US" dirty="0"/>
              <a:t>Point to the crossed-out worker image.</a:t>
            </a:r>
          </a:p>
          <a:p>
            <a:r>
              <a:rPr lang="en-US" dirty="0"/>
              <a:t>Tell students:</a:t>
            </a:r>
          </a:p>
          <a:p>
            <a:r>
              <a:rPr lang="en-US" i="1" dirty="0"/>
              <a:t>"Implicit costs are opportunity costs that do NOT involve a direct cash payment."</a:t>
            </a:r>
            <a:endParaRPr lang="en-US" dirty="0"/>
          </a:p>
          <a:p>
            <a:r>
              <a:rPr lang="en-US" dirty="0"/>
              <a:t>Define:</a:t>
            </a:r>
          </a:p>
          <a:p>
            <a:r>
              <a:rPr lang="en-US" i="1" dirty="0"/>
              <a:t>"These are the benefits or income you give up when choosing one option instead of another."</a:t>
            </a:r>
            <a:endParaRPr lang="en-US" dirty="0"/>
          </a:p>
          <a:p>
            <a:r>
              <a:rPr lang="en-US" dirty="0"/>
              <a:t>Emphasize:</a:t>
            </a:r>
          </a:p>
          <a:p>
            <a:r>
              <a:rPr lang="en-US" i="1" dirty="0"/>
              <a:t>"This is where economics gets deeper than basic accounting."</a:t>
            </a:r>
            <a:endParaRPr lang="en-US" dirty="0"/>
          </a:p>
          <a:p>
            <a:br>
              <a:rPr lang="en-US" dirty="0"/>
            </a:br>
            <a:r>
              <a:rPr lang="en-US" dirty="0"/>
              <a:t>Use relatable examples.</a:t>
            </a:r>
          </a:p>
          <a:p>
            <a:r>
              <a:rPr lang="en-US" dirty="0"/>
              <a:t>Example 1:</a:t>
            </a:r>
          </a:p>
          <a:p>
            <a:r>
              <a:rPr lang="en-US" i="1" dirty="0"/>
              <a:t>"Suppose you spend Saturday studying instead of working a shift."</a:t>
            </a:r>
            <a:endParaRPr lang="en-US" dirty="0"/>
          </a:p>
          <a:p>
            <a:r>
              <a:rPr lang="en-US" dirty="0"/>
              <a:t>Ask:</a:t>
            </a:r>
          </a:p>
          <a:p>
            <a:r>
              <a:rPr lang="en-US" i="1" dirty="0"/>
              <a:t>"Did you spend money?"</a:t>
            </a:r>
            <a:endParaRPr lang="en-US" dirty="0"/>
          </a:p>
          <a:p>
            <a:r>
              <a:rPr lang="en-US" dirty="0"/>
              <a:t>Answer:</a:t>
            </a:r>
          </a:p>
          <a:p>
            <a:r>
              <a:rPr lang="en-US" i="1" dirty="0"/>
              <a:t>"No."</a:t>
            </a:r>
            <a:endParaRPr lang="en-US" dirty="0"/>
          </a:p>
          <a:p>
            <a:r>
              <a:rPr lang="en-US" dirty="0"/>
              <a:t>But:</a:t>
            </a:r>
          </a:p>
          <a:p>
            <a:r>
              <a:rPr lang="en-US" i="1" dirty="0"/>
              <a:t>"Did you give something up?"</a:t>
            </a:r>
            <a:endParaRPr lang="en-US" dirty="0"/>
          </a:p>
          <a:p>
            <a:r>
              <a:rPr lang="en-US" dirty="0"/>
              <a:t>Yes:</a:t>
            </a:r>
          </a:p>
          <a:p>
            <a:r>
              <a:rPr lang="en-US" i="1" dirty="0"/>
              <a:t>"Lost wages from the missed work shift."</a:t>
            </a:r>
            <a:endParaRPr lang="en-US" dirty="0"/>
          </a:p>
          <a:p>
            <a:r>
              <a:rPr lang="en-US" dirty="0"/>
              <a:t>That is an implicit cost.</a:t>
            </a:r>
          </a:p>
          <a:p>
            <a:br>
              <a:rPr lang="en-US" dirty="0"/>
            </a:br>
            <a:r>
              <a:rPr lang="en-US" dirty="0"/>
              <a:t>Example 2:</a:t>
            </a:r>
          </a:p>
          <a:p>
            <a:r>
              <a:rPr lang="en-US" i="1" dirty="0"/>
              <a:t>"Suppose you attend college full-time instead of working full-time."</a:t>
            </a:r>
            <a:endParaRPr lang="en-US" dirty="0"/>
          </a:p>
          <a:p>
            <a:r>
              <a:rPr lang="en-US" dirty="0"/>
              <a:t>Explicit costs:</a:t>
            </a:r>
          </a:p>
          <a:p>
            <a:r>
              <a:rPr lang="en-US" dirty="0"/>
              <a:t>Tuition </a:t>
            </a:r>
          </a:p>
          <a:p>
            <a:r>
              <a:rPr lang="en-US" dirty="0"/>
              <a:t>Books </a:t>
            </a:r>
          </a:p>
          <a:p>
            <a:r>
              <a:rPr lang="en-US" dirty="0"/>
              <a:t>Fees </a:t>
            </a:r>
          </a:p>
          <a:p>
            <a:r>
              <a:rPr lang="en-US" dirty="0"/>
              <a:t>Housing (if attributable) </a:t>
            </a:r>
          </a:p>
          <a:p>
            <a:r>
              <a:rPr lang="en-US" dirty="0"/>
              <a:t>Implicit costs:</a:t>
            </a:r>
          </a:p>
          <a:p>
            <a:r>
              <a:rPr lang="en-US" dirty="0"/>
              <a:t>Lost wages from not working </a:t>
            </a:r>
          </a:p>
          <a:p>
            <a:r>
              <a:rPr lang="en-US" dirty="0"/>
              <a:t>This is a strong AP example.</a:t>
            </a:r>
          </a:p>
          <a:p>
            <a:br>
              <a:rPr lang="en-US" dirty="0"/>
            </a:br>
            <a:r>
              <a:rPr lang="en-US" dirty="0"/>
              <a:t>Example 3:</a:t>
            </a:r>
          </a:p>
          <a:p>
            <a:r>
              <a:rPr lang="en-US" i="1" dirty="0"/>
              <a:t>"If you use a building you already own for your business instead of renting it out, the forgone rental income is an implicit cost."</a:t>
            </a:r>
            <a:endParaRPr lang="en-US" dirty="0"/>
          </a:p>
          <a:p>
            <a:endParaRPr lang="en-US" dirty="0"/>
          </a:p>
          <a:p>
            <a:r>
              <a:rPr lang="en-US" b="1" dirty="0"/>
              <a:t>Compare the two</a:t>
            </a:r>
          </a:p>
          <a:p>
            <a:r>
              <a:rPr lang="en-US" dirty="0"/>
              <a:t>Step back.</a:t>
            </a:r>
          </a:p>
          <a:p>
            <a:r>
              <a:rPr lang="en-US" dirty="0"/>
              <a:t>Tell students:</a:t>
            </a:r>
          </a:p>
          <a:p>
            <a:r>
              <a:rPr lang="en-US" b="1" dirty="0"/>
              <a:t>Explicit = money paid</a:t>
            </a:r>
            <a:br>
              <a:rPr lang="en-US" dirty="0"/>
            </a:br>
            <a:r>
              <a:rPr lang="en-US" b="1" dirty="0"/>
              <a:t>Implicit = money NOT earned</a:t>
            </a:r>
            <a:endParaRPr lang="en-US" dirty="0"/>
          </a:p>
          <a:p>
            <a:r>
              <a:rPr lang="en-US" dirty="0"/>
              <a:t>Simple teaching shortcut.</a:t>
            </a:r>
          </a:p>
          <a:p>
            <a:r>
              <a:rPr lang="en-US" dirty="0"/>
              <a:t>Write or repeat:</a:t>
            </a:r>
          </a:p>
          <a:p>
            <a:r>
              <a:rPr lang="en-US" i="1" dirty="0"/>
              <a:t>"One leaves your wallet. One never enters your wallet."</a:t>
            </a:r>
            <a:endParaRPr lang="en-US" dirty="0"/>
          </a:p>
          <a:p>
            <a:r>
              <a:rPr lang="en-US" dirty="0"/>
              <a:t>That usually helps.</a:t>
            </a:r>
          </a:p>
          <a:p>
            <a:br>
              <a:rPr lang="en-US" dirty="0"/>
            </a:br>
            <a:r>
              <a:rPr lang="en-US" b="1" dirty="0"/>
              <a:t>AP Micro connection</a:t>
            </a:r>
          </a:p>
          <a:p>
            <a:r>
              <a:rPr lang="en-US" dirty="0"/>
              <a:t>Important framing here.</a:t>
            </a:r>
          </a:p>
          <a:p>
            <a:r>
              <a:rPr lang="en-US" dirty="0"/>
              <a:t>Tell students:</a:t>
            </a:r>
          </a:p>
          <a:p>
            <a:r>
              <a:rPr lang="en-US" i="1" dirty="0"/>
              <a:t>"In AP Microeconomics, economists care about both explicit and implicit costs because both affect rational decision-making."</a:t>
            </a:r>
            <a:endParaRPr lang="en-US" dirty="0"/>
          </a:p>
          <a:p>
            <a:r>
              <a:rPr lang="en-US" dirty="0"/>
              <a:t>Clarify:</a:t>
            </a:r>
          </a:p>
          <a:p>
            <a:r>
              <a:rPr lang="en-US" i="1" dirty="0"/>
              <a:t>"Accountants often focus mainly on explicit costs. Economists include both."</a:t>
            </a:r>
            <a:endParaRPr lang="en-US" dirty="0"/>
          </a:p>
          <a:p>
            <a:r>
              <a:rPr lang="en-US" dirty="0"/>
              <a:t>Useful preview:</a:t>
            </a:r>
          </a:p>
          <a:p>
            <a:r>
              <a:rPr lang="en-US" i="1" dirty="0"/>
              <a:t>"This becomes especially important later when we study economic profit versus accounting profit in unit 3."</a:t>
            </a:r>
            <a:endParaRPr lang="en-US" dirty="0"/>
          </a:p>
          <a:p>
            <a:endParaRPr lang="en-US" dirty="0"/>
          </a:p>
          <a:p>
            <a:r>
              <a:rPr lang="en-US" b="1" dirty="0"/>
              <a:t>Common misconception</a:t>
            </a:r>
          </a:p>
          <a:p>
            <a:r>
              <a:rPr lang="en-US" dirty="0"/>
              <a:t>Address this directly.</a:t>
            </a:r>
          </a:p>
          <a:p>
            <a:r>
              <a:rPr lang="en-US" dirty="0"/>
              <a:t>Tell students:</a:t>
            </a:r>
          </a:p>
          <a:p>
            <a:r>
              <a:rPr lang="en-US" i="1" dirty="0"/>
              <a:t>"Students often assume that if no money changes hands, there’s no cost."</a:t>
            </a:r>
            <a:endParaRPr lang="en-US" dirty="0"/>
          </a:p>
          <a:p>
            <a:r>
              <a:rPr lang="en-US" dirty="0"/>
              <a:t>Correct that:</a:t>
            </a:r>
          </a:p>
          <a:p>
            <a:r>
              <a:rPr lang="en-US" i="1" dirty="0"/>
              <a:t>"Wrong. Implicit costs are real opportunity costs even though no payment occurs."</a:t>
            </a:r>
            <a:endParaRPr lang="en-US" dirty="0"/>
          </a:p>
          <a:p>
            <a:r>
              <a:rPr lang="en-US" dirty="0"/>
              <a:t>Repeat:</a:t>
            </a:r>
          </a:p>
          <a:p>
            <a:r>
              <a:rPr lang="en-US" i="1" dirty="0"/>
              <a:t>"Hidden does not mean nonexistent."</a:t>
            </a:r>
            <a:endParaRPr lang="en-US" dirty="0"/>
          </a:p>
          <a:p>
            <a:br>
              <a:rPr lang="en-US" dirty="0"/>
            </a:br>
            <a:r>
              <a:rPr lang="en-US" b="1" dirty="0"/>
              <a:t>Engagement Prompts:</a:t>
            </a:r>
          </a:p>
          <a:p>
            <a:r>
              <a:rPr lang="en-US" dirty="0"/>
              <a:t>Ask:</a:t>
            </a:r>
          </a:p>
          <a:p>
            <a:r>
              <a:rPr lang="en-US" b="1" dirty="0"/>
              <a:t>“If you choose to go to college instead of working full-time, what’s the explicit cost?”</a:t>
            </a:r>
            <a:endParaRPr lang="en-US" dirty="0"/>
          </a:p>
          <a:p>
            <a:r>
              <a:rPr lang="en-US" dirty="0"/>
              <a:t>(Expected: tuition, books, fees.)</a:t>
            </a:r>
          </a:p>
          <a:p>
            <a:r>
              <a:rPr lang="en-US" dirty="0"/>
              <a:t>Then:</a:t>
            </a:r>
          </a:p>
          <a:p>
            <a:r>
              <a:rPr lang="en-US" b="1" dirty="0"/>
              <a:t>“What’s the implicit cost?”</a:t>
            </a:r>
            <a:endParaRPr lang="en-US" dirty="0"/>
          </a:p>
          <a:p>
            <a:r>
              <a:rPr lang="en-US" dirty="0"/>
              <a:t>(Expected: lost wages.)</a:t>
            </a:r>
          </a:p>
          <a:p>
            <a:r>
              <a:rPr lang="en-US" dirty="0"/>
              <a:t>Follow-up:</a:t>
            </a:r>
          </a:p>
          <a:p>
            <a:r>
              <a:rPr lang="en-US" b="1" dirty="0"/>
              <a:t>“If you spend the evening playing video games instead of babysitting for $25, what cost category is that?”</a:t>
            </a:r>
            <a:endParaRPr lang="en-US" dirty="0"/>
          </a:p>
          <a:p>
            <a:r>
              <a:rPr lang="en-US" dirty="0"/>
              <a:t>(Expected: implicit.)</a:t>
            </a:r>
          </a:p>
          <a:p>
            <a:r>
              <a:rPr lang="en-US" dirty="0"/>
              <a:t>Quick check:</a:t>
            </a:r>
          </a:p>
          <a:p>
            <a:r>
              <a:rPr lang="en-US" b="1" dirty="0"/>
              <a:t>“Which cost is easier to overlook?”</a:t>
            </a:r>
            <a:endParaRPr lang="en-US" dirty="0"/>
          </a:p>
          <a:p>
            <a:r>
              <a:rPr lang="en-US" dirty="0"/>
              <a:t>(Expected: implicit.)</a:t>
            </a:r>
          </a:p>
          <a:p>
            <a:br>
              <a:rPr lang="en-US" dirty="0"/>
            </a:br>
            <a:r>
              <a:rPr lang="en-US" b="1" dirty="0"/>
              <a:t>Transition to Next Slide:</a:t>
            </a:r>
          </a:p>
          <a:p>
            <a:r>
              <a:rPr lang="en-US" i="1" dirty="0"/>
              <a:t>"Now that we know opportunity cost can include both explicit and implicit costs, let’s practice calculating total opportunity cost in actual decision-making examples."</a:t>
            </a:r>
            <a:endParaRPr lang="en-US" dirty="0"/>
          </a:p>
        </p:txBody>
      </p:sp>
      <p:sp>
        <p:nvSpPr>
          <p:cNvPr id="4" name="Slide Number Placeholder 3"/>
          <p:cNvSpPr>
            <a:spLocks noGrp="1"/>
          </p:cNvSpPr>
          <p:nvPr>
            <p:ph type="sldNum" sz="quarter" idx="5"/>
          </p:nvPr>
        </p:nvSpPr>
        <p:spPr/>
        <p:txBody>
          <a:bodyPr/>
          <a:lstStyle/>
          <a:p>
            <a:fld id="{D60F7389-ADE2-44CB-B9B4-452A8026C4D4}" type="slidenum">
              <a:rPr lang="en-US" smtClean="0"/>
              <a:t>5</a:t>
            </a:fld>
            <a:endParaRPr lang="en-US"/>
          </a:p>
        </p:txBody>
      </p:sp>
    </p:spTree>
    <p:extLst>
      <p:ext uri="{BB962C8B-B14F-4D97-AF65-F5344CB8AC3E}">
        <p14:creationId xmlns:p14="http://schemas.microsoft.com/office/powerpoint/2010/main" val="1974108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learn how to </a:t>
            </a:r>
            <a:r>
              <a:rPr lang="en-US" b="1" dirty="0"/>
              <a:t>calculate total opportunity cost</a:t>
            </a:r>
            <a:r>
              <a:rPr lang="en-US" dirty="0"/>
              <a:t> by identifying and combining both </a:t>
            </a:r>
            <a:r>
              <a:rPr lang="en-US" b="1" dirty="0"/>
              <a:t>explicit and implicit costs</a:t>
            </a:r>
            <a:r>
              <a:rPr lang="en-US" dirty="0"/>
              <a:t> associated with a decision.</a:t>
            </a:r>
          </a:p>
          <a:p>
            <a:endParaRPr lang="en-US" b="1" dirty="0"/>
          </a:p>
          <a:p>
            <a:r>
              <a:rPr lang="en-US" b="1" dirty="0"/>
              <a:t>Key Framing Idea:</a:t>
            </a:r>
          </a:p>
          <a:p>
            <a:r>
              <a:rPr lang="en-US" i="1" dirty="0"/>
              <a:t>"The true economic cost of a decision includes both the money you spend and the benefits or income you give up."</a:t>
            </a:r>
            <a:br>
              <a:rPr lang="en-US" dirty="0"/>
            </a:br>
            <a:r>
              <a:rPr lang="en-US" dirty="0"/>
              <a:t>This slide introduces the calculation framework students will use to quantify opportunity cost in real decision-making scenarios.</a:t>
            </a:r>
          </a:p>
          <a:p>
            <a:endParaRPr lang="en-US" dirty="0"/>
          </a:p>
          <a:p>
            <a:r>
              <a:rPr lang="en-US" b="1" dirty="0"/>
              <a:t>How to Present the Slide:</a:t>
            </a:r>
          </a:p>
          <a:p>
            <a:r>
              <a:rPr lang="en-US" dirty="0"/>
              <a:t>Begin by connecting to the previous slide:</a:t>
            </a:r>
          </a:p>
          <a:p>
            <a:r>
              <a:rPr lang="en-US" i="1" dirty="0"/>
              <a:t>"We just separated opportunity cost into two categories: explicit costs and implicit costs. Now let’s combine them."</a:t>
            </a:r>
            <a:endParaRPr lang="en-US" dirty="0"/>
          </a:p>
          <a:p>
            <a:r>
              <a:rPr lang="en-US" dirty="0"/>
              <a:t>Introduce the slide:</a:t>
            </a:r>
          </a:p>
          <a:p>
            <a:r>
              <a:rPr lang="en-US" b="1" dirty="0"/>
              <a:t>“Calculating Opportunity Cost”</a:t>
            </a:r>
            <a:endParaRPr lang="en-US" dirty="0"/>
          </a:p>
          <a:p>
            <a:r>
              <a:rPr lang="en-US" dirty="0"/>
              <a:t>Tell students:</a:t>
            </a:r>
          </a:p>
          <a:p>
            <a:r>
              <a:rPr lang="en-US" i="1" dirty="0"/>
              <a:t>"Now we move from identifying costs conceptually to actually calculating them."</a:t>
            </a:r>
            <a:endParaRPr lang="en-US" dirty="0"/>
          </a:p>
          <a:p>
            <a:r>
              <a:rPr lang="en-US" dirty="0"/>
              <a:t>Pause and emphasize:</a:t>
            </a:r>
          </a:p>
          <a:p>
            <a:r>
              <a:rPr lang="en-US" i="1" dirty="0"/>
              <a:t>"Economists want the FULL cost of a decision, not just the obvious part."</a:t>
            </a:r>
            <a:endParaRPr lang="en-US" dirty="0"/>
          </a:p>
          <a:p>
            <a:r>
              <a:rPr lang="en-US" dirty="0"/>
              <a:t>Read the red text:</a:t>
            </a:r>
          </a:p>
          <a:p>
            <a:r>
              <a:rPr lang="en-US" b="1" dirty="0"/>
              <a:t>“Focus on the cost of the choice”</a:t>
            </a:r>
            <a:endParaRPr lang="en-US" dirty="0"/>
          </a:p>
          <a:p>
            <a:r>
              <a:rPr lang="en-US" dirty="0"/>
              <a:t>This is an important clarification.</a:t>
            </a:r>
          </a:p>
          <a:p>
            <a:r>
              <a:rPr lang="en-US" dirty="0"/>
              <a:t>Tell students:</a:t>
            </a:r>
          </a:p>
          <a:p>
            <a:r>
              <a:rPr lang="en-US" i="1" dirty="0"/>
              <a:t>"Students often make a mistake here and focus on the benefits of the decision instead of the costs."</a:t>
            </a:r>
            <a:endParaRPr lang="en-US" dirty="0"/>
          </a:p>
          <a:p>
            <a:r>
              <a:rPr lang="en-US" dirty="0"/>
              <a:t>Clarify:</a:t>
            </a:r>
          </a:p>
          <a:p>
            <a:r>
              <a:rPr lang="en-US" i="1" dirty="0"/>
              <a:t>"When calculating opportunity cost, we are asking: What did this choice cost me?"</a:t>
            </a:r>
            <a:endParaRPr lang="en-US" dirty="0"/>
          </a:p>
          <a:p>
            <a:r>
              <a:rPr lang="en-US" dirty="0"/>
              <a:t>Not:</a:t>
            </a:r>
          </a:p>
          <a:p>
            <a:r>
              <a:rPr lang="en-US" i="1" dirty="0"/>
              <a:t>"What did I gain?"</a:t>
            </a:r>
            <a:endParaRPr lang="en-US" dirty="0"/>
          </a:p>
          <a:p>
            <a:r>
              <a:rPr lang="en-US" dirty="0"/>
              <a:t>Example:</a:t>
            </a:r>
          </a:p>
          <a:p>
            <a:r>
              <a:rPr lang="en-US" i="1" dirty="0"/>
              <a:t>"If you choose to go to college, getting a degree is a benefit, not part of the opportunity cost calculation."</a:t>
            </a:r>
            <a:endParaRPr lang="en-US" dirty="0"/>
          </a:p>
          <a:p>
            <a:r>
              <a:rPr lang="en-US" dirty="0"/>
              <a:t>But:</a:t>
            </a:r>
          </a:p>
          <a:p>
            <a:r>
              <a:rPr lang="en-US" dirty="0"/>
              <a:t>Tuition paid </a:t>
            </a:r>
          </a:p>
          <a:p>
            <a:r>
              <a:rPr lang="en-US" dirty="0"/>
              <a:t>Lost wages from not working </a:t>
            </a:r>
          </a:p>
          <a:p>
            <a:r>
              <a:rPr lang="en-US" dirty="0"/>
              <a:t>THOSE are costs.</a:t>
            </a:r>
          </a:p>
          <a:p>
            <a:r>
              <a:rPr lang="en-US" dirty="0"/>
              <a:t>Repeat:</a:t>
            </a:r>
          </a:p>
          <a:p>
            <a:r>
              <a:rPr lang="en-US" i="1" dirty="0"/>
              <a:t>"We focus only on what was sacrificed."</a:t>
            </a:r>
            <a:endParaRPr lang="en-US" dirty="0"/>
          </a:p>
          <a:p>
            <a:r>
              <a:rPr lang="en-US" dirty="0"/>
              <a:t>Read the green text:</a:t>
            </a:r>
          </a:p>
          <a:p>
            <a:r>
              <a:rPr lang="en-US" b="1" dirty="0"/>
              <a:t>“Add implicit and explicit costs”</a:t>
            </a:r>
            <a:endParaRPr lang="en-US" dirty="0"/>
          </a:p>
          <a:p>
            <a:r>
              <a:rPr lang="en-US" dirty="0"/>
              <a:t>Point to the money image.</a:t>
            </a:r>
          </a:p>
          <a:p>
            <a:r>
              <a:rPr lang="en-US" dirty="0"/>
              <a:t>Explain:</a:t>
            </a:r>
          </a:p>
          <a:p>
            <a:r>
              <a:rPr lang="en-US" i="1" dirty="0"/>
              <a:t>"Explicit costs are the direct monetary payments."</a:t>
            </a:r>
            <a:endParaRPr lang="en-US" dirty="0"/>
          </a:p>
          <a:p>
            <a:r>
              <a:rPr lang="en-US" dirty="0"/>
              <a:t>Examples:</a:t>
            </a:r>
          </a:p>
          <a:p>
            <a:r>
              <a:rPr lang="en-US" dirty="0"/>
              <a:t>Tuition </a:t>
            </a:r>
          </a:p>
          <a:p>
            <a:r>
              <a:rPr lang="en-US" dirty="0"/>
              <a:t>Ticket price </a:t>
            </a:r>
          </a:p>
          <a:p>
            <a:r>
              <a:rPr lang="en-US" dirty="0"/>
              <a:t>Rent </a:t>
            </a:r>
          </a:p>
          <a:p>
            <a:r>
              <a:rPr lang="en-US" dirty="0"/>
              <a:t>Gas </a:t>
            </a:r>
          </a:p>
          <a:p>
            <a:r>
              <a:rPr lang="en-US" dirty="0"/>
              <a:t>Supplies </a:t>
            </a:r>
          </a:p>
          <a:p>
            <a:r>
              <a:rPr lang="en-US" dirty="0"/>
              <a:t>Then point to the crossed-out worker.</a:t>
            </a:r>
          </a:p>
          <a:p>
            <a:r>
              <a:rPr lang="en-US" dirty="0"/>
              <a:t>Explain:</a:t>
            </a:r>
          </a:p>
          <a:p>
            <a:r>
              <a:rPr lang="en-US" i="1" dirty="0"/>
              <a:t>"Implicit costs are what you gave up by making the choice."</a:t>
            </a:r>
            <a:endParaRPr lang="en-US" dirty="0"/>
          </a:p>
          <a:p>
            <a:r>
              <a:rPr lang="en-US" dirty="0"/>
              <a:t>Examples:</a:t>
            </a:r>
          </a:p>
          <a:p>
            <a:r>
              <a:rPr lang="en-US" dirty="0"/>
              <a:t>Lost wages </a:t>
            </a:r>
          </a:p>
          <a:p>
            <a:r>
              <a:rPr lang="en-US" dirty="0"/>
              <a:t>Lost leisure </a:t>
            </a:r>
          </a:p>
          <a:p>
            <a:r>
              <a:rPr lang="en-US" dirty="0"/>
              <a:t>Forgone business income </a:t>
            </a:r>
          </a:p>
          <a:p>
            <a:r>
              <a:rPr lang="en-US" dirty="0"/>
              <a:t>Missed alternatives </a:t>
            </a:r>
          </a:p>
          <a:p>
            <a:endParaRPr lang="en-US" dirty="0"/>
          </a:p>
          <a:p>
            <a:r>
              <a:rPr lang="en-US" b="1" dirty="0"/>
              <a:t>Introduce the formula</a:t>
            </a:r>
          </a:p>
          <a:p>
            <a:r>
              <a:rPr lang="en-US" dirty="0"/>
              <a:t>Write on the board:</a:t>
            </a:r>
          </a:p>
          <a:p>
            <a:r>
              <a:rPr lang="en-US" b="1" dirty="0"/>
              <a:t>Opportunity Cost = Explicit Cost + Implicit Cost</a:t>
            </a:r>
            <a:endParaRPr lang="en-US" dirty="0"/>
          </a:p>
          <a:p>
            <a:r>
              <a:rPr lang="en-US" dirty="0"/>
              <a:t>Tell students:</a:t>
            </a:r>
          </a:p>
          <a:p>
            <a:r>
              <a:rPr lang="en-US" i="1" dirty="0"/>
              <a:t>"This is the economic way of thinking about total cost."</a:t>
            </a:r>
            <a:endParaRPr lang="en-US" dirty="0"/>
          </a:p>
          <a:p>
            <a:r>
              <a:rPr lang="en-US" dirty="0"/>
              <a:t>Important AP Micro framing:</a:t>
            </a:r>
          </a:p>
          <a:p>
            <a:r>
              <a:rPr lang="en-US" i="1" dirty="0"/>
              <a:t>"Economists include hidden costs that accountants may ignore."</a:t>
            </a:r>
            <a:endParaRPr lang="en-US" dirty="0"/>
          </a:p>
          <a:p>
            <a:br>
              <a:rPr lang="en-US" dirty="0"/>
            </a:br>
            <a:r>
              <a:rPr lang="en-US" b="1" dirty="0"/>
              <a:t>Quick walkthrough example</a:t>
            </a:r>
          </a:p>
          <a:p>
            <a:r>
              <a:rPr lang="en-US" dirty="0"/>
              <a:t>Give a simple preview example before the next slide.</a:t>
            </a:r>
          </a:p>
          <a:p>
            <a:r>
              <a:rPr lang="en-US" dirty="0"/>
              <a:t>Example:</a:t>
            </a:r>
          </a:p>
          <a:p>
            <a:r>
              <a:rPr lang="en-US" i="1" dirty="0"/>
              <a:t>"Suppose you choose to attend a weekend economics conference."</a:t>
            </a:r>
            <a:endParaRPr lang="en-US" dirty="0"/>
          </a:p>
          <a:p>
            <a:r>
              <a:rPr lang="en-US" dirty="0"/>
              <a:t>Explicit costs:</a:t>
            </a:r>
          </a:p>
          <a:p>
            <a:r>
              <a:rPr lang="en-US" dirty="0"/>
              <a:t>$75 registration </a:t>
            </a:r>
          </a:p>
          <a:p>
            <a:r>
              <a:rPr lang="en-US" dirty="0"/>
              <a:t>$20 gas </a:t>
            </a:r>
          </a:p>
          <a:p>
            <a:r>
              <a:rPr lang="en-US" dirty="0"/>
              <a:t>Implicit cost:</a:t>
            </a:r>
          </a:p>
          <a:p>
            <a:r>
              <a:rPr lang="en-US" dirty="0"/>
              <a:t>$120 you could have earned working </a:t>
            </a:r>
          </a:p>
          <a:p>
            <a:r>
              <a:rPr lang="en-US" dirty="0"/>
              <a:t>Total opportunity cost:</a:t>
            </a:r>
          </a:p>
          <a:p>
            <a:r>
              <a:rPr lang="en-US" b="1" dirty="0"/>
              <a:t>$75 + $20 + $120 = $215</a:t>
            </a:r>
            <a:endParaRPr lang="en-US" dirty="0"/>
          </a:p>
          <a:p>
            <a:r>
              <a:rPr lang="en-US" dirty="0"/>
              <a:t>Explain:</a:t>
            </a:r>
          </a:p>
          <a:p>
            <a:r>
              <a:rPr lang="en-US" i="1" dirty="0"/>
              <a:t>"Even though you only physically paid $95, the true economic cost is $215."</a:t>
            </a:r>
            <a:endParaRPr lang="en-US" dirty="0"/>
          </a:p>
          <a:p>
            <a:r>
              <a:rPr lang="en-US" dirty="0"/>
              <a:t>That helps students see why economists think differently.</a:t>
            </a:r>
          </a:p>
          <a:p>
            <a:endParaRPr lang="en-US" dirty="0"/>
          </a:p>
          <a:p>
            <a:r>
              <a:rPr lang="en-US" b="1" dirty="0"/>
              <a:t>Common mistakes to address</a:t>
            </a:r>
          </a:p>
          <a:p>
            <a:r>
              <a:rPr lang="en-US" b="1" dirty="0"/>
              <a:t>Mistake #1: Only counting money paid</a:t>
            </a:r>
          </a:p>
          <a:p>
            <a:r>
              <a:rPr lang="en-US" dirty="0"/>
              <a:t>Tell students:</a:t>
            </a:r>
          </a:p>
          <a:p>
            <a:r>
              <a:rPr lang="en-US" i="1" dirty="0"/>
              <a:t>"Students often stop at explicit costs because they’re easy to see."</a:t>
            </a:r>
            <a:endParaRPr lang="en-US" dirty="0"/>
          </a:p>
          <a:p>
            <a:r>
              <a:rPr lang="en-US" dirty="0"/>
              <a:t>Correct:</a:t>
            </a:r>
          </a:p>
          <a:p>
            <a:r>
              <a:rPr lang="en-US" i="1" dirty="0"/>
              <a:t>"That underestimates the true opportunity cost."</a:t>
            </a:r>
            <a:br>
              <a:rPr lang="en-US" dirty="0"/>
            </a:br>
            <a:r>
              <a:rPr lang="en-US" b="1" dirty="0"/>
              <a:t>Mistake #2: Counting benefits</a:t>
            </a:r>
          </a:p>
          <a:p>
            <a:r>
              <a:rPr lang="en-US" dirty="0"/>
              <a:t>Example:</a:t>
            </a:r>
          </a:p>
          <a:p>
            <a:r>
              <a:rPr lang="en-US" i="1" dirty="0"/>
              <a:t>"If I go to college and expect to earn more in the future, is that part of the opportunity cost?"</a:t>
            </a:r>
            <a:endParaRPr lang="en-US" dirty="0"/>
          </a:p>
          <a:p>
            <a:r>
              <a:rPr lang="en-US" dirty="0"/>
              <a:t>Answer:</a:t>
            </a:r>
          </a:p>
          <a:p>
            <a:r>
              <a:rPr lang="en-US" i="1" dirty="0"/>
              <a:t>"No. That’s part of the benefit side of the decision."</a:t>
            </a:r>
            <a:br>
              <a:rPr lang="en-US" dirty="0"/>
            </a:br>
            <a:r>
              <a:rPr lang="en-US" b="1" dirty="0"/>
              <a:t>Mistake #3: Forgetting the next best alternative</a:t>
            </a:r>
          </a:p>
          <a:p>
            <a:r>
              <a:rPr lang="en-US" dirty="0"/>
              <a:t>Remind:</a:t>
            </a:r>
          </a:p>
          <a:p>
            <a:r>
              <a:rPr lang="en-US" i="1" dirty="0"/>
              <a:t>"Opportunity cost is tied to what you gave up, not every imaginable alternative."</a:t>
            </a:r>
            <a:endParaRPr lang="en-US" dirty="0"/>
          </a:p>
          <a:p>
            <a:endParaRPr lang="en-US" b="1" dirty="0"/>
          </a:p>
          <a:p>
            <a:r>
              <a:rPr lang="en-US" b="1" dirty="0"/>
              <a:t>Big takeaway</a:t>
            </a:r>
          </a:p>
          <a:p>
            <a:r>
              <a:rPr lang="en-US" dirty="0"/>
              <a:t>Step back and summarize:</a:t>
            </a:r>
          </a:p>
          <a:p>
            <a:r>
              <a:rPr lang="en-US" i="1" dirty="0"/>
              <a:t>"Economists think more broadly about cost than most people do."</a:t>
            </a:r>
            <a:endParaRPr lang="en-US" dirty="0"/>
          </a:p>
          <a:p>
            <a:r>
              <a:rPr lang="en-US" dirty="0"/>
              <a:t>Repeat:</a:t>
            </a:r>
          </a:p>
          <a:p>
            <a:r>
              <a:rPr lang="en-US" b="1" dirty="0"/>
              <a:t>Explicit + Implicit = Total Opportunity Cost</a:t>
            </a:r>
            <a:endParaRPr lang="en-US" dirty="0"/>
          </a:p>
          <a:p>
            <a:r>
              <a:rPr lang="en-US" dirty="0"/>
              <a:t>That formula is the key takeaway.</a:t>
            </a:r>
          </a:p>
          <a:p>
            <a:endParaRPr lang="en-US" dirty="0"/>
          </a:p>
          <a:p>
            <a:r>
              <a:rPr lang="en-US" b="1" dirty="0"/>
              <a:t>Transition to Next Slide:</a:t>
            </a:r>
          </a:p>
          <a:p>
            <a:r>
              <a:rPr lang="en-US" i="1" dirty="0"/>
              <a:t>"Now that we have the formula, let’s work through a full example of calculating opportunity cost step by step."</a:t>
            </a:r>
            <a:endParaRPr lang="en-US" dirty="0"/>
          </a:p>
        </p:txBody>
      </p:sp>
      <p:sp>
        <p:nvSpPr>
          <p:cNvPr id="4" name="Slide Number Placeholder 3"/>
          <p:cNvSpPr>
            <a:spLocks noGrp="1"/>
          </p:cNvSpPr>
          <p:nvPr>
            <p:ph type="sldNum" sz="quarter" idx="5"/>
          </p:nvPr>
        </p:nvSpPr>
        <p:spPr/>
        <p:txBody>
          <a:bodyPr/>
          <a:lstStyle/>
          <a:p>
            <a:fld id="{D60F7389-ADE2-44CB-B9B4-452A8026C4D4}" type="slidenum">
              <a:rPr lang="en-US" smtClean="0"/>
              <a:t>6</a:t>
            </a:fld>
            <a:endParaRPr lang="en-US"/>
          </a:p>
        </p:txBody>
      </p:sp>
    </p:spTree>
    <p:extLst>
      <p:ext uri="{BB962C8B-B14F-4D97-AF65-F5344CB8AC3E}">
        <p14:creationId xmlns:p14="http://schemas.microsoft.com/office/powerpoint/2010/main" val="1638506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practice </a:t>
            </a:r>
            <a:r>
              <a:rPr lang="en-US" b="1" dirty="0"/>
              <a:t>calculating total opportunity cost</a:t>
            </a:r>
            <a:r>
              <a:rPr lang="en-US" dirty="0"/>
              <a:t> by identifying explicit and implicit costs in a realistic decision-making scenario.</a:t>
            </a:r>
          </a:p>
          <a:p>
            <a:endParaRPr lang="en-US" b="1" dirty="0"/>
          </a:p>
          <a:p>
            <a:r>
              <a:rPr lang="en-US" b="1" dirty="0"/>
              <a:t>Key Framing Idea:</a:t>
            </a:r>
          </a:p>
          <a:p>
            <a:r>
              <a:rPr lang="en-US" i="1" dirty="0"/>
              <a:t>"The real economic cost of a choice includes both what you pay and what you give up by choosing it."</a:t>
            </a:r>
            <a:br>
              <a:rPr lang="en-US" dirty="0"/>
            </a:br>
            <a:r>
              <a:rPr lang="en-US" dirty="0"/>
              <a:t>This slide gives students a step-by-step example of applying the opportunity cost formula to a familiar situation.</a:t>
            </a:r>
          </a:p>
          <a:p>
            <a:endParaRPr lang="en-US" dirty="0"/>
          </a:p>
          <a:p>
            <a:r>
              <a:rPr lang="en-US" b="1" dirty="0"/>
              <a:t>How to Present the Slide:</a:t>
            </a:r>
          </a:p>
          <a:p>
            <a:r>
              <a:rPr lang="en-US" dirty="0"/>
              <a:t>Begin by connecting to the previous slide:</a:t>
            </a:r>
          </a:p>
          <a:p>
            <a:r>
              <a:rPr lang="en-US" i="1" dirty="0"/>
              <a:t>"We just established the rule: total opportunity cost equals explicit costs plus implicit costs. Now let’s apply that rule to a real example."</a:t>
            </a:r>
            <a:endParaRPr lang="en-US" dirty="0"/>
          </a:p>
          <a:p>
            <a:r>
              <a:rPr lang="en-US" dirty="0"/>
              <a:t>Introduce the scenario:</a:t>
            </a:r>
          </a:p>
          <a:p>
            <a:r>
              <a:rPr lang="en-US" b="1" dirty="0"/>
              <a:t>“Opportunity Cost Movie”</a:t>
            </a:r>
            <a:endParaRPr lang="en-US" dirty="0"/>
          </a:p>
          <a:p>
            <a:r>
              <a:rPr lang="en-US" dirty="0"/>
              <a:t>Tell students:</a:t>
            </a:r>
          </a:p>
          <a:p>
            <a:r>
              <a:rPr lang="en-US" i="1" dirty="0"/>
              <a:t>"Suppose you’re deciding whether to go to a movie instead of working a shift."</a:t>
            </a:r>
            <a:endParaRPr lang="en-US" dirty="0"/>
          </a:p>
          <a:p>
            <a:r>
              <a:rPr lang="en-US" dirty="0"/>
              <a:t>Emphasize:</a:t>
            </a:r>
          </a:p>
          <a:p>
            <a:r>
              <a:rPr lang="en-US" i="1" dirty="0"/>
              <a:t>"Remember the instruction from the previous slide: focus on the COST of the choice."</a:t>
            </a:r>
            <a:endParaRPr lang="en-US" dirty="0"/>
          </a:p>
          <a:p>
            <a:r>
              <a:rPr lang="en-US" dirty="0"/>
              <a:t>That wording matters.</a:t>
            </a:r>
          </a:p>
          <a:p>
            <a:endParaRPr lang="en-US" dirty="0"/>
          </a:p>
          <a:p>
            <a:r>
              <a:rPr lang="en-US" b="1" dirty="0"/>
              <a:t>Step 1: Identify explicit costs</a:t>
            </a:r>
          </a:p>
          <a:p>
            <a:r>
              <a:rPr lang="en-US" dirty="0"/>
              <a:t>Point to the movie ticket.</a:t>
            </a:r>
          </a:p>
          <a:p>
            <a:r>
              <a:rPr lang="en-US" dirty="0"/>
              <a:t>Read:</a:t>
            </a:r>
          </a:p>
          <a:p>
            <a:r>
              <a:rPr lang="en-US" b="1" dirty="0"/>
              <a:t>“Ticket  -  Explicit  -  $20”</a:t>
            </a:r>
            <a:endParaRPr lang="en-US" dirty="0"/>
          </a:p>
          <a:p>
            <a:r>
              <a:rPr lang="en-US" dirty="0"/>
              <a:t>Define:</a:t>
            </a:r>
          </a:p>
          <a:p>
            <a:r>
              <a:rPr lang="en-US" i="1" dirty="0"/>
              <a:t>"Explicit cost means money directly paid out of pocket."</a:t>
            </a:r>
            <a:endParaRPr lang="en-US" dirty="0"/>
          </a:p>
          <a:p>
            <a:r>
              <a:rPr lang="en-US" dirty="0"/>
              <a:t>Tell students:</a:t>
            </a:r>
          </a:p>
          <a:p>
            <a:r>
              <a:rPr lang="en-US" i="1" dirty="0"/>
              <a:t>"If you choose the movie, you physically spend $20 on the ticket."</a:t>
            </a:r>
            <a:endParaRPr lang="en-US" dirty="0"/>
          </a:p>
          <a:p>
            <a:r>
              <a:rPr lang="en-US" dirty="0"/>
              <a:t>Move to the popcorn.</a:t>
            </a:r>
          </a:p>
          <a:p>
            <a:r>
              <a:rPr lang="en-US" dirty="0"/>
              <a:t>Read:</a:t>
            </a:r>
          </a:p>
          <a:p>
            <a:r>
              <a:rPr lang="en-US" b="1" dirty="0"/>
              <a:t>“Popcorn  -  Explicit  -  $10”</a:t>
            </a:r>
            <a:endParaRPr lang="en-US" dirty="0"/>
          </a:p>
          <a:p>
            <a:r>
              <a:rPr lang="en-US" dirty="0"/>
              <a:t>Explain:</a:t>
            </a:r>
          </a:p>
          <a:p>
            <a:r>
              <a:rPr lang="en-US" i="1" dirty="0"/>
              <a:t>"This is another direct out-of-pocket cost tied to the choice."</a:t>
            </a:r>
            <a:endParaRPr lang="en-US" dirty="0"/>
          </a:p>
          <a:p>
            <a:r>
              <a:rPr lang="en-US" dirty="0"/>
              <a:t>Ask students:</a:t>
            </a:r>
          </a:p>
          <a:p>
            <a:r>
              <a:rPr lang="en-US" i="1" dirty="0"/>
              <a:t>"So far, what are the total explicit costs?"</a:t>
            </a:r>
            <a:endParaRPr lang="en-US" dirty="0"/>
          </a:p>
          <a:p>
            <a:r>
              <a:rPr lang="en-US" dirty="0"/>
              <a:t>Expected response:</a:t>
            </a:r>
          </a:p>
          <a:p>
            <a:r>
              <a:rPr lang="en-US" b="1" dirty="0"/>
              <a:t>$30</a:t>
            </a:r>
            <a:endParaRPr lang="en-US" dirty="0"/>
          </a:p>
          <a:p>
            <a:r>
              <a:rPr lang="en-US" dirty="0"/>
              <a:t>Pause and confirm.</a:t>
            </a:r>
          </a:p>
          <a:p>
            <a:r>
              <a:rPr lang="en-US" b="1" dirty="0"/>
              <a:t>Step 2: Identify implicit costs</a:t>
            </a:r>
          </a:p>
          <a:p>
            <a:r>
              <a:rPr lang="en-US" dirty="0"/>
              <a:t>Point to lost wages.</a:t>
            </a:r>
          </a:p>
          <a:p>
            <a:r>
              <a:rPr lang="en-US" dirty="0"/>
              <a:t>Read:</a:t>
            </a:r>
          </a:p>
          <a:p>
            <a:r>
              <a:rPr lang="en-US" b="1" dirty="0"/>
              <a:t>“Lost wages  -  Implicit  -  $60”</a:t>
            </a:r>
            <a:endParaRPr lang="en-US" dirty="0"/>
          </a:p>
          <a:p>
            <a:r>
              <a:rPr lang="en-US" dirty="0"/>
              <a:t>Explain:</a:t>
            </a:r>
          </a:p>
          <a:p>
            <a:r>
              <a:rPr lang="en-US" i="1" dirty="0"/>
              <a:t>"This is the hidden opportunity cost."</a:t>
            </a:r>
            <a:endParaRPr lang="en-US" dirty="0"/>
          </a:p>
          <a:p>
            <a:r>
              <a:rPr lang="en-US" dirty="0"/>
              <a:t>Tell students:</a:t>
            </a:r>
          </a:p>
          <a:p>
            <a:r>
              <a:rPr lang="en-US" i="1" dirty="0"/>
              <a:t>"By choosing the movie, you give up the chance to earn $60 working."</a:t>
            </a:r>
            <a:endParaRPr lang="en-US" dirty="0"/>
          </a:p>
          <a:p>
            <a:r>
              <a:rPr lang="en-US" dirty="0"/>
              <a:t>Important clarification:</a:t>
            </a:r>
          </a:p>
          <a:p>
            <a:r>
              <a:rPr lang="en-US" i="1" dirty="0"/>
              <a:t>"No money physically leaves your wallet here, but you still lost something valuable."</a:t>
            </a:r>
            <a:endParaRPr lang="en-US" dirty="0"/>
          </a:p>
          <a:p>
            <a:r>
              <a:rPr lang="en-US" dirty="0"/>
              <a:t>Emphasize:</a:t>
            </a:r>
          </a:p>
          <a:p>
            <a:r>
              <a:rPr lang="en-US" i="1" dirty="0"/>
              <a:t>"Economists absolutely count this."</a:t>
            </a:r>
            <a:endParaRPr lang="en-US" dirty="0"/>
          </a:p>
          <a:p>
            <a:r>
              <a:rPr lang="en-US" b="1" dirty="0"/>
              <a:t>Step 3: Calculate total opportunity cost</a:t>
            </a:r>
          </a:p>
          <a:p>
            <a:r>
              <a:rPr lang="en-US" dirty="0"/>
              <a:t>Point to the formula on the right:</a:t>
            </a:r>
          </a:p>
          <a:p>
            <a:r>
              <a:rPr lang="en-US" b="1" dirty="0"/>
              <a:t>$20 + $10 + $60 = $90</a:t>
            </a:r>
            <a:endParaRPr lang="en-US" dirty="0"/>
          </a:p>
          <a:p>
            <a:r>
              <a:rPr lang="en-US" dirty="0"/>
              <a:t>Walk students through slowly.</a:t>
            </a:r>
          </a:p>
          <a:p>
            <a:r>
              <a:rPr lang="en-US" dirty="0"/>
              <a:t>Explicit costs:</a:t>
            </a:r>
          </a:p>
          <a:p>
            <a:r>
              <a:rPr lang="en-US" dirty="0"/>
              <a:t>Ticket = $20 </a:t>
            </a:r>
          </a:p>
          <a:p>
            <a:r>
              <a:rPr lang="en-US" dirty="0"/>
              <a:t>Popcorn = $10 </a:t>
            </a:r>
          </a:p>
          <a:p>
            <a:r>
              <a:rPr lang="en-US" dirty="0"/>
              <a:t>Subtotal:</a:t>
            </a:r>
          </a:p>
          <a:p>
            <a:r>
              <a:rPr lang="en-US" b="1" dirty="0"/>
              <a:t>$30</a:t>
            </a:r>
            <a:endParaRPr lang="en-US" dirty="0"/>
          </a:p>
          <a:p>
            <a:r>
              <a:rPr lang="en-US" dirty="0"/>
              <a:t>Add implicit cost:</a:t>
            </a:r>
          </a:p>
          <a:p>
            <a:r>
              <a:rPr lang="en-US" b="1" dirty="0"/>
              <a:t>+$60</a:t>
            </a:r>
            <a:endParaRPr lang="en-US" dirty="0"/>
          </a:p>
          <a:p>
            <a:r>
              <a:rPr lang="en-US" dirty="0"/>
              <a:t>Total:</a:t>
            </a:r>
          </a:p>
          <a:p>
            <a:r>
              <a:rPr lang="en-US" b="1" dirty="0"/>
              <a:t>$90</a:t>
            </a:r>
            <a:endParaRPr lang="en-US" dirty="0"/>
          </a:p>
          <a:p>
            <a:r>
              <a:rPr lang="en-US" dirty="0"/>
              <a:t>Say clearly:</a:t>
            </a:r>
          </a:p>
          <a:p>
            <a:r>
              <a:rPr lang="en-US" i="1" dirty="0"/>
              <a:t>"The total opportunity cost of going to the movie is $90."</a:t>
            </a:r>
            <a:endParaRPr lang="en-US" dirty="0"/>
          </a:p>
          <a:p>
            <a:endParaRPr lang="en-US" dirty="0"/>
          </a:p>
          <a:p>
            <a:r>
              <a:rPr lang="en-US" b="1" dirty="0"/>
              <a:t>Common misconception correction</a:t>
            </a:r>
          </a:p>
          <a:p>
            <a:r>
              <a:rPr lang="en-US" dirty="0"/>
              <a:t>This slide is perfect for addressing a major student mistake.</a:t>
            </a:r>
          </a:p>
          <a:p>
            <a:r>
              <a:rPr lang="en-US" dirty="0"/>
              <a:t>Tell students:</a:t>
            </a:r>
          </a:p>
          <a:p>
            <a:r>
              <a:rPr lang="en-US" i="1" dirty="0"/>
              <a:t>"Many students will incorrectly say the opportunity cost is only $60 because that’s the next best alternative, working."</a:t>
            </a:r>
            <a:endParaRPr lang="en-US" dirty="0"/>
          </a:p>
          <a:p>
            <a:r>
              <a:rPr lang="en-US" dirty="0"/>
              <a:t>Pause.</a:t>
            </a:r>
          </a:p>
          <a:p>
            <a:r>
              <a:rPr lang="en-US" dirty="0"/>
              <a:t>Clarify:</a:t>
            </a:r>
          </a:p>
          <a:p>
            <a:r>
              <a:rPr lang="en-US" i="1" dirty="0"/>
              <a:t>"But in this lecture, we’re using a broader economic cost framework that includes both direct costs and forgone earnings associated with the choice."</a:t>
            </a:r>
            <a:endParaRPr lang="en-US" dirty="0"/>
          </a:p>
          <a:p>
            <a:r>
              <a:rPr lang="en-US" dirty="0"/>
              <a:t>Frame it clearly:</a:t>
            </a:r>
          </a:p>
          <a:p>
            <a:r>
              <a:rPr lang="en-US" i="1" dirty="0"/>
              <a:t>"If we’re asking for TOTAL economic cost of the movie decision, we include both explicit and implicit costs."</a:t>
            </a:r>
            <a:endParaRPr lang="en-US" dirty="0"/>
          </a:p>
          <a:p>
            <a:r>
              <a:rPr lang="en-US" dirty="0"/>
              <a:t>This prevents confusion.</a:t>
            </a:r>
          </a:p>
          <a:p>
            <a:endParaRPr lang="en-US" b="1" dirty="0"/>
          </a:p>
          <a:p>
            <a:r>
              <a:rPr lang="en-US" b="1" dirty="0"/>
              <a:t>Reinforce the decision-making angle</a:t>
            </a:r>
          </a:p>
          <a:p>
            <a:r>
              <a:rPr lang="en-US" dirty="0"/>
              <a:t>Ask:</a:t>
            </a:r>
          </a:p>
          <a:p>
            <a:r>
              <a:rPr lang="en-US" i="1" dirty="0"/>
              <a:t>"Would you still go to the movie if you realized the true economic cost was $90?"</a:t>
            </a:r>
            <a:endParaRPr lang="en-US" dirty="0"/>
          </a:p>
          <a:p>
            <a:r>
              <a:rPr lang="en-US" dirty="0"/>
              <a:t>This naturally connects to rational decision-making.</a:t>
            </a:r>
          </a:p>
          <a:p>
            <a:r>
              <a:rPr lang="en-US" dirty="0"/>
              <a:t>Explain:</a:t>
            </a:r>
          </a:p>
          <a:p>
            <a:r>
              <a:rPr lang="en-US" i="1" dirty="0"/>
              <a:t>"Economists compare costs against benefits when making decisions."</a:t>
            </a:r>
            <a:endParaRPr lang="en-US" dirty="0"/>
          </a:p>
          <a:p>
            <a:r>
              <a:rPr lang="en-US" dirty="0"/>
              <a:t>Preview:</a:t>
            </a:r>
          </a:p>
          <a:p>
            <a:r>
              <a:rPr lang="en-US" i="1" dirty="0"/>
              <a:t>"That becomes the foundation of cost-benefit analysis."</a:t>
            </a:r>
            <a:endParaRPr lang="en-US" dirty="0"/>
          </a:p>
          <a:p>
            <a:br>
              <a:rPr lang="en-US" dirty="0"/>
            </a:br>
            <a:r>
              <a:rPr lang="en-US" b="1" dirty="0"/>
              <a:t>Big takeaway</a:t>
            </a:r>
          </a:p>
          <a:p>
            <a:r>
              <a:rPr lang="en-US" dirty="0"/>
              <a:t>Summarize:</a:t>
            </a:r>
          </a:p>
          <a:p>
            <a:r>
              <a:rPr lang="en-US" b="1" dirty="0"/>
              <a:t>Explicit costs + implicit costs = true economic cost  (AKA Opportunity Cost)</a:t>
            </a:r>
            <a:endParaRPr lang="en-US" dirty="0"/>
          </a:p>
          <a:p>
            <a:r>
              <a:rPr lang="en-US" dirty="0"/>
              <a:t>Tell students:</a:t>
            </a:r>
          </a:p>
          <a:p>
            <a:r>
              <a:rPr lang="en-US" i="1" dirty="0"/>
              <a:t>"Economics helps us see hidden costs that people often ignore."</a:t>
            </a:r>
            <a:endParaRPr lang="en-US" dirty="0"/>
          </a:p>
          <a:p>
            <a:r>
              <a:rPr lang="en-US" dirty="0"/>
              <a:t>That’s the key lesson here.</a:t>
            </a:r>
          </a:p>
          <a:p>
            <a:br>
              <a:rPr lang="en-US" dirty="0"/>
            </a:br>
            <a:r>
              <a:rPr lang="en-US" b="1" dirty="0"/>
              <a:t>Engagement Prompts:</a:t>
            </a:r>
          </a:p>
          <a:p>
            <a:r>
              <a:rPr lang="en-US" dirty="0"/>
              <a:t>Ask:</a:t>
            </a:r>
          </a:p>
          <a:p>
            <a:r>
              <a:rPr lang="en-US" b="1" dirty="0"/>
              <a:t>“If you skipped the popcorn, what would the total opportunity cost be?”</a:t>
            </a:r>
            <a:endParaRPr lang="en-US" dirty="0"/>
          </a:p>
          <a:p>
            <a:r>
              <a:rPr lang="en-US" dirty="0"/>
              <a:t>(Expected: $80)</a:t>
            </a:r>
          </a:p>
          <a:p>
            <a:r>
              <a:rPr lang="en-US" dirty="0"/>
              <a:t>Then:</a:t>
            </a:r>
          </a:p>
          <a:p>
            <a:r>
              <a:rPr lang="en-US" b="1" dirty="0"/>
              <a:t>“If the work shift paid $100 instead of $60?”</a:t>
            </a:r>
            <a:endParaRPr lang="en-US" dirty="0"/>
          </a:p>
          <a:p>
            <a:r>
              <a:rPr lang="en-US" dirty="0"/>
              <a:t>(Expected: $130)</a:t>
            </a:r>
          </a:p>
          <a:p>
            <a:r>
              <a:rPr lang="en-US" dirty="0"/>
              <a:t>Follow-up:</a:t>
            </a:r>
          </a:p>
          <a:p>
            <a:r>
              <a:rPr lang="en-US" b="1" dirty="0"/>
              <a:t>“Would the decision change if you valued the movie experience more than $90?”</a:t>
            </a:r>
            <a:endParaRPr lang="en-US" dirty="0"/>
          </a:p>
          <a:p>
            <a:r>
              <a:rPr lang="en-US" dirty="0"/>
              <a:t>Good bridge toward marginal thinking.</a:t>
            </a:r>
          </a:p>
          <a:p>
            <a:br>
              <a:rPr lang="en-US" dirty="0"/>
            </a:br>
            <a:r>
              <a:rPr lang="en-US" b="1" dirty="0"/>
              <a:t>Transition to Next Slide:</a:t>
            </a:r>
          </a:p>
          <a:p>
            <a:r>
              <a:rPr lang="en-US" i="1" dirty="0"/>
              <a:t>"Now let’s look at an even bigger real-world decision, college, where both explicit and implicit opportunity costs can become much larger."</a:t>
            </a:r>
            <a:endParaRPr lang="en-US" dirty="0"/>
          </a:p>
        </p:txBody>
      </p:sp>
      <p:sp>
        <p:nvSpPr>
          <p:cNvPr id="4" name="Slide Number Placeholder 3"/>
          <p:cNvSpPr>
            <a:spLocks noGrp="1"/>
          </p:cNvSpPr>
          <p:nvPr>
            <p:ph type="sldNum" sz="quarter" idx="5"/>
          </p:nvPr>
        </p:nvSpPr>
        <p:spPr/>
        <p:txBody>
          <a:bodyPr/>
          <a:lstStyle/>
          <a:p>
            <a:fld id="{D60F7389-ADE2-44CB-B9B4-452A8026C4D4}" type="slidenum">
              <a:rPr lang="en-US" smtClean="0"/>
              <a:t>7</a:t>
            </a:fld>
            <a:endParaRPr lang="en-US"/>
          </a:p>
        </p:txBody>
      </p:sp>
    </p:spTree>
    <p:extLst>
      <p:ext uri="{BB962C8B-B14F-4D97-AF65-F5344CB8AC3E}">
        <p14:creationId xmlns:p14="http://schemas.microsoft.com/office/powerpoint/2010/main" val="207375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apply opportunity cost calculations to a major real-world decision and distinguish between </a:t>
            </a:r>
            <a:r>
              <a:rPr lang="en-US" b="1" dirty="0"/>
              <a:t>relevant costs</a:t>
            </a:r>
            <a:r>
              <a:rPr lang="en-US" dirty="0"/>
              <a:t> and </a:t>
            </a:r>
            <a:r>
              <a:rPr lang="en-US" b="1" dirty="0"/>
              <a:t>irrelevant costs</a:t>
            </a:r>
            <a:r>
              <a:rPr lang="en-US" dirty="0"/>
              <a:t> when evaluating choices.</a:t>
            </a:r>
          </a:p>
          <a:p>
            <a:endParaRPr lang="en-US" b="1" dirty="0"/>
          </a:p>
          <a:p>
            <a:r>
              <a:rPr lang="en-US" b="1" dirty="0"/>
              <a:t>Key Framing Idea:</a:t>
            </a:r>
          </a:p>
          <a:p>
            <a:r>
              <a:rPr lang="en-US" i="1" dirty="0"/>
              <a:t>"Not every expense belongs in an opportunity cost calculation, only costs that actually change because of the decision."</a:t>
            </a:r>
            <a:br>
              <a:rPr lang="en-US" dirty="0"/>
            </a:br>
            <a:r>
              <a:rPr lang="en-US" dirty="0"/>
              <a:t>This slide helps students refine their economic reasoning by identifying which costs are truly part of the decision and which would happen regardless.</a:t>
            </a:r>
          </a:p>
          <a:p>
            <a:endParaRPr lang="en-US" dirty="0"/>
          </a:p>
          <a:p>
            <a:r>
              <a:rPr lang="en-US" b="1" dirty="0"/>
              <a:t>How to Present the Slide:</a:t>
            </a:r>
          </a:p>
          <a:p>
            <a:r>
              <a:rPr lang="en-US" dirty="0"/>
              <a:t>Begin by connecting to the previous slide:</a:t>
            </a:r>
          </a:p>
          <a:p>
            <a:r>
              <a:rPr lang="en-US" i="1" dirty="0"/>
              <a:t>"Our movie example was relatively simple. Now let’s apply the same thinking to one of the biggest economic decisions many people make: going to college. We touched on this example earlier, let’s look at it more closely now."</a:t>
            </a:r>
            <a:endParaRPr lang="en-US" dirty="0"/>
          </a:p>
          <a:p>
            <a:r>
              <a:rPr lang="en-US" dirty="0"/>
              <a:t>Introduce the title:</a:t>
            </a:r>
          </a:p>
          <a:p>
            <a:r>
              <a:rPr lang="en-US" b="1" dirty="0"/>
              <a:t>“Opportunity Cost of College”</a:t>
            </a:r>
            <a:endParaRPr lang="en-US" dirty="0"/>
          </a:p>
          <a:p>
            <a:r>
              <a:rPr lang="en-US" dirty="0"/>
              <a:t>Tell students:</a:t>
            </a:r>
          </a:p>
          <a:p>
            <a:r>
              <a:rPr lang="en-US" i="1" dirty="0"/>
              <a:t>"This example is especially useful because students often overcount costs that economists would exclude."</a:t>
            </a:r>
            <a:endParaRPr lang="en-US" dirty="0"/>
          </a:p>
          <a:p>
            <a:r>
              <a:rPr lang="en-US" dirty="0"/>
              <a:t>Emphasize:</a:t>
            </a:r>
          </a:p>
          <a:p>
            <a:r>
              <a:rPr lang="en-US" i="1" dirty="0"/>
              <a:t>"Remember: focus on the COST of the CHOICE."</a:t>
            </a:r>
            <a:endParaRPr lang="en-US" dirty="0"/>
          </a:p>
          <a:p>
            <a:r>
              <a:rPr lang="en-US" b="1" dirty="0"/>
              <a:t>Step 1: Explicit costs</a:t>
            </a:r>
          </a:p>
          <a:p>
            <a:r>
              <a:rPr lang="en-US" dirty="0"/>
              <a:t>Start with tuition and fees.</a:t>
            </a:r>
          </a:p>
          <a:p>
            <a:r>
              <a:rPr lang="en-US" dirty="0"/>
              <a:t>Read:</a:t>
            </a:r>
          </a:p>
          <a:p>
            <a:r>
              <a:rPr lang="en-US" b="1" dirty="0"/>
              <a:t>“Tuition and Fees  -  Explicit  -  $15,000”</a:t>
            </a:r>
            <a:endParaRPr lang="en-US" dirty="0"/>
          </a:p>
          <a:p>
            <a:r>
              <a:rPr lang="en-US" dirty="0"/>
              <a:t>Define:</a:t>
            </a:r>
          </a:p>
          <a:p>
            <a:r>
              <a:rPr lang="en-US" i="1" dirty="0"/>
              <a:t>"This is a direct out-of-pocket payment caused by the college decision."</a:t>
            </a:r>
            <a:endParaRPr lang="en-US" dirty="0"/>
          </a:p>
          <a:p>
            <a:r>
              <a:rPr lang="en-US" dirty="0"/>
              <a:t>Tell students:</a:t>
            </a:r>
          </a:p>
          <a:p>
            <a:r>
              <a:rPr lang="en-US" i="1" dirty="0"/>
              <a:t>"If you attend college, you actually pay this money."</a:t>
            </a:r>
            <a:endParaRPr lang="en-US" dirty="0"/>
          </a:p>
          <a:p>
            <a:r>
              <a:rPr lang="en-US" dirty="0"/>
              <a:t>Therefore:</a:t>
            </a:r>
          </a:p>
          <a:p>
            <a:r>
              <a:rPr lang="en-US" i="1" dirty="0"/>
              <a:t>"This absolutely belongs in the opportunity cost calculation."</a:t>
            </a:r>
            <a:endParaRPr lang="en-US" dirty="0"/>
          </a:p>
          <a:p>
            <a:r>
              <a:rPr lang="en-US" dirty="0"/>
              <a:t>Move to books and supplies.</a:t>
            </a:r>
          </a:p>
          <a:p>
            <a:r>
              <a:rPr lang="en-US" dirty="0"/>
              <a:t>Read:</a:t>
            </a:r>
          </a:p>
          <a:p>
            <a:r>
              <a:rPr lang="en-US" b="1" dirty="0"/>
              <a:t>“Books and Supplies  -  Explicit  -  $1,000”</a:t>
            </a:r>
            <a:endParaRPr lang="en-US" dirty="0"/>
          </a:p>
          <a:p>
            <a:r>
              <a:rPr lang="en-US" dirty="0"/>
              <a:t>Explain:</a:t>
            </a:r>
          </a:p>
          <a:p>
            <a:r>
              <a:rPr lang="en-US" i="1" dirty="0"/>
              <a:t>"Again, this is directly tied to the decision."</a:t>
            </a:r>
            <a:endParaRPr lang="en-US" dirty="0"/>
          </a:p>
          <a:p>
            <a:r>
              <a:rPr lang="en-US" dirty="0"/>
              <a:t>Clarify:</a:t>
            </a:r>
          </a:p>
          <a:p>
            <a:r>
              <a:rPr lang="en-US" i="1" dirty="0"/>
              <a:t>"Choosing college creates this expense, so it counts."</a:t>
            </a:r>
            <a:endParaRPr lang="en-US" dirty="0"/>
          </a:p>
          <a:p>
            <a:r>
              <a:rPr lang="en-US" dirty="0"/>
              <a:t>Ask students:</a:t>
            </a:r>
          </a:p>
          <a:p>
            <a:r>
              <a:rPr lang="en-US" i="1" dirty="0"/>
              <a:t>"So what are total explicit costs so far?"</a:t>
            </a:r>
            <a:endParaRPr lang="en-US" dirty="0"/>
          </a:p>
          <a:p>
            <a:r>
              <a:rPr lang="en-US" dirty="0"/>
              <a:t>Expected response:</a:t>
            </a:r>
          </a:p>
          <a:p>
            <a:r>
              <a:rPr lang="en-US" b="1" dirty="0"/>
              <a:t>$16,000</a:t>
            </a:r>
            <a:endParaRPr lang="en-US" dirty="0"/>
          </a:p>
          <a:p>
            <a:r>
              <a:rPr lang="en-US" b="1" dirty="0"/>
              <a:t>Step 2: Implicit cost</a:t>
            </a:r>
          </a:p>
          <a:p>
            <a:r>
              <a:rPr lang="en-US" dirty="0"/>
              <a:t>Move to lost income.</a:t>
            </a:r>
          </a:p>
          <a:p>
            <a:r>
              <a:rPr lang="en-US" dirty="0"/>
              <a:t>Read:</a:t>
            </a:r>
          </a:p>
          <a:p>
            <a:r>
              <a:rPr lang="en-US" b="1" dirty="0"/>
              <a:t>“Lost Income  -  Implicit  -  $28,000”</a:t>
            </a:r>
            <a:endParaRPr lang="en-US" dirty="0"/>
          </a:p>
          <a:p>
            <a:r>
              <a:rPr lang="en-US" dirty="0"/>
              <a:t>Pause here.</a:t>
            </a:r>
          </a:p>
          <a:p>
            <a:r>
              <a:rPr lang="en-US" dirty="0"/>
              <a:t>Explain:</a:t>
            </a:r>
          </a:p>
          <a:p>
            <a:r>
              <a:rPr lang="en-US" i="1" dirty="0"/>
              <a:t>"This is the hidden cost."</a:t>
            </a:r>
            <a:endParaRPr lang="en-US" dirty="0"/>
          </a:p>
          <a:p>
            <a:r>
              <a:rPr lang="en-US" dirty="0"/>
              <a:t>Tell students:</a:t>
            </a:r>
          </a:p>
          <a:p>
            <a:r>
              <a:rPr lang="en-US" i="1" dirty="0"/>
              <a:t>"If you attend college full-time, you may give up the opportunity to work full-time and earn income."</a:t>
            </a:r>
            <a:endParaRPr lang="en-US" dirty="0"/>
          </a:p>
          <a:p>
            <a:r>
              <a:rPr lang="en-US" dirty="0"/>
              <a:t>Clarify:</a:t>
            </a:r>
          </a:p>
          <a:p>
            <a:r>
              <a:rPr lang="en-US" i="1" dirty="0"/>
              <a:t>"No money physically leaves your wallet, but income you could have earned is sacrificed."</a:t>
            </a:r>
            <a:endParaRPr lang="en-US" dirty="0"/>
          </a:p>
          <a:p>
            <a:r>
              <a:rPr lang="en-US" dirty="0"/>
              <a:t>That makes it an implicit cost.</a:t>
            </a:r>
          </a:p>
          <a:p>
            <a:r>
              <a:rPr lang="en-US" dirty="0"/>
              <a:t>Important AP framing:</a:t>
            </a:r>
          </a:p>
          <a:p>
            <a:r>
              <a:rPr lang="en-US" i="1" dirty="0"/>
              <a:t>"Economists absolutely count forgone earnings as part of opportunity cost."</a:t>
            </a:r>
            <a:br>
              <a:rPr lang="en-US" dirty="0"/>
            </a:br>
            <a:r>
              <a:rPr lang="en-US" b="1" dirty="0"/>
              <a:t>Step 3: Irrelevant cost</a:t>
            </a:r>
          </a:p>
          <a:p>
            <a:r>
              <a:rPr lang="en-US" dirty="0"/>
              <a:t>Move to food expenses.</a:t>
            </a:r>
          </a:p>
          <a:p>
            <a:r>
              <a:rPr lang="en-US" dirty="0"/>
              <a:t>Read:</a:t>
            </a:r>
          </a:p>
          <a:p>
            <a:r>
              <a:rPr lang="en-US" b="1" dirty="0"/>
              <a:t>“Food Expenses  -  Irrelevant to the decision  -  $3,000”</a:t>
            </a:r>
            <a:endParaRPr lang="en-US" dirty="0"/>
          </a:p>
          <a:p>
            <a:r>
              <a:rPr lang="en-US" dirty="0"/>
              <a:t>This is the key teaching moment.</a:t>
            </a:r>
          </a:p>
          <a:p>
            <a:r>
              <a:rPr lang="en-US" dirty="0"/>
              <a:t>Ask students:</a:t>
            </a:r>
          </a:p>
          <a:p>
            <a:r>
              <a:rPr lang="en-US" i="1" dirty="0"/>
              <a:t>"Why doesn’t food count?"</a:t>
            </a:r>
            <a:endParaRPr lang="en-US" dirty="0"/>
          </a:p>
          <a:p>
            <a:r>
              <a:rPr lang="en-US" dirty="0"/>
              <a:t>Let them think.</a:t>
            </a:r>
          </a:p>
          <a:p>
            <a:r>
              <a:rPr lang="en-US" dirty="0"/>
              <a:t>Then explain:</a:t>
            </a:r>
          </a:p>
          <a:p>
            <a:r>
              <a:rPr lang="en-US" i="1" dirty="0"/>
              <a:t>"Because you would need to eat whether you go to college or not."</a:t>
            </a:r>
            <a:endParaRPr lang="en-US" dirty="0"/>
          </a:p>
          <a:p>
            <a:r>
              <a:rPr lang="en-US" dirty="0"/>
              <a:t>Clarify:</a:t>
            </a:r>
          </a:p>
          <a:p>
            <a:r>
              <a:rPr lang="en-US" i="1" dirty="0"/>
              <a:t>"Opportunity cost only includes costs CAUSED by the decision."</a:t>
            </a:r>
            <a:endParaRPr lang="en-US" dirty="0"/>
          </a:p>
          <a:p>
            <a:r>
              <a:rPr lang="en-US" dirty="0"/>
              <a:t>Repeat:</a:t>
            </a:r>
          </a:p>
          <a:p>
            <a:r>
              <a:rPr lang="en-US" i="1" dirty="0"/>
              <a:t>"If the expense happens either way, it is not relevant."</a:t>
            </a:r>
            <a:endParaRPr lang="en-US" dirty="0"/>
          </a:p>
          <a:p>
            <a:r>
              <a:rPr lang="en-US" dirty="0"/>
              <a:t>Important nuance:</a:t>
            </a:r>
          </a:p>
          <a:p>
            <a:r>
              <a:rPr lang="en-US" i="1" dirty="0"/>
              <a:t>"Now if attending college increased your food costs significantly, for example, required meal plans versus living at home, THEN the difference could matter."</a:t>
            </a:r>
            <a:endParaRPr lang="en-US" dirty="0"/>
          </a:p>
          <a:p>
            <a:r>
              <a:rPr lang="en-US" dirty="0"/>
              <a:t>That keeps the reasoning economically accurate.</a:t>
            </a:r>
          </a:p>
          <a:p>
            <a:r>
              <a:rPr lang="en-US" b="1" dirty="0"/>
              <a:t>Step 4: Total opportunity cost</a:t>
            </a:r>
          </a:p>
          <a:p>
            <a:r>
              <a:rPr lang="en-US" dirty="0"/>
              <a:t>Point to the formula:</a:t>
            </a:r>
          </a:p>
          <a:p>
            <a:r>
              <a:rPr lang="en-US" b="1" dirty="0"/>
              <a:t>$15k + $1k + $28k = $44k</a:t>
            </a:r>
            <a:endParaRPr lang="en-US" dirty="0"/>
          </a:p>
          <a:p>
            <a:r>
              <a:rPr lang="en-US" dirty="0"/>
              <a:t>Walk students through it.</a:t>
            </a:r>
          </a:p>
          <a:p>
            <a:r>
              <a:rPr lang="en-US" dirty="0"/>
              <a:t>Explicit:</a:t>
            </a:r>
          </a:p>
          <a:p>
            <a:r>
              <a:rPr lang="en-US" dirty="0"/>
              <a:t>Tuition = $15,000 </a:t>
            </a:r>
          </a:p>
          <a:p>
            <a:r>
              <a:rPr lang="en-US" dirty="0"/>
              <a:t>Books = $1,000 </a:t>
            </a:r>
          </a:p>
          <a:p>
            <a:r>
              <a:rPr lang="en-US" dirty="0"/>
              <a:t>Subtotal:</a:t>
            </a:r>
          </a:p>
          <a:p>
            <a:r>
              <a:rPr lang="en-US" b="1" dirty="0"/>
              <a:t>$16,000</a:t>
            </a:r>
            <a:endParaRPr lang="en-US" dirty="0"/>
          </a:p>
          <a:p>
            <a:r>
              <a:rPr lang="en-US" dirty="0"/>
              <a:t>Add implicit:</a:t>
            </a:r>
          </a:p>
          <a:p>
            <a:r>
              <a:rPr lang="en-US" b="1" dirty="0"/>
              <a:t>+$28,000</a:t>
            </a:r>
            <a:endParaRPr lang="en-US" dirty="0"/>
          </a:p>
          <a:p>
            <a:r>
              <a:rPr lang="en-US" dirty="0"/>
              <a:t>Total:</a:t>
            </a:r>
          </a:p>
          <a:p>
            <a:r>
              <a:rPr lang="en-US" b="1" dirty="0"/>
              <a:t>$44,000</a:t>
            </a:r>
            <a:endParaRPr lang="en-US" dirty="0"/>
          </a:p>
          <a:p>
            <a:r>
              <a:rPr lang="en-US" dirty="0"/>
              <a:t>Say clearly:</a:t>
            </a:r>
          </a:p>
          <a:p>
            <a:r>
              <a:rPr lang="en-US" i="1" dirty="0"/>
              <a:t>"The opportunity cost of attending college in this example is $44,000."</a:t>
            </a:r>
            <a:endParaRPr lang="en-US" dirty="0"/>
          </a:p>
          <a:p>
            <a:r>
              <a:rPr lang="en-US" b="1" dirty="0"/>
              <a:t>Big conceptual takeaway</a:t>
            </a:r>
          </a:p>
          <a:p>
            <a:r>
              <a:rPr lang="en-US" dirty="0"/>
              <a:t>Step back.</a:t>
            </a:r>
          </a:p>
          <a:p>
            <a:r>
              <a:rPr lang="en-US" dirty="0"/>
              <a:t>Tell students:</a:t>
            </a:r>
          </a:p>
          <a:p>
            <a:r>
              <a:rPr lang="en-US" i="1" dirty="0"/>
              <a:t>"This example shows why economic decision-making is more sophisticated than simply adding every expense you see."</a:t>
            </a:r>
            <a:endParaRPr lang="en-US" dirty="0"/>
          </a:p>
          <a:p>
            <a:r>
              <a:rPr lang="en-US" dirty="0"/>
              <a:t>Repeat the rule:</a:t>
            </a:r>
          </a:p>
          <a:p>
            <a:r>
              <a:rPr lang="en-US" b="1" dirty="0"/>
              <a:t>Relevant costs only</a:t>
            </a:r>
            <a:endParaRPr lang="en-US" dirty="0"/>
          </a:p>
          <a:p>
            <a:r>
              <a:rPr lang="en-US" dirty="0"/>
              <a:t>Explain:</a:t>
            </a:r>
          </a:p>
          <a:p>
            <a:r>
              <a:rPr lang="en-US" i="1" dirty="0"/>
              <a:t>"Economists care about marginally relevant decision costs, not unrelated expenses."</a:t>
            </a:r>
            <a:endParaRPr lang="en-US" dirty="0"/>
          </a:p>
          <a:p>
            <a:r>
              <a:rPr lang="en-US" b="1" dirty="0"/>
              <a:t>Common student mistake</a:t>
            </a:r>
          </a:p>
          <a:p>
            <a:r>
              <a:rPr lang="en-US" dirty="0"/>
              <a:t>Address directly.</a:t>
            </a:r>
          </a:p>
          <a:p>
            <a:r>
              <a:rPr lang="en-US" dirty="0"/>
              <a:t>Tell students:</a:t>
            </a:r>
          </a:p>
          <a:p>
            <a:r>
              <a:rPr lang="en-US" i="1" dirty="0"/>
              <a:t>"A common mistake is adding EVERYTHING listed."</a:t>
            </a:r>
            <a:endParaRPr lang="en-US" dirty="0"/>
          </a:p>
          <a:p>
            <a:r>
              <a:rPr lang="en-US" dirty="0"/>
              <a:t>Example:</a:t>
            </a:r>
          </a:p>
          <a:p>
            <a:r>
              <a:rPr lang="en-US" i="1" dirty="0"/>
              <a:t>"Some students would say $47,000 by including food."</a:t>
            </a:r>
            <a:endParaRPr lang="en-US" dirty="0"/>
          </a:p>
          <a:p>
            <a:r>
              <a:rPr lang="en-US" dirty="0"/>
              <a:t>Correct:</a:t>
            </a:r>
          </a:p>
          <a:p>
            <a:r>
              <a:rPr lang="en-US" i="1" dirty="0"/>
              <a:t>"That’s incorrect because food is not caused by the decision itself."</a:t>
            </a:r>
            <a:endParaRPr lang="en-US" dirty="0"/>
          </a:p>
          <a:p>
            <a:r>
              <a:rPr lang="en-US" dirty="0"/>
              <a:t>This is a great early introduction to relevant-cost thinking.</a:t>
            </a:r>
          </a:p>
          <a:p>
            <a:endParaRPr lang="en-US" b="1" dirty="0"/>
          </a:p>
          <a:p>
            <a:r>
              <a:rPr lang="en-US" b="1" dirty="0"/>
              <a:t>Engagement Prompts:</a:t>
            </a:r>
          </a:p>
          <a:p>
            <a:r>
              <a:rPr lang="en-US" dirty="0"/>
              <a:t>Ask:</a:t>
            </a:r>
          </a:p>
          <a:p>
            <a:r>
              <a:rPr lang="en-US" b="1" dirty="0"/>
              <a:t>“If you would earn $40,000 instead of $28,000 working full-time, what happens to opportunity cost?”</a:t>
            </a:r>
            <a:endParaRPr lang="en-US" dirty="0"/>
          </a:p>
          <a:p>
            <a:r>
              <a:rPr lang="en-US" dirty="0"/>
              <a:t>(Expected: it rises.)</a:t>
            </a:r>
          </a:p>
          <a:p>
            <a:r>
              <a:rPr lang="en-US" dirty="0"/>
              <a:t>Then:</a:t>
            </a:r>
          </a:p>
          <a:p>
            <a:r>
              <a:rPr lang="en-US" b="1" dirty="0"/>
              <a:t>“Why doesn’t food count?”</a:t>
            </a:r>
            <a:endParaRPr lang="en-US" dirty="0"/>
          </a:p>
          <a:p>
            <a:r>
              <a:rPr lang="en-US" dirty="0"/>
              <a:t>Follow-up:</a:t>
            </a:r>
          </a:p>
          <a:p>
            <a:r>
              <a:rPr lang="en-US" b="1" dirty="0"/>
              <a:t>“If going to college required a $5,000 dorm meal plan you wouldn’t otherwise buy, would that count?”</a:t>
            </a:r>
            <a:endParaRPr lang="en-US" dirty="0"/>
          </a:p>
          <a:p>
            <a:r>
              <a:rPr lang="en-US" dirty="0"/>
              <a:t>(Expected: yes.)</a:t>
            </a:r>
          </a:p>
          <a:p>
            <a:r>
              <a:rPr lang="en-US" dirty="0"/>
              <a:t>Quick understanding check:</a:t>
            </a:r>
          </a:p>
          <a:p>
            <a:r>
              <a:rPr lang="en-US" b="1" dirty="0"/>
              <a:t>“Should we include costs that happen regardless of the decision?”</a:t>
            </a:r>
            <a:endParaRPr lang="en-US" dirty="0"/>
          </a:p>
          <a:p>
            <a:r>
              <a:rPr lang="en-US" dirty="0"/>
              <a:t>(Expected: no.)</a:t>
            </a:r>
          </a:p>
          <a:p>
            <a:endParaRPr lang="en-US" dirty="0"/>
          </a:p>
          <a:p>
            <a:r>
              <a:rPr lang="en-US" b="1" dirty="0"/>
              <a:t>Transition to Next Slide:</a:t>
            </a:r>
          </a:p>
          <a:p>
            <a:r>
              <a:rPr lang="en-US" i="1" dirty="0"/>
              <a:t>"Now that we’ve seen what DOES belong in an opportunity cost calculation, let’s look at some things that economists intentionally leave OUT."</a:t>
            </a:r>
            <a:endParaRPr lang="en-US" dirty="0"/>
          </a:p>
        </p:txBody>
      </p:sp>
      <p:sp>
        <p:nvSpPr>
          <p:cNvPr id="4" name="Slide Number Placeholder 3"/>
          <p:cNvSpPr>
            <a:spLocks noGrp="1"/>
          </p:cNvSpPr>
          <p:nvPr>
            <p:ph type="sldNum" sz="quarter" idx="5"/>
          </p:nvPr>
        </p:nvSpPr>
        <p:spPr/>
        <p:txBody>
          <a:bodyPr/>
          <a:lstStyle/>
          <a:p>
            <a:fld id="{D60F7389-ADE2-44CB-B9B4-452A8026C4D4}" type="slidenum">
              <a:rPr lang="en-US" smtClean="0"/>
              <a:t>8</a:t>
            </a:fld>
            <a:endParaRPr lang="en-US"/>
          </a:p>
        </p:txBody>
      </p:sp>
    </p:spTree>
    <p:extLst>
      <p:ext uri="{BB962C8B-B14F-4D97-AF65-F5344CB8AC3E}">
        <p14:creationId xmlns:p14="http://schemas.microsoft.com/office/powerpoint/2010/main" val="8029757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identify common mistakes in opportunity cost analysis and understand what should </a:t>
            </a:r>
            <a:r>
              <a:rPr lang="en-US" b="1" dirty="0"/>
              <a:t>not</a:t>
            </a:r>
            <a:r>
              <a:rPr lang="en-US" dirty="0"/>
              <a:t> be included when calculating opportunity cost.</a:t>
            </a:r>
          </a:p>
          <a:p>
            <a:endParaRPr lang="en-US" b="1" dirty="0"/>
          </a:p>
          <a:p>
            <a:r>
              <a:rPr lang="en-US" b="1" dirty="0"/>
              <a:t>Key Framing Idea:</a:t>
            </a:r>
          </a:p>
          <a:p>
            <a:r>
              <a:rPr lang="en-US" i="1" dirty="0"/>
              <a:t>"Opportunity cost is about what you actually give up because of a decision, not every cost you can think of."</a:t>
            </a:r>
            <a:br>
              <a:rPr lang="en-US" dirty="0"/>
            </a:br>
            <a:r>
              <a:rPr lang="en-US" dirty="0"/>
              <a:t>This slide helps students avoid overcounting and reinforces the precise economic meaning of opportunity cost.</a:t>
            </a:r>
          </a:p>
          <a:p>
            <a:endParaRPr lang="en-US" dirty="0"/>
          </a:p>
          <a:p>
            <a:r>
              <a:rPr lang="en-US" b="1" dirty="0"/>
              <a:t>How to Present the Slide:</a:t>
            </a:r>
          </a:p>
          <a:p>
            <a:r>
              <a:rPr lang="en-US" dirty="0"/>
              <a:t>Begin by connecting to the previous slide:</a:t>
            </a:r>
          </a:p>
          <a:p>
            <a:r>
              <a:rPr lang="en-US" i="1" dirty="0"/>
              <a:t>"We’ve practiced calculating opportunity cost, but students often make predictable mistakes. This slide is about what NOT to include."</a:t>
            </a:r>
            <a:endParaRPr lang="en-US" dirty="0"/>
          </a:p>
          <a:p>
            <a:r>
              <a:rPr lang="en-US" dirty="0"/>
              <a:t>Read the statement:</a:t>
            </a:r>
          </a:p>
          <a:p>
            <a:r>
              <a:rPr lang="en-US" b="1" dirty="0"/>
              <a:t>“Not part of the choice, not a cost”</a:t>
            </a:r>
            <a:endParaRPr lang="en-US" dirty="0"/>
          </a:p>
          <a:p>
            <a:r>
              <a:rPr lang="en-US" dirty="0"/>
              <a:t>Pause for emphasis.</a:t>
            </a:r>
          </a:p>
          <a:p>
            <a:r>
              <a:rPr lang="en-US" dirty="0"/>
              <a:t>Tell students:</a:t>
            </a:r>
          </a:p>
          <a:p>
            <a:r>
              <a:rPr lang="en-US" i="1" dirty="0"/>
              <a:t>"This is one of the most useful rules in economic decision-making."</a:t>
            </a:r>
            <a:endParaRPr lang="en-US" dirty="0"/>
          </a:p>
          <a:p>
            <a:r>
              <a:rPr lang="en-US" dirty="0"/>
              <a:t>Repeat:</a:t>
            </a:r>
          </a:p>
          <a:p>
            <a:r>
              <a:rPr lang="en-US" i="1" dirty="0"/>
              <a:t>"If the cost was not caused by the decision, it does not belong in the opportunity cost calculation."</a:t>
            </a:r>
            <a:br>
              <a:rPr lang="en-US" dirty="0"/>
            </a:br>
            <a:r>
              <a:rPr lang="en-US" b="1" dirty="0"/>
              <a:t>Mistake #1: Value of the purchase</a:t>
            </a:r>
          </a:p>
          <a:p>
            <a:r>
              <a:rPr lang="en-US" dirty="0"/>
              <a:t>Point to the movie ticket image.</a:t>
            </a:r>
          </a:p>
          <a:p>
            <a:r>
              <a:rPr lang="en-US" dirty="0"/>
              <a:t>Read:</a:t>
            </a:r>
          </a:p>
          <a:p>
            <a:r>
              <a:rPr lang="en-US" b="1" dirty="0"/>
              <a:t>“Value of purchase”</a:t>
            </a:r>
            <a:endParaRPr lang="en-US" dirty="0"/>
          </a:p>
          <a:p>
            <a:r>
              <a:rPr lang="en-US" dirty="0"/>
              <a:t>This is an important distinction.</a:t>
            </a:r>
          </a:p>
          <a:p>
            <a:r>
              <a:rPr lang="en-US" dirty="0"/>
              <a:t>Tell students:</a:t>
            </a:r>
          </a:p>
          <a:p>
            <a:r>
              <a:rPr lang="en-US" i="1" dirty="0"/>
              <a:t>"Students often confuse the VALUE of something with its COST."</a:t>
            </a:r>
            <a:endParaRPr lang="en-US" dirty="0"/>
          </a:p>
          <a:p>
            <a:r>
              <a:rPr lang="en-US" dirty="0"/>
              <a:t>Use the ticket example.</a:t>
            </a:r>
          </a:p>
          <a:p>
            <a:r>
              <a:rPr lang="en-US" dirty="0"/>
              <a:t>Explain:</a:t>
            </a:r>
          </a:p>
          <a:p>
            <a:r>
              <a:rPr lang="en-US" i="1" dirty="0"/>
              <a:t>"Suppose the movie ticket costs $20, but you personally think seeing the movie is worth $25. Or perhaps the retail price is $25, but it is discounted to $20"</a:t>
            </a:r>
            <a:endParaRPr lang="en-US" dirty="0"/>
          </a:p>
          <a:p>
            <a:r>
              <a:rPr lang="en-US" dirty="0"/>
              <a:t>Clarify:</a:t>
            </a:r>
          </a:p>
          <a:p>
            <a:r>
              <a:rPr lang="en-US" b="1" dirty="0"/>
              <a:t>$20 = explicit cost</a:t>
            </a:r>
            <a:r>
              <a:rPr lang="en-US" dirty="0"/>
              <a:t> </a:t>
            </a:r>
          </a:p>
          <a:p>
            <a:r>
              <a:rPr lang="en-US" b="1" dirty="0"/>
              <a:t>$25 = benefit to you or retail value</a:t>
            </a:r>
            <a:endParaRPr lang="en-US" dirty="0"/>
          </a:p>
          <a:p>
            <a:r>
              <a:rPr lang="en-US" dirty="0"/>
              <a:t>Tell students:</a:t>
            </a:r>
          </a:p>
          <a:p>
            <a:r>
              <a:rPr lang="en-US" i="1" dirty="0"/>
              <a:t>"The extra satisfaction or value you receive is NOT part of opportunity cost."</a:t>
            </a:r>
            <a:endParaRPr lang="en-US" dirty="0"/>
          </a:p>
          <a:p>
            <a:r>
              <a:rPr lang="en-US" dirty="0"/>
              <a:t>Important AP Micro framing:</a:t>
            </a:r>
          </a:p>
          <a:p>
            <a:r>
              <a:rPr lang="en-US" i="1" dirty="0"/>
              <a:t>"Benefits and costs are different categories. Don’t mix them."</a:t>
            </a:r>
            <a:endParaRPr lang="en-US" dirty="0"/>
          </a:p>
          <a:p>
            <a:r>
              <a:rPr lang="en-US" dirty="0"/>
              <a:t>Repeat:</a:t>
            </a:r>
          </a:p>
          <a:p>
            <a:r>
              <a:rPr lang="en-US" i="1" dirty="0"/>
              <a:t>"Opportunity cost measures sacrifice, not enjoyment gained."</a:t>
            </a:r>
            <a:endParaRPr lang="en-US" dirty="0"/>
          </a:p>
          <a:p>
            <a:endParaRPr lang="en-US" dirty="0"/>
          </a:p>
          <a:p>
            <a:r>
              <a:rPr lang="en-US" b="1" dirty="0"/>
              <a:t>Mistake #2: Expenses outside the choice</a:t>
            </a:r>
          </a:p>
          <a:p>
            <a:r>
              <a:rPr lang="en-US" dirty="0"/>
              <a:t>Point to the gas pump.</a:t>
            </a:r>
          </a:p>
          <a:p>
            <a:r>
              <a:rPr lang="en-US" dirty="0"/>
              <a:t>Read:</a:t>
            </a:r>
          </a:p>
          <a:p>
            <a:r>
              <a:rPr lang="en-US" b="1" dirty="0"/>
              <a:t>“Expenses outside of the choice”</a:t>
            </a:r>
            <a:endParaRPr lang="en-US" dirty="0"/>
          </a:p>
          <a:p>
            <a:r>
              <a:rPr lang="en-US" dirty="0"/>
              <a:t>Explain:</a:t>
            </a:r>
          </a:p>
          <a:p>
            <a:r>
              <a:rPr lang="en-US" i="1" dirty="0"/>
              <a:t>"These are costs that happen regardless of what decision you make."</a:t>
            </a:r>
            <a:endParaRPr lang="en-US" dirty="0"/>
          </a:p>
          <a:p>
            <a:r>
              <a:rPr lang="en-US" dirty="0"/>
              <a:t>Example:</a:t>
            </a:r>
          </a:p>
          <a:p>
            <a:r>
              <a:rPr lang="en-US" i="1" dirty="0"/>
              <a:t>"Suppose you’re deciding whether to go to a movie, and someone says, ‘But what about my monthly phone bill?’"</a:t>
            </a:r>
            <a:endParaRPr lang="en-US" dirty="0"/>
          </a:p>
          <a:p>
            <a:r>
              <a:rPr lang="en-US" dirty="0"/>
              <a:t>Clarify:</a:t>
            </a:r>
          </a:p>
          <a:p>
            <a:r>
              <a:rPr lang="en-US" i="1" dirty="0"/>
              <a:t>"That bill happens whether you go to the movie or not, so it is irrelevant."</a:t>
            </a:r>
            <a:endParaRPr lang="en-US" dirty="0"/>
          </a:p>
          <a:p>
            <a:r>
              <a:rPr lang="en-US" dirty="0"/>
              <a:t>Another example:</a:t>
            </a:r>
          </a:p>
          <a:p>
            <a:r>
              <a:rPr lang="en-US" dirty="0"/>
              <a:t>Rent </a:t>
            </a:r>
          </a:p>
          <a:p>
            <a:r>
              <a:rPr lang="en-US" dirty="0"/>
              <a:t>Existing insurance payments </a:t>
            </a:r>
          </a:p>
          <a:p>
            <a:r>
              <a:rPr lang="en-US" dirty="0"/>
              <a:t>Food you would eat anyway </a:t>
            </a:r>
          </a:p>
          <a:p>
            <a:r>
              <a:rPr lang="en-US" dirty="0"/>
              <a:t>Tell students:</a:t>
            </a:r>
          </a:p>
          <a:p>
            <a:r>
              <a:rPr lang="en-US" i="1" dirty="0"/>
              <a:t>"If the expense doesn’t change because of the decision, leave it out."</a:t>
            </a:r>
            <a:endParaRPr lang="en-US" dirty="0"/>
          </a:p>
          <a:p>
            <a:r>
              <a:rPr lang="en-US" dirty="0"/>
              <a:t>This connects nicely to the college food example from the previous slide.</a:t>
            </a:r>
          </a:p>
          <a:p>
            <a:r>
              <a:rPr lang="en-US" b="1" dirty="0"/>
              <a:t>Mistake #3: Third best alternative</a:t>
            </a:r>
          </a:p>
          <a:p>
            <a:r>
              <a:rPr lang="en-US" dirty="0"/>
              <a:t>Point to the sleeping person.</a:t>
            </a:r>
          </a:p>
          <a:p>
            <a:r>
              <a:rPr lang="en-US" dirty="0"/>
              <a:t>Read:</a:t>
            </a:r>
          </a:p>
          <a:p>
            <a:r>
              <a:rPr lang="en-US" b="1" dirty="0"/>
              <a:t>“Third best alternative”</a:t>
            </a:r>
            <a:endParaRPr lang="en-US" dirty="0"/>
          </a:p>
          <a:p>
            <a:r>
              <a:rPr lang="en-US" dirty="0"/>
              <a:t>This is a critical conceptual reminder.</a:t>
            </a:r>
          </a:p>
          <a:p>
            <a:r>
              <a:rPr lang="en-US" dirty="0"/>
              <a:t>Tell students:</a:t>
            </a:r>
          </a:p>
          <a:p>
            <a:r>
              <a:rPr lang="en-US" i="1" dirty="0"/>
              <a:t>"Opportunity cost is ONLY the next best alternative, not every option you gave up."</a:t>
            </a:r>
            <a:endParaRPr lang="en-US" dirty="0"/>
          </a:p>
          <a:p>
            <a:r>
              <a:rPr lang="en-US" dirty="0"/>
              <a:t>Example:</a:t>
            </a:r>
          </a:p>
          <a:p>
            <a:r>
              <a:rPr lang="en-US" dirty="0"/>
              <a:t>Suppose your options are:</a:t>
            </a:r>
          </a:p>
          <a:p>
            <a:r>
              <a:rPr lang="en-US" dirty="0"/>
              <a:t>Go to the movie </a:t>
            </a:r>
          </a:p>
          <a:p>
            <a:r>
              <a:rPr lang="en-US" dirty="0"/>
              <a:t>Work a shift </a:t>
            </a:r>
          </a:p>
          <a:p>
            <a:r>
              <a:rPr lang="en-US" dirty="0"/>
              <a:t>Stay home and sleep </a:t>
            </a:r>
          </a:p>
          <a:p>
            <a:r>
              <a:rPr lang="en-US" dirty="0"/>
              <a:t>If you choose the movie:</a:t>
            </a:r>
          </a:p>
          <a:p>
            <a:r>
              <a:rPr lang="en-US" dirty="0"/>
              <a:t>Ask:</a:t>
            </a:r>
          </a:p>
          <a:p>
            <a:r>
              <a:rPr lang="en-US" i="1" dirty="0"/>
              <a:t>"What’s the opportunity cost?"</a:t>
            </a:r>
            <a:endParaRPr lang="en-US" dirty="0"/>
          </a:p>
          <a:p>
            <a:r>
              <a:rPr lang="en-US" dirty="0"/>
              <a:t>Expected response:</a:t>
            </a:r>
          </a:p>
          <a:p>
            <a:r>
              <a:rPr lang="en-US" b="1" dirty="0"/>
              <a:t>Working the shift</a:t>
            </a:r>
            <a:endParaRPr lang="en-US" dirty="0"/>
          </a:p>
          <a:p>
            <a:r>
              <a:rPr lang="en-US" dirty="0"/>
              <a:t>Explain:</a:t>
            </a:r>
          </a:p>
          <a:p>
            <a:r>
              <a:rPr lang="en-US" i="1" dirty="0"/>
              <a:t>"Because that was the NEXT BEST alternative."</a:t>
            </a:r>
            <a:endParaRPr lang="en-US" dirty="0"/>
          </a:p>
          <a:p>
            <a:r>
              <a:rPr lang="en-US" dirty="0"/>
              <a:t>Clarify:</a:t>
            </a:r>
          </a:p>
          <a:p>
            <a:r>
              <a:rPr lang="en-US" i="1" dirty="0"/>
              <a:t>"Sleeping is the third-best option, so it does NOT count."</a:t>
            </a:r>
            <a:endParaRPr lang="en-US" dirty="0"/>
          </a:p>
          <a:p>
            <a:r>
              <a:rPr lang="en-US" dirty="0"/>
              <a:t>Repeat:</a:t>
            </a:r>
          </a:p>
          <a:p>
            <a:r>
              <a:rPr lang="en-US" i="1" dirty="0"/>
              <a:t>"Opportunity cost = one best forgone alternative."</a:t>
            </a:r>
            <a:endParaRPr lang="en-US" dirty="0"/>
          </a:p>
          <a:p>
            <a:r>
              <a:rPr lang="en-US" dirty="0"/>
              <a:t>This is one of the most common AP errors.</a:t>
            </a:r>
          </a:p>
          <a:p>
            <a:r>
              <a:rPr lang="en-US" b="1" dirty="0"/>
              <a:t>Big summary</a:t>
            </a:r>
          </a:p>
          <a:p>
            <a:r>
              <a:rPr lang="en-US" dirty="0"/>
              <a:t>Step back.</a:t>
            </a:r>
          </a:p>
          <a:p>
            <a:r>
              <a:rPr lang="en-US" dirty="0"/>
              <a:t>Tell students:</a:t>
            </a:r>
          </a:p>
          <a:p>
            <a:r>
              <a:rPr lang="en-US" i="1" dirty="0"/>
              <a:t>"Students usually make one of three mistakes:"</a:t>
            </a:r>
            <a:endParaRPr lang="en-US" dirty="0"/>
          </a:p>
          <a:p>
            <a:r>
              <a:rPr lang="en-US" dirty="0"/>
              <a:t>Including benefits instead of costs </a:t>
            </a:r>
          </a:p>
          <a:p>
            <a:r>
              <a:rPr lang="en-US" dirty="0"/>
              <a:t>Including unrelated expenses </a:t>
            </a:r>
          </a:p>
          <a:p>
            <a:r>
              <a:rPr lang="en-US" dirty="0"/>
              <a:t>Including too many alternatives </a:t>
            </a:r>
          </a:p>
          <a:p>
            <a:r>
              <a:rPr lang="en-US" dirty="0"/>
              <a:t>Then give the shortcut:</a:t>
            </a:r>
          </a:p>
          <a:p>
            <a:r>
              <a:rPr lang="en-US" b="1" dirty="0"/>
              <a:t>Ask yourself:</a:t>
            </a:r>
            <a:endParaRPr lang="en-US" dirty="0"/>
          </a:p>
          <a:p>
            <a:r>
              <a:rPr lang="en-US" dirty="0"/>
              <a:t>Was this caused by the decision? </a:t>
            </a:r>
          </a:p>
          <a:p>
            <a:r>
              <a:rPr lang="en-US" dirty="0"/>
              <a:t>Is it actually a cost? </a:t>
            </a:r>
          </a:p>
          <a:p>
            <a:r>
              <a:rPr lang="en-US" dirty="0"/>
              <a:t>Was it the next best alternative? </a:t>
            </a:r>
          </a:p>
          <a:p>
            <a:r>
              <a:rPr lang="en-US" dirty="0"/>
              <a:t>If not:</a:t>
            </a:r>
          </a:p>
          <a:p>
            <a:r>
              <a:rPr lang="en-US" i="1" dirty="0"/>
              <a:t>"Leave it out."</a:t>
            </a:r>
            <a:endParaRPr lang="en-US" dirty="0"/>
          </a:p>
          <a:p>
            <a:r>
              <a:rPr lang="en-US" b="1" dirty="0"/>
              <a:t>AP Micro connection</a:t>
            </a:r>
          </a:p>
          <a:p>
            <a:r>
              <a:rPr lang="en-US" dirty="0"/>
              <a:t>Tell students:</a:t>
            </a:r>
          </a:p>
          <a:p>
            <a:r>
              <a:rPr lang="en-US" i="1" dirty="0"/>
              <a:t>"This kind of careful thinking becomes especially important later when we analyze rational decision-making, marginal analysis, and business costs."</a:t>
            </a:r>
            <a:endParaRPr lang="en-US" dirty="0"/>
          </a:p>
          <a:p>
            <a:r>
              <a:rPr lang="en-US" dirty="0"/>
              <a:t>This reinforces why precision matters.</a:t>
            </a:r>
          </a:p>
          <a:p>
            <a:endParaRPr lang="en-US" dirty="0"/>
          </a:p>
          <a:p>
            <a:r>
              <a:rPr lang="en-US" b="1" dirty="0"/>
              <a:t>Engagement Prompts:</a:t>
            </a:r>
          </a:p>
          <a:p>
            <a:r>
              <a:rPr lang="en-US" dirty="0"/>
              <a:t>Ask:</a:t>
            </a:r>
          </a:p>
          <a:p>
            <a:r>
              <a:rPr lang="en-US" b="1" dirty="0"/>
              <a:t>“If I value a concert at $200 but the ticket costs $80, is the extra $120 part of opportunity cost?”</a:t>
            </a:r>
            <a:endParaRPr lang="en-US" dirty="0"/>
          </a:p>
          <a:p>
            <a:r>
              <a:rPr lang="en-US" dirty="0"/>
              <a:t>(Expected: no.)</a:t>
            </a:r>
          </a:p>
          <a:p>
            <a:r>
              <a:rPr lang="en-US" dirty="0"/>
              <a:t>Then:</a:t>
            </a:r>
          </a:p>
          <a:p>
            <a:r>
              <a:rPr lang="en-US" b="1" dirty="0"/>
              <a:t>“If I would pay rent whether I attend college or not, does rent belong in the calculation?”</a:t>
            </a:r>
            <a:endParaRPr lang="en-US" dirty="0"/>
          </a:p>
          <a:p>
            <a:r>
              <a:rPr lang="en-US" dirty="0"/>
              <a:t>(Expected: no.)</a:t>
            </a:r>
          </a:p>
          <a:p>
            <a:r>
              <a:rPr lang="en-US" dirty="0"/>
              <a:t>Then:</a:t>
            </a:r>
          </a:p>
          <a:p>
            <a:r>
              <a:rPr lang="en-US" b="1" dirty="0"/>
              <a:t>“If my second-best option is working and my third-best option is sleeping, which one counts?”</a:t>
            </a:r>
            <a:endParaRPr lang="en-US" dirty="0"/>
          </a:p>
          <a:p>
            <a:r>
              <a:rPr lang="en-US" dirty="0"/>
              <a:t>(Expected: working.)</a:t>
            </a:r>
          </a:p>
          <a:p>
            <a:r>
              <a:rPr lang="en-US" dirty="0"/>
              <a:t>Quick understanding check:</a:t>
            </a:r>
          </a:p>
          <a:p>
            <a:r>
              <a:rPr lang="en-US" b="1" dirty="0"/>
              <a:t>“Should we include every alternative we gave up?”</a:t>
            </a:r>
            <a:endParaRPr lang="en-US" dirty="0"/>
          </a:p>
          <a:p>
            <a:r>
              <a:rPr lang="en-US" dirty="0"/>
              <a:t>(Expected: no.)</a:t>
            </a:r>
          </a:p>
          <a:p>
            <a:endParaRPr lang="en-US" dirty="0"/>
          </a:p>
          <a:p>
            <a:r>
              <a:rPr lang="en-US" b="1" dirty="0"/>
              <a:t>Transition to Next Slide:</a:t>
            </a:r>
          </a:p>
          <a:p>
            <a:r>
              <a:rPr lang="en-US" i="1" dirty="0"/>
              <a:t>"Now that we know exactly what opportunity cost is, and what it isn’t, let’s apply this idea to one of the most important graphs in economics: the Production Possibilities Curve."</a:t>
            </a:r>
            <a:endParaRPr lang="en-US" dirty="0"/>
          </a:p>
        </p:txBody>
      </p:sp>
      <p:sp>
        <p:nvSpPr>
          <p:cNvPr id="4" name="Slide Number Placeholder 3"/>
          <p:cNvSpPr>
            <a:spLocks noGrp="1"/>
          </p:cNvSpPr>
          <p:nvPr>
            <p:ph type="sldNum" sz="quarter" idx="5"/>
          </p:nvPr>
        </p:nvSpPr>
        <p:spPr/>
        <p:txBody>
          <a:bodyPr/>
          <a:lstStyle/>
          <a:p>
            <a:fld id="{D60F7389-ADE2-44CB-B9B4-452A8026C4D4}" type="slidenum">
              <a:rPr lang="en-US" smtClean="0"/>
              <a:t>9</a:t>
            </a:fld>
            <a:endParaRPr lang="en-US"/>
          </a:p>
        </p:txBody>
      </p:sp>
    </p:spTree>
    <p:extLst>
      <p:ext uri="{BB962C8B-B14F-4D97-AF65-F5344CB8AC3E}">
        <p14:creationId xmlns:p14="http://schemas.microsoft.com/office/powerpoint/2010/main" val="33884212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apply the concept of </a:t>
            </a:r>
            <a:r>
              <a:rPr lang="en-US" b="1" dirty="0"/>
              <a:t>opportunity cost</a:t>
            </a:r>
            <a:r>
              <a:rPr lang="en-US" dirty="0"/>
              <a:t> to a Production Possibilities Curve and distinguish between the </a:t>
            </a:r>
            <a:r>
              <a:rPr lang="en-US" b="1" dirty="0"/>
              <a:t>benefit gained from a choice</a:t>
            </a:r>
            <a:r>
              <a:rPr lang="en-US" dirty="0"/>
              <a:t> and the </a:t>
            </a:r>
            <a:r>
              <a:rPr lang="en-US" b="1" dirty="0"/>
              <a:t>cost sacrificed to make that choice</a:t>
            </a:r>
            <a:r>
              <a:rPr lang="en-US" dirty="0"/>
              <a:t>.</a:t>
            </a:r>
          </a:p>
          <a:p>
            <a:endParaRPr lang="en-US" b="1" dirty="0"/>
          </a:p>
          <a:p>
            <a:r>
              <a:rPr lang="en-US" b="1" dirty="0"/>
              <a:t>Key Framing Idea:</a:t>
            </a:r>
          </a:p>
          <a:p>
            <a:r>
              <a:rPr lang="en-US" i="1" dirty="0"/>
              <a:t>"A PPC is a visual model of opportunity cost, moving along the curve means gaining more of one good by giving up some of another."</a:t>
            </a:r>
            <a:br>
              <a:rPr lang="en-US" dirty="0"/>
            </a:br>
            <a:r>
              <a:rPr lang="en-US" dirty="0"/>
              <a:t>This slide connects opportunity cost to one of the most important economic models students will use throughout the course.</a:t>
            </a:r>
            <a:br>
              <a:rPr lang="en-US" dirty="0"/>
            </a:br>
            <a:endParaRPr lang="en-US" dirty="0"/>
          </a:p>
          <a:p>
            <a:r>
              <a:rPr lang="en-US" b="1" dirty="0"/>
              <a:t>How to Present the Slide:</a:t>
            </a:r>
          </a:p>
          <a:p>
            <a:r>
              <a:rPr lang="en-US" dirty="0"/>
              <a:t>Begin by connecting to the previous slide:</a:t>
            </a:r>
          </a:p>
          <a:p>
            <a:r>
              <a:rPr lang="en-US" i="1" dirty="0"/>
              <a:t>"We’ve spent time defining opportunity cost in everyday decisions. Now let’s connect that idea to one of economics’ most important graphs: the Production Possibilities Curve."</a:t>
            </a:r>
            <a:endParaRPr lang="en-US" dirty="0"/>
          </a:p>
          <a:p>
            <a:r>
              <a:rPr lang="en-US" dirty="0"/>
              <a:t>Introduce the slide:</a:t>
            </a:r>
          </a:p>
          <a:p>
            <a:r>
              <a:rPr lang="en-US" b="1" dirty="0"/>
              <a:t>“Opportunity Cost on the PPC”</a:t>
            </a:r>
            <a:endParaRPr lang="en-US" dirty="0"/>
          </a:p>
          <a:p>
            <a:r>
              <a:rPr lang="en-US" dirty="0"/>
              <a:t>Tell students:</a:t>
            </a:r>
          </a:p>
          <a:p>
            <a:r>
              <a:rPr lang="en-US" i="1" dirty="0"/>
              <a:t>"A PPC is really just a picture of trade-offs."</a:t>
            </a:r>
            <a:endParaRPr lang="en-US" dirty="0"/>
          </a:p>
          <a:p>
            <a:r>
              <a:rPr lang="en-US" dirty="0"/>
              <a:t>Emphasize:</a:t>
            </a:r>
          </a:p>
          <a:p>
            <a:r>
              <a:rPr lang="en-US" i="1" dirty="0"/>
              <a:t>"Every movement along the curve involves a choice."</a:t>
            </a:r>
            <a:br>
              <a:rPr lang="en-US" dirty="0"/>
            </a:br>
            <a:r>
              <a:rPr lang="en-US" b="1" dirty="0"/>
              <a:t>Orient students to the graph</a:t>
            </a:r>
          </a:p>
          <a:p>
            <a:r>
              <a:rPr lang="en-US" dirty="0"/>
              <a:t>Point out the axes.</a:t>
            </a:r>
          </a:p>
          <a:p>
            <a:r>
              <a:rPr lang="en-US" dirty="0"/>
              <a:t>Vertical axis:</a:t>
            </a:r>
          </a:p>
          <a:p>
            <a:r>
              <a:rPr lang="en-US" b="1" dirty="0"/>
              <a:t>Capital Goods</a:t>
            </a:r>
            <a:endParaRPr lang="en-US" dirty="0"/>
          </a:p>
          <a:p>
            <a:r>
              <a:rPr lang="en-US" dirty="0"/>
              <a:t>Explain:</a:t>
            </a:r>
          </a:p>
          <a:p>
            <a:r>
              <a:rPr lang="en-US" i="1" dirty="0"/>
              <a:t>"These are goods used to produce other goods in the future, things like tools, machinery, factories, or equipment."</a:t>
            </a:r>
            <a:endParaRPr lang="en-US" dirty="0"/>
          </a:p>
          <a:p>
            <a:r>
              <a:rPr lang="en-US" dirty="0"/>
              <a:t>Horizontal axis:</a:t>
            </a:r>
          </a:p>
          <a:p>
            <a:r>
              <a:rPr lang="en-US" b="1" dirty="0"/>
              <a:t>Consumer Goods</a:t>
            </a:r>
            <a:endParaRPr lang="en-US" dirty="0"/>
          </a:p>
          <a:p>
            <a:r>
              <a:rPr lang="en-US" dirty="0"/>
              <a:t>Explain:</a:t>
            </a:r>
          </a:p>
          <a:p>
            <a:r>
              <a:rPr lang="en-US" i="1" dirty="0"/>
              <a:t>"These are goods used directly for satisfaction right now, things households consume immediately. This graph shows the trade-off between producing for today versus producing for future productive capacity."</a:t>
            </a:r>
            <a:endParaRPr lang="en-US" dirty="0"/>
          </a:p>
          <a:p>
            <a:r>
              <a:rPr lang="en-US" b="1" dirty="0"/>
              <a:t>Introduce points A and B</a:t>
            </a:r>
          </a:p>
          <a:p>
            <a:r>
              <a:rPr lang="en-US" dirty="0"/>
              <a:t>Point to Point A.</a:t>
            </a:r>
          </a:p>
          <a:p>
            <a:r>
              <a:rPr lang="en-US" dirty="0"/>
              <a:t>Explain:</a:t>
            </a:r>
          </a:p>
          <a:p>
            <a:r>
              <a:rPr lang="en-US" i="1" dirty="0"/>
              <a:t>"At Point A, the economy produces:"</a:t>
            </a:r>
            <a:endParaRPr lang="en-US" dirty="0"/>
          </a:p>
          <a:p>
            <a:r>
              <a:rPr lang="en-US" b="1" dirty="0"/>
              <a:t>65 capital goods</a:t>
            </a:r>
            <a:r>
              <a:rPr lang="en-US" dirty="0"/>
              <a:t> </a:t>
            </a:r>
          </a:p>
          <a:p>
            <a:r>
              <a:rPr lang="en-US" b="1" dirty="0"/>
              <a:t>35 consumer goods</a:t>
            </a:r>
            <a:r>
              <a:rPr lang="en-US" dirty="0"/>
              <a:t> </a:t>
            </a:r>
          </a:p>
          <a:p>
            <a:r>
              <a:rPr lang="en-US" dirty="0"/>
              <a:t>Then Point B:</a:t>
            </a:r>
          </a:p>
          <a:p>
            <a:r>
              <a:rPr lang="en-US" i="1" dirty="0"/>
              <a:t>"At Point B, the economy produces:"</a:t>
            </a:r>
            <a:endParaRPr lang="en-US" dirty="0"/>
          </a:p>
          <a:p>
            <a:r>
              <a:rPr lang="en-US" b="1" dirty="0"/>
              <a:t>30 capital goods</a:t>
            </a:r>
            <a:r>
              <a:rPr lang="en-US" dirty="0"/>
              <a:t> </a:t>
            </a:r>
          </a:p>
          <a:p>
            <a:r>
              <a:rPr lang="en-US" b="1" dirty="0"/>
              <a:t>75 consumer goods</a:t>
            </a:r>
            <a:r>
              <a:rPr lang="en-US" dirty="0"/>
              <a:t> </a:t>
            </a:r>
          </a:p>
          <a:p>
            <a:r>
              <a:rPr lang="en-US" dirty="0"/>
              <a:t>Clarify:</a:t>
            </a:r>
          </a:p>
          <a:p>
            <a:r>
              <a:rPr lang="en-US" i="1" dirty="0"/>
              <a:t>"The economy is moving from Point A to Point B."</a:t>
            </a:r>
            <a:endParaRPr lang="en-US" dirty="0"/>
          </a:p>
          <a:p>
            <a:r>
              <a:rPr lang="en-US" b="1" dirty="0"/>
              <a:t>Identify the benefit</a:t>
            </a:r>
          </a:p>
          <a:p>
            <a:r>
              <a:rPr lang="en-US" dirty="0"/>
              <a:t>Point to the green arrow.</a:t>
            </a:r>
          </a:p>
          <a:p>
            <a:r>
              <a:rPr lang="en-US" dirty="0"/>
              <a:t>Read:</a:t>
            </a:r>
          </a:p>
          <a:p>
            <a:r>
              <a:rPr lang="en-US" b="1" dirty="0"/>
              <a:t>“Benefit: 75 – 35 = 40”</a:t>
            </a:r>
            <a:endParaRPr lang="en-US" dirty="0"/>
          </a:p>
          <a:p>
            <a:r>
              <a:rPr lang="en-US" dirty="0"/>
              <a:t>Explain:</a:t>
            </a:r>
          </a:p>
          <a:p>
            <a:r>
              <a:rPr lang="en-US" i="1" dirty="0"/>
              <a:t>"By moving from A to B, the economy gains 40 additional consumer goods."</a:t>
            </a:r>
            <a:endParaRPr lang="en-US" dirty="0"/>
          </a:p>
          <a:p>
            <a:r>
              <a:rPr lang="en-US" dirty="0"/>
              <a:t>Tell students:</a:t>
            </a:r>
          </a:p>
          <a:p>
            <a:r>
              <a:rPr lang="en-US" i="1" dirty="0"/>
              <a:t>"That is the benefit of the decision."</a:t>
            </a:r>
            <a:endParaRPr lang="en-US" dirty="0"/>
          </a:p>
          <a:p>
            <a:r>
              <a:rPr lang="en-US" dirty="0"/>
              <a:t>Important distinction:</a:t>
            </a:r>
          </a:p>
          <a:p>
            <a:r>
              <a:rPr lang="en-US" i="1" dirty="0"/>
              <a:t>"Benefit is what you gain from the move."</a:t>
            </a:r>
            <a:endParaRPr lang="en-US" dirty="0"/>
          </a:p>
          <a:p>
            <a:r>
              <a:rPr lang="en-US" b="1" dirty="0"/>
              <a:t>Identify the cost</a:t>
            </a:r>
          </a:p>
          <a:p>
            <a:r>
              <a:rPr lang="en-US" dirty="0"/>
              <a:t>Point to the red arrow.</a:t>
            </a:r>
          </a:p>
          <a:p>
            <a:r>
              <a:rPr lang="en-US" dirty="0"/>
              <a:t>Read:</a:t>
            </a:r>
          </a:p>
          <a:p>
            <a:r>
              <a:rPr lang="en-US" b="1" dirty="0"/>
              <a:t>“Cost: 65 – 30 = 35”</a:t>
            </a:r>
            <a:endParaRPr lang="en-US" dirty="0"/>
          </a:p>
          <a:p>
            <a:r>
              <a:rPr lang="en-US" dirty="0"/>
              <a:t>Explain:</a:t>
            </a:r>
          </a:p>
          <a:p>
            <a:r>
              <a:rPr lang="en-US" i="1" dirty="0"/>
              <a:t>"To gain those 40 consumer goods, the economy gives up 35 capital goods."</a:t>
            </a:r>
            <a:endParaRPr lang="en-US" dirty="0"/>
          </a:p>
          <a:p>
            <a:r>
              <a:rPr lang="en-US" dirty="0"/>
              <a:t>Emphasize:</a:t>
            </a:r>
          </a:p>
          <a:p>
            <a:r>
              <a:rPr lang="en-US" i="1" dirty="0"/>
              <a:t>"That forgone production is the opportunity cost."</a:t>
            </a:r>
            <a:endParaRPr lang="en-US" dirty="0"/>
          </a:p>
          <a:p>
            <a:r>
              <a:rPr lang="en-US" dirty="0"/>
              <a:t>Repeat:</a:t>
            </a:r>
          </a:p>
          <a:p>
            <a:r>
              <a:rPr lang="en-US" i="1" dirty="0"/>
              <a:t>"Opportunity cost = what was sacrificed."</a:t>
            </a:r>
            <a:endParaRPr lang="en-US" dirty="0"/>
          </a:p>
          <a:p>
            <a:r>
              <a:rPr lang="en-US" b="1" dirty="0"/>
              <a:t>Connect to prior learning</a:t>
            </a:r>
          </a:p>
          <a:p>
            <a:r>
              <a:rPr lang="en-US" dirty="0"/>
              <a:t>Tell students:</a:t>
            </a:r>
          </a:p>
          <a:p>
            <a:r>
              <a:rPr lang="en-US" i="1" dirty="0"/>
              <a:t>"Notice how this matches our earlier definition exactly: the value of the next best alternative not chosen."</a:t>
            </a:r>
            <a:endParaRPr lang="en-US" dirty="0"/>
          </a:p>
          <a:p>
            <a:r>
              <a:rPr lang="en-US" dirty="0"/>
              <a:t>Clarify:</a:t>
            </a:r>
          </a:p>
          <a:p>
            <a:r>
              <a:rPr lang="en-US" i="1" dirty="0"/>
              <a:t>"The economy chose more consumer goods instead of maintaining higher capital goods production."</a:t>
            </a:r>
            <a:endParaRPr lang="en-US" dirty="0"/>
          </a:p>
          <a:p>
            <a:r>
              <a:rPr lang="en-US" dirty="0"/>
              <a:t>Therefore:</a:t>
            </a:r>
          </a:p>
          <a:p>
            <a:r>
              <a:rPr lang="en-US" i="1" dirty="0"/>
              <a:t>"The forgone capital goods are the opportunity cost."</a:t>
            </a:r>
            <a:endParaRPr lang="en-US" dirty="0"/>
          </a:p>
          <a:p>
            <a:r>
              <a:rPr lang="en-US" b="1" dirty="0"/>
              <a:t>Important AP Micro clarification</a:t>
            </a:r>
          </a:p>
          <a:p>
            <a:r>
              <a:rPr lang="en-US" dirty="0"/>
              <a:t>This is a good moment for precision.</a:t>
            </a:r>
          </a:p>
          <a:p>
            <a:r>
              <a:rPr lang="en-US" dirty="0"/>
              <a:t>Tell students:</a:t>
            </a:r>
          </a:p>
          <a:p>
            <a:r>
              <a:rPr lang="en-US" i="1" dirty="0"/>
              <a:t>"Be careful here: opportunity cost depends on direction."</a:t>
            </a:r>
            <a:endParaRPr lang="en-US" dirty="0"/>
          </a:p>
          <a:p>
            <a:r>
              <a:rPr lang="en-US" dirty="0"/>
              <a:t>Explain:</a:t>
            </a:r>
          </a:p>
          <a:p>
            <a:r>
              <a:rPr lang="en-US" i="1" dirty="0"/>
              <a:t>"If we move from A to B, the opportunity cost is capital goods."</a:t>
            </a:r>
            <a:endParaRPr lang="en-US" dirty="0"/>
          </a:p>
          <a:p>
            <a:r>
              <a:rPr lang="en-US" i="1" dirty="0"/>
              <a:t>"If we move from B to A, the opportunity cost would be consumer goods."</a:t>
            </a:r>
            <a:endParaRPr lang="en-US" dirty="0"/>
          </a:p>
          <a:p>
            <a:r>
              <a:rPr lang="en-US" dirty="0"/>
              <a:t>That directional understanding is crucial.</a:t>
            </a:r>
          </a:p>
          <a:p>
            <a:r>
              <a:rPr lang="en-US" b="1" dirty="0"/>
              <a:t>PPC interpretation</a:t>
            </a:r>
          </a:p>
          <a:p>
            <a:r>
              <a:rPr lang="en-US" dirty="0"/>
              <a:t>Step back.</a:t>
            </a:r>
          </a:p>
          <a:p>
            <a:r>
              <a:rPr lang="en-US" dirty="0"/>
              <a:t>Tell students:</a:t>
            </a:r>
          </a:p>
          <a:p>
            <a:r>
              <a:rPr lang="en-US" i="1" dirty="0"/>
              <a:t>"This is why the PPC is such a powerful model, it visually shows scarcity, trade-offs, choice, and opportunity cost all in one graph."</a:t>
            </a:r>
            <a:endParaRPr lang="en-US" dirty="0"/>
          </a:p>
          <a:p>
            <a:r>
              <a:rPr lang="en-US" b="1" dirty="0"/>
              <a:t>Common misconception</a:t>
            </a:r>
          </a:p>
          <a:p>
            <a:r>
              <a:rPr lang="en-US" dirty="0"/>
              <a:t>Address directly.</a:t>
            </a:r>
          </a:p>
          <a:p>
            <a:r>
              <a:rPr lang="en-US" dirty="0"/>
              <a:t>Tell students:</a:t>
            </a:r>
          </a:p>
          <a:p>
            <a:r>
              <a:rPr lang="en-US" i="1" dirty="0"/>
              <a:t>"Students sometimes confuse benefit and opportunity cost."</a:t>
            </a:r>
            <a:endParaRPr lang="en-US" dirty="0"/>
          </a:p>
          <a:p>
            <a:r>
              <a:rPr lang="en-US" dirty="0"/>
              <a:t>Clarify:</a:t>
            </a:r>
          </a:p>
          <a:p>
            <a:r>
              <a:rPr lang="en-US" b="1" dirty="0"/>
              <a:t>Benefit = what you gain</a:t>
            </a:r>
            <a:br>
              <a:rPr lang="en-US" dirty="0"/>
            </a:br>
            <a:r>
              <a:rPr lang="en-US" b="1" dirty="0"/>
              <a:t>Opportunity cost = what you give up</a:t>
            </a:r>
            <a:endParaRPr lang="en-US" dirty="0"/>
          </a:p>
          <a:p>
            <a:endParaRPr lang="en-US" dirty="0"/>
          </a:p>
          <a:p>
            <a:r>
              <a:rPr lang="en-US" b="1" dirty="0"/>
              <a:t>Engagement Prompts:</a:t>
            </a:r>
          </a:p>
          <a:p>
            <a:r>
              <a:rPr lang="en-US" dirty="0"/>
              <a:t>Ask:</a:t>
            </a:r>
          </a:p>
          <a:p>
            <a:r>
              <a:rPr lang="en-US" b="1" dirty="0"/>
              <a:t>“If the economy moves from Point B back to Point A, what becomes the opportunity cost?”</a:t>
            </a:r>
            <a:endParaRPr lang="en-US" dirty="0"/>
          </a:p>
          <a:p>
            <a:r>
              <a:rPr lang="en-US" dirty="0"/>
              <a:t>(Expected: 40 consumer goods.)</a:t>
            </a:r>
          </a:p>
          <a:p>
            <a:r>
              <a:rPr lang="en-US" dirty="0"/>
              <a:t>Then:</a:t>
            </a:r>
          </a:p>
          <a:p>
            <a:r>
              <a:rPr lang="en-US" b="1" dirty="0"/>
              <a:t>“Which direction represents choosing future production over present consumption?”</a:t>
            </a:r>
            <a:endParaRPr lang="en-US" dirty="0"/>
          </a:p>
          <a:p>
            <a:r>
              <a:rPr lang="en-US" dirty="0"/>
              <a:t>(Expected: moving toward more capital goods.)</a:t>
            </a:r>
          </a:p>
          <a:p>
            <a:r>
              <a:rPr lang="en-US" dirty="0"/>
              <a:t>Follow-up:</a:t>
            </a:r>
          </a:p>
          <a:p>
            <a:r>
              <a:rPr lang="en-US" b="1" dirty="0"/>
              <a:t>“Why might an economy willingly give up consumer goods to gain capital goods?”</a:t>
            </a:r>
            <a:endParaRPr lang="en-US" dirty="0"/>
          </a:p>
          <a:p>
            <a:r>
              <a:rPr lang="en-US" dirty="0"/>
              <a:t>(Expected: future growth.)</a:t>
            </a:r>
          </a:p>
          <a:p>
            <a:br>
              <a:rPr lang="en-US" dirty="0"/>
            </a:br>
            <a:r>
              <a:rPr lang="en-US" b="1" dirty="0"/>
              <a:t>Transition to Next Slide:</a:t>
            </a:r>
          </a:p>
          <a:p>
            <a:r>
              <a:rPr lang="en-US" i="1" dirty="0"/>
              <a:t>"So far, we’ve focused only on identifying costs, but rational decision-making requires comparing costs to benefits. That leads us directly into cost-benefit analysis."</a:t>
            </a:r>
            <a:endParaRPr lang="en-US" dirty="0"/>
          </a:p>
        </p:txBody>
      </p:sp>
      <p:sp>
        <p:nvSpPr>
          <p:cNvPr id="4" name="Slide Number Placeholder 3"/>
          <p:cNvSpPr>
            <a:spLocks noGrp="1"/>
          </p:cNvSpPr>
          <p:nvPr>
            <p:ph type="sldNum" sz="quarter" idx="5"/>
          </p:nvPr>
        </p:nvSpPr>
        <p:spPr/>
        <p:txBody>
          <a:bodyPr/>
          <a:lstStyle/>
          <a:p>
            <a:fld id="{D60F7389-ADE2-44CB-B9B4-452A8026C4D4}" type="slidenum">
              <a:rPr lang="en-US" smtClean="0"/>
              <a:t>10</a:t>
            </a:fld>
            <a:endParaRPr lang="en-US"/>
          </a:p>
        </p:txBody>
      </p:sp>
    </p:spTree>
    <p:extLst>
      <p:ext uri="{BB962C8B-B14F-4D97-AF65-F5344CB8AC3E}">
        <p14:creationId xmlns:p14="http://schemas.microsoft.com/office/powerpoint/2010/main" val="27297038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understand how </a:t>
            </a:r>
            <a:r>
              <a:rPr lang="en-US" b="1" dirty="0"/>
              <a:t>cost-benefit analysis</a:t>
            </a:r>
            <a:r>
              <a:rPr lang="en-US" dirty="0"/>
              <a:t> is used to evaluate decisions by comparing total costs to total benefits and identifying the option that creates the greatest net gain.</a:t>
            </a:r>
          </a:p>
          <a:p>
            <a:endParaRPr lang="en-US" b="1" dirty="0"/>
          </a:p>
          <a:p>
            <a:r>
              <a:rPr lang="en-US" b="1" dirty="0"/>
              <a:t>Key Framing Idea:</a:t>
            </a:r>
          </a:p>
          <a:p>
            <a:r>
              <a:rPr lang="en-US" i="1" dirty="0"/>
              <a:t>"Rational decision-makers compare what they give up to what they gain and choose the option with the greatest net benefit."</a:t>
            </a:r>
            <a:br>
              <a:rPr lang="en-US" dirty="0"/>
            </a:br>
            <a:r>
              <a:rPr lang="en-US" dirty="0"/>
              <a:t>This slide introduces the decision-making framework economists use to evaluate choices beyond simply identifying opportunity costs.</a:t>
            </a:r>
          </a:p>
          <a:p>
            <a:endParaRPr lang="en-US" dirty="0"/>
          </a:p>
          <a:p>
            <a:r>
              <a:rPr lang="en-US" b="1" dirty="0"/>
              <a:t>How to Present the Slide:</a:t>
            </a:r>
          </a:p>
          <a:p>
            <a:r>
              <a:rPr lang="en-US" dirty="0"/>
              <a:t>Begin by connecting to the previous slide:</a:t>
            </a:r>
          </a:p>
          <a:p>
            <a:r>
              <a:rPr lang="en-US" i="1" dirty="0"/>
              <a:t>"So far, we’ve focused heavily on cost, especially opportunity cost. But rational decision-making requires more than just asking what something costs."</a:t>
            </a:r>
            <a:endParaRPr lang="en-US" dirty="0"/>
          </a:p>
          <a:p>
            <a:r>
              <a:rPr lang="en-US" dirty="0"/>
              <a:t>Pause.</a:t>
            </a:r>
          </a:p>
          <a:p>
            <a:r>
              <a:rPr lang="en-US" dirty="0"/>
              <a:t>Tell students:</a:t>
            </a:r>
          </a:p>
          <a:p>
            <a:r>
              <a:rPr lang="en-US" i="1" dirty="0"/>
              <a:t>"You also have to ask: what do I get in return?"</a:t>
            </a:r>
            <a:endParaRPr lang="en-US" dirty="0"/>
          </a:p>
          <a:p>
            <a:r>
              <a:rPr lang="en-US" dirty="0"/>
              <a:t>Introduce the slide:</a:t>
            </a:r>
          </a:p>
          <a:p>
            <a:r>
              <a:rPr lang="en-US" b="1" dirty="0"/>
              <a:t>“Cost/Benefit Analysis”</a:t>
            </a:r>
            <a:endParaRPr lang="en-US" dirty="0"/>
          </a:p>
          <a:p>
            <a:r>
              <a:rPr lang="en-US" dirty="0"/>
              <a:t>Define:</a:t>
            </a:r>
          </a:p>
          <a:p>
            <a:r>
              <a:rPr lang="en-US" i="1" dirty="0"/>
              <a:t>"Cost-benefit analysis is the process of comparing the total costs of a decision to the total benefits of that decision."</a:t>
            </a:r>
            <a:endParaRPr lang="en-US" dirty="0"/>
          </a:p>
          <a:p>
            <a:r>
              <a:rPr lang="en-US" dirty="0"/>
              <a:t>Tell students:</a:t>
            </a:r>
          </a:p>
          <a:p>
            <a:r>
              <a:rPr lang="en-US" i="1" dirty="0"/>
              <a:t>"This is one of the most fundamental tools in economics."</a:t>
            </a:r>
            <a:endParaRPr lang="en-US" dirty="0"/>
          </a:p>
          <a:p>
            <a:br>
              <a:rPr lang="en-US" dirty="0"/>
            </a:br>
            <a:r>
              <a:rPr lang="en-US" b="1" dirty="0"/>
              <a:t>Total Cost</a:t>
            </a:r>
          </a:p>
          <a:p>
            <a:r>
              <a:rPr lang="en-US" dirty="0"/>
              <a:t>Read:</a:t>
            </a:r>
          </a:p>
          <a:p>
            <a:r>
              <a:rPr lang="en-US" b="1" dirty="0"/>
              <a:t>“Total Cost”</a:t>
            </a:r>
            <a:endParaRPr lang="en-US" dirty="0"/>
          </a:p>
          <a:p>
            <a:r>
              <a:rPr lang="en-US" dirty="0"/>
              <a:t>Then:</a:t>
            </a:r>
          </a:p>
          <a:p>
            <a:r>
              <a:rPr lang="en-US" b="1" dirty="0"/>
              <a:t>“All implicit and explicit costs”</a:t>
            </a:r>
            <a:endParaRPr lang="en-US" dirty="0"/>
          </a:p>
          <a:p>
            <a:r>
              <a:rPr lang="en-US" dirty="0"/>
              <a:t>Connect back to prior learning.</a:t>
            </a:r>
          </a:p>
          <a:p>
            <a:r>
              <a:rPr lang="en-US" dirty="0"/>
              <a:t>Tell students:</a:t>
            </a:r>
          </a:p>
          <a:p>
            <a:r>
              <a:rPr lang="en-US" i="1" dirty="0"/>
              <a:t>"This should sound familiar because we just spent several slides defining exactly this."</a:t>
            </a:r>
            <a:endParaRPr lang="en-US" dirty="0"/>
          </a:p>
          <a:p>
            <a:r>
              <a:rPr lang="en-US" dirty="0"/>
              <a:t>Clarify:</a:t>
            </a:r>
          </a:p>
          <a:p>
            <a:r>
              <a:rPr lang="en-US" dirty="0"/>
              <a:t>Explicit costs:</a:t>
            </a:r>
          </a:p>
          <a:p>
            <a:r>
              <a:rPr lang="en-US" dirty="0"/>
              <a:t>Money paid directly </a:t>
            </a:r>
          </a:p>
          <a:p>
            <a:r>
              <a:rPr lang="en-US" dirty="0"/>
              <a:t>Tuition </a:t>
            </a:r>
          </a:p>
          <a:p>
            <a:r>
              <a:rPr lang="en-US" dirty="0"/>
              <a:t>Ticket prices </a:t>
            </a:r>
          </a:p>
          <a:p>
            <a:r>
              <a:rPr lang="en-US" dirty="0"/>
              <a:t>Gas </a:t>
            </a:r>
          </a:p>
          <a:p>
            <a:r>
              <a:rPr lang="en-US" dirty="0"/>
              <a:t>Supplies </a:t>
            </a:r>
          </a:p>
          <a:p>
            <a:r>
              <a:rPr lang="en-US" dirty="0"/>
              <a:t>Implicit costs:</a:t>
            </a:r>
          </a:p>
          <a:p>
            <a:r>
              <a:rPr lang="en-US" dirty="0"/>
              <a:t>Lost wages </a:t>
            </a:r>
          </a:p>
          <a:p>
            <a:r>
              <a:rPr lang="en-US" dirty="0"/>
              <a:t>Lost time </a:t>
            </a:r>
          </a:p>
          <a:p>
            <a:r>
              <a:rPr lang="en-US" dirty="0"/>
              <a:t>Forgone alternatives </a:t>
            </a:r>
          </a:p>
          <a:p>
            <a:r>
              <a:rPr lang="en-US" dirty="0"/>
              <a:t>Tell students:</a:t>
            </a:r>
          </a:p>
          <a:p>
            <a:r>
              <a:rPr lang="en-US" i="1" dirty="0"/>
              <a:t>"Economists want the FULL cost, not just the visible part."</a:t>
            </a:r>
            <a:endParaRPr lang="en-US" dirty="0"/>
          </a:p>
          <a:p>
            <a:r>
              <a:rPr lang="en-US" b="1" dirty="0"/>
              <a:t>Total Benefit</a:t>
            </a:r>
          </a:p>
          <a:p>
            <a:r>
              <a:rPr lang="en-US" dirty="0"/>
              <a:t>Read:</a:t>
            </a:r>
          </a:p>
          <a:p>
            <a:r>
              <a:rPr lang="en-US" b="1" dirty="0"/>
              <a:t>“Total Benefit”</a:t>
            </a:r>
            <a:endParaRPr lang="en-US" dirty="0"/>
          </a:p>
          <a:p>
            <a:r>
              <a:rPr lang="en-US" dirty="0"/>
              <a:t>Then:</a:t>
            </a:r>
          </a:p>
          <a:p>
            <a:r>
              <a:rPr lang="en-US" b="1" dirty="0"/>
              <a:t>“Enhancement to wellbeing”</a:t>
            </a:r>
            <a:endParaRPr lang="en-US" dirty="0"/>
          </a:p>
          <a:p>
            <a:r>
              <a:rPr lang="en-US" dirty="0"/>
              <a:t>Pause here because this is more abstract.</a:t>
            </a:r>
          </a:p>
          <a:p>
            <a:r>
              <a:rPr lang="en-US" dirty="0"/>
              <a:t>Explain:</a:t>
            </a:r>
          </a:p>
          <a:p>
            <a:r>
              <a:rPr lang="en-US" i="1" dirty="0"/>
              <a:t>"Benefit means how much better off the decision makes you."</a:t>
            </a:r>
            <a:endParaRPr lang="en-US" dirty="0"/>
          </a:p>
          <a:p>
            <a:r>
              <a:rPr lang="en-US" dirty="0"/>
              <a:t>Clarify:</a:t>
            </a:r>
          </a:p>
          <a:p>
            <a:r>
              <a:rPr lang="en-US" i="1" dirty="0"/>
              <a:t>"This doesn’t have to mean money."</a:t>
            </a:r>
            <a:endParaRPr lang="en-US" dirty="0"/>
          </a:p>
          <a:p>
            <a:r>
              <a:rPr lang="en-US" dirty="0"/>
              <a:t>Benefits could include:</a:t>
            </a:r>
          </a:p>
          <a:p>
            <a:r>
              <a:rPr lang="en-US" dirty="0"/>
              <a:t>Happiness </a:t>
            </a:r>
          </a:p>
          <a:p>
            <a:r>
              <a:rPr lang="en-US" dirty="0"/>
              <a:t>Convenience </a:t>
            </a:r>
          </a:p>
          <a:p>
            <a:r>
              <a:rPr lang="en-US" dirty="0"/>
              <a:t>Income </a:t>
            </a:r>
          </a:p>
          <a:p>
            <a:r>
              <a:rPr lang="en-US" dirty="0"/>
              <a:t>Better grades </a:t>
            </a:r>
          </a:p>
          <a:p>
            <a:r>
              <a:rPr lang="en-US" dirty="0"/>
              <a:t>Entertainment </a:t>
            </a:r>
          </a:p>
          <a:p>
            <a:r>
              <a:rPr lang="en-US" dirty="0"/>
              <a:t>Health </a:t>
            </a:r>
          </a:p>
          <a:p>
            <a:r>
              <a:rPr lang="en-US" dirty="0"/>
              <a:t>Future opportunities </a:t>
            </a:r>
          </a:p>
          <a:p>
            <a:r>
              <a:rPr lang="en-US" dirty="0"/>
              <a:t>Tell students:</a:t>
            </a:r>
          </a:p>
          <a:p>
            <a:r>
              <a:rPr lang="en-US" i="1" dirty="0"/>
              <a:t>"Benefit is subjective, it depends on the decision-maker."</a:t>
            </a:r>
            <a:endParaRPr lang="en-US" dirty="0"/>
          </a:p>
          <a:p>
            <a:r>
              <a:rPr lang="en-US" dirty="0"/>
              <a:t>Example:</a:t>
            </a:r>
          </a:p>
          <a:p>
            <a:r>
              <a:rPr lang="en-US" i="1" dirty="0"/>
              <a:t>"One student may think attending prom creates huge benefit. Another may not care at all."</a:t>
            </a:r>
            <a:endParaRPr lang="en-US" dirty="0"/>
          </a:p>
          <a:p>
            <a:r>
              <a:rPr lang="en-US" dirty="0"/>
              <a:t>Point to the happy face.</a:t>
            </a:r>
          </a:p>
          <a:p>
            <a:r>
              <a:rPr lang="en-US" dirty="0"/>
              <a:t>Explain:</a:t>
            </a:r>
          </a:p>
          <a:p>
            <a:r>
              <a:rPr lang="en-US" i="1"/>
              <a:t>“This </a:t>
            </a:r>
            <a:r>
              <a:rPr lang="en-US" i="1" dirty="0"/>
              <a:t>represents the positive payoff from the </a:t>
            </a:r>
            <a:r>
              <a:rPr lang="en-US" i="1"/>
              <a:t>decision.”</a:t>
            </a:r>
            <a:endParaRPr lang="en-US" i="1" dirty="0"/>
          </a:p>
          <a:p>
            <a:r>
              <a:rPr lang="en-US" i="1" dirty="0"/>
              <a:t>NOTE: In AP Economics, benefits and costs are generally quantified in monetary values. </a:t>
            </a:r>
            <a:br>
              <a:rPr lang="en-US" dirty="0"/>
            </a:br>
            <a:r>
              <a:rPr lang="en-US" b="1" dirty="0"/>
              <a:t>Net Total Benefit</a:t>
            </a:r>
          </a:p>
          <a:p>
            <a:r>
              <a:rPr lang="en-US" dirty="0"/>
              <a:t>Read:</a:t>
            </a:r>
          </a:p>
          <a:p>
            <a:r>
              <a:rPr lang="en-US" b="1" dirty="0"/>
              <a:t>“Net Total Benefit”</a:t>
            </a:r>
            <a:endParaRPr lang="en-US" dirty="0"/>
          </a:p>
          <a:p>
            <a:r>
              <a:rPr lang="en-US" dirty="0"/>
              <a:t>Then:</a:t>
            </a:r>
          </a:p>
          <a:p>
            <a:r>
              <a:rPr lang="en-US" b="1" dirty="0"/>
              <a:t>“Total Benefit – Total Cost”</a:t>
            </a:r>
            <a:endParaRPr lang="en-US" dirty="0"/>
          </a:p>
          <a:p>
            <a:r>
              <a:rPr lang="en-US" dirty="0"/>
              <a:t>Tell students:</a:t>
            </a:r>
          </a:p>
          <a:p>
            <a:r>
              <a:rPr lang="en-US" i="1" dirty="0"/>
              <a:t>"This is the key calculation."</a:t>
            </a:r>
            <a:endParaRPr lang="en-US" dirty="0"/>
          </a:p>
          <a:p>
            <a:r>
              <a:rPr lang="en-US" dirty="0"/>
              <a:t>Explain:</a:t>
            </a:r>
          </a:p>
          <a:p>
            <a:r>
              <a:rPr lang="en-US" i="1" dirty="0"/>
              <a:t>"This tells us whether the decision actually improves wellbeing overall."</a:t>
            </a:r>
            <a:endParaRPr lang="en-US" dirty="0"/>
          </a:p>
          <a:p>
            <a:r>
              <a:rPr lang="en-US" dirty="0"/>
              <a:t>Important AP framing:</a:t>
            </a:r>
          </a:p>
          <a:p>
            <a:r>
              <a:rPr lang="en-US" i="1" dirty="0"/>
              <a:t>"Economics assumes rational decision-makers seek to maximize net benefit."</a:t>
            </a:r>
            <a:endParaRPr lang="en-US" dirty="0"/>
          </a:p>
          <a:p>
            <a:r>
              <a:rPr lang="en-US" b="1" dirty="0"/>
              <a:t>Connect to prior examples</a:t>
            </a:r>
          </a:p>
          <a:p>
            <a:r>
              <a:rPr lang="en-US" dirty="0"/>
              <a:t>Use the movie example.</a:t>
            </a:r>
          </a:p>
          <a:p>
            <a:r>
              <a:rPr lang="en-US" dirty="0"/>
              <a:t>Ask:</a:t>
            </a:r>
          </a:p>
          <a:p>
            <a:r>
              <a:rPr lang="en-US" i="1" dirty="0"/>
              <a:t>"Earlier, we said the movie cost $90. Does that automatically mean going is irrational?"</a:t>
            </a:r>
            <a:endParaRPr lang="en-US" dirty="0"/>
          </a:p>
          <a:p>
            <a:r>
              <a:rPr lang="en-US" dirty="0"/>
              <a:t>Answer:</a:t>
            </a:r>
          </a:p>
          <a:p>
            <a:r>
              <a:rPr lang="en-US" i="1" dirty="0"/>
              <a:t>"No."</a:t>
            </a:r>
            <a:endParaRPr lang="en-US" dirty="0"/>
          </a:p>
          <a:p>
            <a:r>
              <a:rPr lang="en-US" dirty="0"/>
              <a:t>Explain:</a:t>
            </a:r>
          </a:p>
          <a:p>
            <a:r>
              <a:rPr lang="en-US" i="1" dirty="0"/>
              <a:t>"If you value the movie experience at more than $90, then the decision could still make sense."</a:t>
            </a:r>
            <a:endParaRPr lang="en-US" dirty="0"/>
          </a:p>
          <a:p>
            <a:r>
              <a:rPr lang="en-US" dirty="0"/>
              <a:t>Examples:</a:t>
            </a:r>
          </a:p>
          <a:p>
            <a:r>
              <a:rPr lang="en-US" dirty="0"/>
              <a:t>Movie benefit = $120</a:t>
            </a:r>
            <a:br>
              <a:rPr lang="en-US" dirty="0"/>
            </a:br>
            <a:r>
              <a:rPr lang="en-US" dirty="0"/>
              <a:t>Movie cost = $90</a:t>
            </a:r>
          </a:p>
          <a:p>
            <a:r>
              <a:rPr lang="en-US" dirty="0"/>
              <a:t>Net benefit:</a:t>
            </a:r>
          </a:p>
          <a:p>
            <a:r>
              <a:rPr lang="en-US" b="1" dirty="0"/>
              <a:t>$30</a:t>
            </a:r>
            <a:endParaRPr lang="en-US" dirty="0"/>
          </a:p>
          <a:p>
            <a:r>
              <a:rPr lang="en-US" dirty="0"/>
              <a:t>Therefore:</a:t>
            </a:r>
          </a:p>
          <a:p>
            <a:r>
              <a:rPr lang="en-US" dirty="0"/>
              <a:t>Rational choice.</a:t>
            </a:r>
          </a:p>
          <a:p>
            <a:r>
              <a:rPr lang="en-US" dirty="0"/>
              <a:t>This is a great bridge.</a:t>
            </a:r>
          </a:p>
          <a:p>
            <a:r>
              <a:rPr lang="en-US" b="1" dirty="0"/>
              <a:t>Big conceptual distinction</a:t>
            </a:r>
          </a:p>
          <a:p>
            <a:r>
              <a:rPr lang="en-US" dirty="0"/>
              <a:t>Step back.</a:t>
            </a:r>
          </a:p>
          <a:p>
            <a:r>
              <a:rPr lang="en-US" dirty="0"/>
              <a:t>Tell students:</a:t>
            </a:r>
          </a:p>
          <a:p>
            <a:r>
              <a:rPr lang="en-US" i="1" dirty="0"/>
              <a:t>"Opportunity cost focuses only on sacrifice."</a:t>
            </a:r>
            <a:endParaRPr lang="en-US" dirty="0"/>
          </a:p>
          <a:p>
            <a:r>
              <a:rPr lang="en-US" i="1" dirty="0"/>
              <a:t>"Cost-benefit analysis compares sacrifice against payoff."</a:t>
            </a:r>
            <a:endParaRPr lang="en-US" dirty="0"/>
          </a:p>
          <a:p>
            <a:r>
              <a:rPr lang="en-US" dirty="0"/>
              <a:t>Simple contrast:</a:t>
            </a:r>
          </a:p>
          <a:p>
            <a:r>
              <a:rPr lang="en-US" dirty="0"/>
              <a:t>Opportunity cost = what you gave up </a:t>
            </a:r>
          </a:p>
          <a:p>
            <a:r>
              <a:rPr lang="en-US" dirty="0"/>
              <a:t>Cost-benefit analysis = was it worth it? </a:t>
            </a:r>
          </a:p>
          <a:p>
            <a:r>
              <a:rPr lang="en-US" dirty="0"/>
              <a:t>That distinction is important.</a:t>
            </a:r>
          </a:p>
          <a:p>
            <a:r>
              <a:rPr lang="en-US" b="1" dirty="0"/>
              <a:t>Common misconception</a:t>
            </a:r>
          </a:p>
          <a:p>
            <a:r>
              <a:rPr lang="en-US" dirty="0"/>
              <a:t>Address directly.</a:t>
            </a:r>
          </a:p>
          <a:p>
            <a:r>
              <a:rPr lang="en-US" dirty="0"/>
              <a:t>Tell students:</a:t>
            </a:r>
          </a:p>
          <a:p>
            <a:r>
              <a:rPr lang="en-US" i="1" dirty="0"/>
              <a:t>"Students sometimes assume the cheapest option is always the rational option."</a:t>
            </a:r>
            <a:endParaRPr lang="en-US" dirty="0"/>
          </a:p>
          <a:p>
            <a:r>
              <a:rPr lang="en-US" dirty="0"/>
              <a:t>Correct:</a:t>
            </a:r>
          </a:p>
          <a:p>
            <a:r>
              <a:rPr lang="en-US" i="1" dirty="0"/>
              <a:t>"Not necessarily. Rational decisions depend on NET benefit, not lowest cost."</a:t>
            </a:r>
            <a:endParaRPr lang="en-US" dirty="0"/>
          </a:p>
          <a:p>
            <a:r>
              <a:rPr lang="en-US" dirty="0"/>
              <a:t>Example:</a:t>
            </a:r>
          </a:p>
          <a:p>
            <a:r>
              <a:rPr lang="en-US" dirty="0"/>
              <a:t>A free boring activity vs. a $20 concert you absolutely love.</a:t>
            </a:r>
          </a:p>
          <a:p>
            <a:r>
              <a:rPr lang="en-US" dirty="0"/>
              <a:t>The more expensive option could still be the better choice.</a:t>
            </a:r>
          </a:p>
          <a:p>
            <a:endParaRPr lang="en-US" b="1" dirty="0"/>
          </a:p>
          <a:p>
            <a:r>
              <a:rPr lang="en-US" b="1" dirty="0"/>
              <a:t>Engagement Prompts:</a:t>
            </a:r>
          </a:p>
          <a:p>
            <a:r>
              <a:rPr lang="en-US" dirty="0"/>
              <a:t>Ask:</a:t>
            </a:r>
          </a:p>
          <a:p>
            <a:r>
              <a:rPr lang="en-US" b="1" dirty="0"/>
              <a:t>“If something costs a lot, does that automatically make it a bad decision?”</a:t>
            </a:r>
            <a:endParaRPr lang="en-US" dirty="0"/>
          </a:p>
          <a:p>
            <a:r>
              <a:rPr lang="en-US" dirty="0"/>
              <a:t>(Expected: no.)</a:t>
            </a:r>
          </a:p>
          <a:p>
            <a:r>
              <a:rPr lang="en-US" dirty="0"/>
              <a:t>Then:</a:t>
            </a:r>
          </a:p>
          <a:p>
            <a:r>
              <a:rPr lang="en-US" b="1" dirty="0"/>
              <a:t>“Can benefits be something other than money?”</a:t>
            </a:r>
            <a:endParaRPr lang="en-US" dirty="0"/>
          </a:p>
          <a:p>
            <a:r>
              <a:rPr lang="en-US" dirty="0"/>
              <a:t>(Expected: yes.)</a:t>
            </a:r>
          </a:p>
          <a:p>
            <a:r>
              <a:rPr lang="en-US" dirty="0"/>
              <a:t>Follow-up:</a:t>
            </a:r>
          </a:p>
          <a:p>
            <a:r>
              <a:rPr lang="en-US" b="1" dirty="0"/>
              <a:t>“If a decision gives you $200 worth of benefit but costs $150, what is the net benefit?”</a:t>
            </a:r>
            <a:endParaRPr lang="en-US" dirty="0"/>
          </a:p>
          <a:p>
            <a:r>
              <a:rPr lang="en-US" dirty="0"/>
              <a:t>(Expected: $50.)</a:t>
            </a:r>
          </a:p>
          <a:p>
            <a:r>
              <a:rPr lang="en-US" dirty="0"/>
              <a:t>Quick check:</a:t>
            </a:r>
          </a:p>
          <a:p>
            <a:r>
              <a:rPr lang="en-US" b="1" dirty="0"/>
              <a:t>“What are economists trying to maximize?”</a:t>
            </a:r>
            <a:endParaRPr lang="en-US" dirty="0"/>
          </a:p>
          <a:p>
            <a:r>
              <a:rPr lang="en-US" dirty="0"/>
              <a:t>(Expected: net benefit.)</a:t>
            </a:r>
          </a:p>
          <a:p>
            <a:endParaRPr lang="en-US" dirty="0"/>
          </a:p>
          <a:p>
            <a:r>
              <a:rPr lang="en-US" b="1" dirty="0"/>
              <a:t>Transition to Next Slide:</a:t>
            </a:r>
          </a:p>
          <a:p>
            <a:r>
              <a:rPr lang="en-US" i="1" dirty="0"/>
              <a:t>"Now that we know how economists compare costs and benefits, let’s look at what a rational person would actually choose when comparing alternatives."</a:t>
            </a:r>
            <a:endParaRPr lang="en-US" dirty="0"/>
          </a:p>
          <a:p>
            <a:endParaRPr lang="en-US" dirty="0"/>
          </a:p>
        </p:txBody>
      </p:sp>
      <p:sp>
        <p:nvSpPr>
          <p:cNvPr id="4" name="Slide Number Placeholder 3"/>
          <p:cNvSpPr>
            <a:spLocks noGrp="1"/>
          </p:cNvSpPr>
          <p:nvPr>
            <p:ph type="sldNum" sz="quarter" idx="5"/>
          </p:nvPr>
        </p:nvSpPr>
        <p:spPr/>
        <p:txBody>
          <a:bodyPr/>
          <a:lstStyle/>
          <a:p>
            <a:fld id="{D60F7389-ADE2-44CB-B9B4-452A8026C4D4}" type="slidenum">
              <a:rPr lang="en-US" smtClean="0"/>
              <a:t>11</a:t>
            </a:fld>
            <a:endParaRPr lang="en-US"/>
          </a:p>
        </p:txBody>
      </p:sp>
    </p:spTree>
    <p:extLst>
      <p:ext uri="{BB962C8B-B14F-4D97-AF65-F5344CB8AC3E}">
        <p14:creationId xmlns:p14="http://schemas.microsoft.com/office/powerpoint/2010/main" val="33158997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understand that a </a:t>
            </a:r>
            <a:r>
              <a:rPr lang="en-US" b="1" dirty="0"/>
              <a:t>rational economic decision</a:t>
            </a:r>
            <a:r>
              <a:rPr lang="en-US" dirty="0"/>
              <a:t> occurs when the total benefit of a choice exceeds the total cost, creating a positive net benefit.</a:t>
            </a:r>
          </a:p>
          <a:p>
            <a:endParaRPr lang="en-US" b="1" dirty="0"/>
          </a:p>
          <a:p>
            <a:r>
              <a:rPr lang="en-US" b="1" dirty="0"/>
              <a:t>Key Framing Idea:</a:t>
            </a:r>
          </a:p>
          <a:p>
            <a:r>
              <a:rPr lang="en-US" i="1" dirty="0"/>
              <a:t>"Rational decision-making doesn’t mean always choosing the cheapest option, it means choosing the option that makes you better off overall."</a:t>
            </a:r>
            <a:br>
              <a:rPr lang="en-US" dirty="0"/>
            </a:br>
            <a:r>
              <a:rPr lang="en-US" dirty="0"/>
              <a:t>This slide introduces the economist’s definition of rational choice and connects cost-benefit analysis directly to decision-making behavior.</a:t>
            </a:r>
          </a:p>
          <a:p>
            <a:endParaRPr lang="en-US" dirty="0"/>
          </a:p>
          <a:p>
            <a:r>
              <a:rPr lang="en-US" b="1" dirty="0"/>
              <a:t>How to Present the Slide:</a:t>
            </a:r>
          </a:p>
          <a:p>
            <a:r>
              <a:rPr lang="en-US" dirty="0"/>
              <a:t>Begin by connecting to the previous slide:</a:t>
            </a:r>
          </a:p>
          <a:p>
            <a:r>
              <a:rPr lang="en-US" i="1" dirty="0"/>
              <a:t>"We just introduced cost-benefit analysis. Now let’s answer the obvious question: when does a decision actually make economic sense?"</a:t>
            </a:r>
            <a:endParaRPr lang="en-US" dirty="0"/>
          </a:p>
          <a:p>
            <a:r>
              <a:rPr lang="en-US" dirty="0"/>
              <a:t>Introduce the slide:</a:t>
            </a:r>
          </a:p>
          <a:p>
            <a:r>
              <a:rPr lang="en-US" b="1" dirty="0"/>
              <a:t>“Cost/Benefit Analysis”</a:t>
            </a:r>
            <a:endParaRPr lang="en-US" dirty="0"/>
          </a:p>
          <a:p>
            <a:r>
              <a:rPr lang="en-US" dirty="0"/>
              <a:t>Then read:</a:t>
            </a:r>
          </a:p>
          <a:p>
            <a:r>
              <a:rPr lang="en-US" b="1" dirty="0"/>
              <a:t>“Rational Choice IF…”</a:t>
            </a:r>
            <a:endParaRPr lang="en-US" dirty="0"/>
          </a:p>
          <a:p>
            <a:r>
              <a:rPr lang="en-US" dirty="0"/>
              <a:t>Pause for emphasis.</a:t>
            </a:r>
          </a:p>
          <a:p>
            <a:r>
              <a:rPr lang="en-US" dirty="0"/>
              <a:t>Tell students:</a:t>
            </a:r>
          </a:p>
          <a:p>
            <a:r>
              <a:rPr lang="en-US" i="1" dirty="0"/>
              <a:t>"Economists assume people are rational decision-makers, which means they generally try to make choices that improve their wellbeing."</a:t>
            </a:r>
            <a:endParaRPr lang="en-US" dirty="0"/>
          </a:p>
          <a:p>
            <a:r>
              <a:rPr lang="en-US" dirty="0"/>
              <a:t>Clarify:</a:t>
            </a:r>
          </a:p>
          <a:p>
            <a:r>
              <a:rPr lang="en-US" i="1" dirty="0"/>
              <a:t>"That doesn’t mean people are perfect. It means they attempt to make decisions that they believe will leave them better off."</a:t>
            </a:r>
            <a:endParaRPr lang="en-US" dirty="0"/>
          </a:p>
          <a:p>
            <a:r>
              <a:rPr lang="en-US" b="1" dirty="0"/>
              <a:t>Total Benefit &gt; Total Cost</a:t>
            </a:r>
          </a:p>
          <a:p>
            <a:r>
              <a:rPr lang="en-US" dirty="0"/>
              <a:t>Explain:</a:t>
            </a:r>
          </a:p>
          <a:p>
            <a:r>
              <a:rPr lang="en-US" i="1" dirty="0"/>
              <a:t>"This is the economist’s decision rule."</a:t>
            </a:r>
            <a:endParaRPr lang="en-US" dirty="0"/>
          </a:p>
          <a:p>
            <a:r>
              <a:rPr lang="en-US" dirty="0"/>
              <a:t>Tell students:</a:t>
            </a:r>
          </a:p>
          <a:p>
            <a:r>
              <a:rPr lang="en-US" i="1" dirty="0"/>
              <a:t>"If the benefit you receive from a decision is greater than the total cost, including both explicit and implicit costs, then the choice is rational."</a:t>
            </a:r>
            <a:endParaRPr lang="en-US" dirty="0"/>
          </a:p>
          <a:p>
            <a:r>
              <a:rPr lang="en-US" dirty="0"/>
              <a:t>Repeat:</a:t>
            </a:r>
          </a:p>
          <a:p>
            <a:r>
              <a:rPr lang="en-US" i="1" dirty="0"/>
              <a:t>"If the gains outweigh the sacrifices, the decision makes sense.“</a:t>
            </a:r>
          </a:p>
          <a:p>
            <a:r>
              <a:rPr lang="en-US" dirty="0"/>
              <a:t>Use a simple example.</a:t>
            </a:r>
          </a:p>
          <a:p>
            <a:r>
              <a:rPr lang="en-US" dirty="0"/>
              <a:t>Example:</a:t>
            </a:r>
          </a:p>
          <a:p>
            <a:r>
              <a:rPr lang="en-US" i="1" dirty="0"/>
              <a:t>"Suppose going to a concert creates $150 worth of value to you."</a:t>
            </a:r>
            <a:endParaRPr lang="en-US" dirty="0"/>
          </a:p>
          <a:p>
            <a:r>
              <a:rPr lang="en-US" dirty="0"/>
              <a:t>Costs:</a:t>
            </a:r>
          </a:p>
          <a:p>
            <a:r>
              <a:rPr lang="en-US" dirty="0"/>
              <a:t>Ticket = $60 </a:t>
            </a:r>
          </a:p>
          <a:p>
            <a:r>
              <a:rPr lang="en-US" dirty="0"/>
              <a:t>Gas = $10 </a:t>
            </a:r>
          </a:p>
          <a:p>
            <a:r>
              <a:rPr lang="en-US" dirty="0"/>
              <a:t>Lost work wages = $40 </a:t>
            </a:r>
          </a:p>
          <a:p>
            <a:r>
              <a:rPr lang="en-US" dirty="0"/>
              <a:t>Total cost:</a:t>
            </a:r>
          </a:p>
          <a:p>
            <a:r>
              <a:rPr lang="en-US" b="1" dirty="0"/>
              <a:t>$110</a:t>
            </a:r>
            <a:endParaRPr lang="en-US" dirty="0"/>
          </a:p>
          <a:p>
            <a:r>
              <a:rPr lang="en-US" dirty="0"/>
              <a:t>Compare:</a:t>
            </a:r>
          </a:p>
          <a:p>
            <a:r>
              <a:rPr lang="en-US" dirty="0"/>
              <a:t>Benefit:</a:t>
            </a:r>
          </a:p>
          <a:p>
            <a:r>
              <a:rPr lang="en-US" b="1" dirty="0"/>
              <a:t>$150</a:t>
            </a:r>
            <a:endParaRPr lang="en-US" dirty="0"/>
          </a:p>
          <a:p>
            <a:r>
              <a:rPr lang="en-US" dirty="0"/>
              <a:t>Cost:</a:t>
            </a:r>
          </a:p>
          <a:p>
            <a:r>
              <a:rPr lang="en-US" b="1" dirty="0"/>
              <a:t>$110</a:t>
            </a:r>
            <a:endParaRPr lang="en-US" dirty="0"/>
          </a:p>
          <a:p>
            <a:r>
              <a:rPr lang="en-US" dirty="0"/>
              <a:t>Conclusion:</a:t>
            </a:r>
          </a:p>
          <a:p>
            <a:r>
              <a:rPr lang="en-US" i="1" dirty="0"/>
              <a:t>"Since benefit exceeds cost, choosing the concert is rational."</a:t>
            </a:r>
            <a:endParaRPr lang="en-US" dirty="0"/>
          </a:p>
          <a:p>
            <a:r>
              <a:rPr lang="en-US" dirty="0"/>
              <a:t>Point to:</a:t>
            </a:r>
          </a:p>
          <a:p>
            <a:r>
              <a:rPr lang="en-US" b="1" dirty="0"/>
              <a:t>“OR Positive Net Benefit”</a:t>
            </a:r>
            <a:endParaRPr lang="en-US" dirty="0"/>
          </a:p>
          <a:p>
            <a:r>
              <a:rPr lang="en-US" dirty="0"/>
              <a:t>Explain:</a:t>
            </a:r>
          </a:p>
          <a:p>
            <a:r>
              <a:rPr lang="en-US" i="1" dirty="0"/>
              <a:t>"This is the exact same idea written differently."</a:t>
            </a:r>
            <a:endParaRPr lang="en-US" dirty="0"/>
          </a:p>
          <a:p>
            <a:r>
              <a:rPr lang="en-US" dirty="0"/>
              <a:t>Show the formula:</a:t>
            </a:r>
          </a:p>
          <a:p>
            <a:r>
              <a:rPr lang="en-US" b="1" dirty="0"/>
              <a:t>(Total Benefit – Total Cost)</a:t>
            </a:r>
            <a:endParaRPr lang="en-US" dirty="0"/>
          </a:p>
          <a:p>
            <a:r>
              <a:rPr lang="en-US" dirty="0"/>
              <a:t>Tell students:</a:t>
            </a:r>
          </a:p>
          <a:p>
            <a:r>
              <a:rPr lang="en-US" i="1" dirty="0"/>
              <a:t>"If that number is positive, the decision improves your wellbeing overall."</a:t>
            </a:r>
            <a:endParaRPr lang="en-US" dirty="0"/>
          </a:p>
          <a:p>
            <a:r>
              <a:rPr lang="en-US" dirty="0"/>
              <a:t>Use the same example:</a:t>
            </a:r>
          </a:p>
          <a:p>
            <a:r>
              <a:rPr lang="en-US" b="1" dirty="0"/>
              <a:t>$150 – $110 = +$40</a:t>
            </a:r>
            <a:endParaRPr lang="en-US" dirty="0"/>
          </a:p>
          <a:p>
            <a:r>
              <a:rPr lang="en-US" dirty="0"/>
              <a:t>Therefore:</a:t>
            </a:r>
          </a:p>
          <a:p>
            <a:r>
              <a:rPr lang="en-US" dirty="0"/>
              <a:t>Rational decision.</a:t>
            </a:r>
          </a:p>
          <a:p>
            <a:r>
              <a:rPr lang="en-US" dirty="0"/>
              <a:t>Emphasize:</a:t>
            </a:r>
          </a:p>
          <a:p>
            <a:r>
              <a:rPr lang="en-US" i="1" dirty="0"/>
              <a:t>"These are not two separate rules, they are the same rule expressed two different ways."</a:t>
            </a:r>
            <a:endParaRPr lang="en-US" dirty="0"/>
          </a:p>
          <a:p>
            <a:r>
              <a:rPr lang="en-US" dirty="0"/>
              <a:t>That clarification matters.</a:t>
            </a:r>
          </a:p>
          <a:p>
            <a:r>
              <a:rPr lang="en-US" dirty="0"/>
              <a:t>Tell students:</a:t>
            </a:r>
          </a:p>
          <a:p>
            <a:r>
              <a:rPr lang="en-US" i="1" dirty="0"/>
              <a:t>"Economics doesn’t ask whether the decision looks smart to outsiders. It asks whether the decision creates positive net benefit for the decision-maker."</a:t>
            </a:r>
            <a:endParaRPr lang="en-US" dirty="0"/>
          </a:p>
          <a:p>
            <a:r>
              <a:rPr lang="en-US" dirty="0"/>
              <a:t>This is a useful subtle point.</a:t>
            </a:r>
          </a:p>
          <a:p>
            <a:r>
              <a:rPr lang="en-US" b="1" dirty="0"/>
              <a:t>Clarify rational ≠ moral</a:t>
            </a:r>
          </a:p>
          <a:p>
            <a:r>
              <a:rPr lang="en-US" dirty="0"/>
              <a:t>Important AP framing.</a:t>
            </a:r>
          </a:p>
          <a:p>
            <a:r>
              <a:rPr lang="en-US" dirty="0"/>
              <a:t>Tell students:</a:t>
            </a:r>
          </a:p>
          <a:p>
            <a:r>
              <a:rPr lang="en-US" i="1" dirty="0"/>
              <a:t>"Rational does NOT mean morally good, socially beneficial, or universally wise."</a:t>
            </a:r>
            <a:endParaRPr lang="en-US" dirty="0"/>
          </a:p>
          <a:p>
            <a:r>
              <a:rPr lang="en-US" dirty="0"/>
              <a:t>Example:</a:t>
            </a:r>
          </a:p>
          <a:p>
            <a:r>
              <a:rPr lang="en-US" i="1" dirty="0"/>
              <a:t>"Buying expensive concert tickets might seem irresponsible to one person but perfectly rational to another if the benefit is high enough."</a:t>
            </a:r>
            <a:endParaRPr lang="en-US" dirty="0"/>
          </a:p>
          <a:p>
            <a:r>
              <a:rPr lang="en-US" dirty="0"/>
              <a:t>Clarify:</a:t>
            </a:r>
          </a:p>
          <a:p>
            <a:r>
              <a:rPr lang="en-US" i="1" dirty="0"/>
              <a:t>"Economics uses rational in a technical sense."</a:t>
            </a:r>
            <a:endParaRPr lang="en-US" dirty="0"/>
          </a:p>
          <a:p>
            <a:r>
              <a:rPr lang="en-US" b="1" dirty="0"/>
              <a:t>Big takeaway</a:t>
            </a:r>
          </a:p>
          <a:p>
            <a:r>
              <a:rPr lang="en-US" dirty="0"/>
              <a:t>Step back.</a:t>
            </a:r>
          </a:p>
          <a:p>
            <a:r>
              <a:rPr lang="en-US" dirty="0"/>
              <a:t>Repeat the rule:</a:t>
            </a:r>
          </a:p>
          <a:p>
            <a:r>
              <a:rPr lang="en-US" b="1" dirty="0"/>
              <a:t>Rational choice = benefit &gt; cost</a:t>
            </a:r>
            <a:endParaRPr lang="en-US" dirty="0"/>
          </a:p>
          <a:p>
            <a:r>
              <a:rPr lang="en-US" dirty="0"/>
              <a:t>or</a:t>
            </a:r>
          </a:p>
          <a:p>
            <a:r>
              <a:rPr lang="en-US" b="1" dirty="0"/>
              <a:t>Net benefit &gt; 0</a:t>
            </a:r>
            <a:endParaRPr lang="en-US" dirty="0"/>
          </a:p>
          <a:p>
            <a:r>
              <a:rPr lang="en-US" dirty="0"/>
              <a:t>Tell students:</a:t>
            </a:r>
          </a:p>
          <a:p>
            <a:r>
              <a:rPr lang="en-US" i="1" dirty="0"/>
              <a:t>"This is one of the most important decision-making rules in economics."</a:t>
            </a:r>
            <a:endParaRPr lang="en-US" dirty="0"/>
          </a:p>
          <a:p>
            <a:r>
              <a:rPr lang="en-US" b="1" dirty="0"/>
              <a:t>Common misconception</a:t>
            </a:r>
          </a:p>
          <a:p>
            <a:r>
              <a:rPr lang="en-US" dirty="0"/>
              <a:t>Address directly.</a:t>
            </a:r>
          </a:p>
          <a:p>
            <a:r>
              <a:rPr lang="en-US" dirty="0"/>
              <a:t>Tell students:</a:t>
            </a:r>
          </a:p>
          <a:p>
            <a:r>
              <a:rPr lang="en-US" i="1" dirty="0"/>
              <a:t>"Students sometimes assume rational means choosing the cheapest option."</a:t>
            </a:r>
            <a:endParaRPr lang="en-US" dirty="0"/>
          </a:p>
          <a:p>
            <a:r>
              <a:rPr lang="en-US" dirty="0"/>
              <a:t>Correct:</a:t>
            </a:r>
          </a:p>
          <a:p>
            <a:r>
              <a:rPr lang="en-US" i="1" dirty="0"/>
              <a:t>"Wrong. A high-cost option can still be rational if the benefit is even higher."</a:t>
            </a:r>
            <a:endParaRPr lang="en-US" dirty="0"/>
          </a:p>
          <a:p>
            <a:r>
              <a:rPr lang="en-US" dirty="0"/>
              <a:t>Example:</a:t>
            </a:r>
          </a:p>
          <a:p>
            <a:r>
              <a:rPr lang="en-US" dirty="0"/>
              <a:t>Cheap boring activity = low benefit </a:t>
            </a:r>
          </a:p>
          <a:p>
            <a:r>
              <a:rPr lang="en-US" dirty="0"/>
              <a:t>Expensive amazing experience = high benefit </a:t>
            </a:r>
          </a:p>
          <a:p>
            <a:r>
              <a:rPr lang="en-US" b="1" dirty="0"/>
              <a:t>Engagement Prompts:</a:t>
            </a:r>
          </a:p>
          <a:p>
            <a:r>
              <a:rPr lang="en-US" dirty="0"/>
              <a:t>Ask:</a:t>
            </a:r>
          </a:p>
          <a:p>
            <a:r>
              <a:rPr lang="en-US" b="1" dirty="0"/>
              <a:t>“If something costs $200 but creates $300 worth of benefit, is it rational?”</a:t>
            </a:r>
            <a:endParaRPr lang="en-US" dirty="0"/>
          </a:p>
          <a:p>
            <a:r>
              <a:rPr lang="en-US" dirty="0"/>
              <a:t>(Expected: yes.)</a:t>
            </a:r>
          </a:p>
          <a:p>
            <a:r>
              <a:rPr lang="en-US" dirty="0"/>
              <a:t>Then:</a:t>
            </a:r>
          </a:p>
          <a:p>
            <a:r>
              <a:rPr lang="en-US" b="1" dirty="0"/>
              <a:t>“If two options are both rational, how would you choose between them?”</a:t>
            </a:r>
            <a:endParaRPr lang="en-US" dirty="0"/>
          </a:p>
          <a:p>
            <a:r>
              <a:rPr lang="en-US" dirty="0"/>
              <a:t>(Expected: choose the one with greater net benefit.)</a:t>
            </a:r>
          </a:p>
          <a:p>
            <a:r>
              <a:rPr lang="en-US" dirty="0"/>
              <a:t>Follow-up:</a:t>
            </a:r>
          </a:p>
          <a:p>
            <a:r>
              <a:rPr lang="en-US" b="1" dirty="0"/>
              <a:t>“Does rational mean everyone would make the same choice?”</a:t>
            </a:r>
            <a:endParaRPr lang="en-US" dirty="0"/>
          </a:p>
          <a:p>
            <a:r>
              <a:rPr lang="en-US" dirty="0"/>
              <a:t>(Expected: no.)</a:t>
            </a:r>
          </a:p>
          <a:p>
            <a:r>
              <a:rPr lang="en-US" dirty="0"/>
              <a:t>This reinforces subjective benefits.</a:t>
            </a:r>
          </a:p>
          <a:p>
            <a:endParaRPr lang="en-US" b="1" dirty="0"/>
          </a:p>
          <a:p>
            <a:r>
              <a:rPr lang="en-US" b="1" dirty="0"/>
              <a:t>Transition to Next Slide:</a:t>
            </a:r>
          </a:p>
          <a:p>
            <a:r>
              <a:rPr lang="en-US" i="1" dirty="0"/>
              <a:t>"Now let’s flip the logic. If positive net benefit makes a decision rational, what happens when total cost exceeds total benefit?"</a:t>
            </a:r>
            <a:endParaRPr lang="en-US" dirty="0"/>
          </a:p>
        </p:txBody>
      </p:sp>
      <p:sp>
        <p:nvSpPr>
          <p:cNvPr id="4" name="Slide Number Placeholder 3"/>
          <p:cNvSpPr>
            <a:spLocks noGrp="1"/>
          </p:cNvSpPr>
          <p:nvPr>
            <p:ph type="sldNum" sz="quarter" idx="5"/>
          </p:nvPr>
        </p:nvSpPr>
        <p:spPr/>
        <p:txBody>
          <a:bodyPr/>
          <a:lstStyle/>
          <a:p>
            <a:fld id="{D60F7389-ADE2-44CB-B9B4-452A8026C4D4}" type="slidenum">
              <a:rPr lang="en-US" smtClean="0"/>
              <a:t>12</a:t>
            </a:fld>
            <a:endParaRPr lang="en-US"/>
          </a:p>
        </p:txBody>
      </p:sp>
    </p:spTree>
    <p:extLst>
      <p:ext uri="{BB962C8B-B14F-4D97-AF65-F5344CB8AC3E}">
        <p14:creationId xmlns:p14="http://schemas.microsoft.com/office/powerpoint/2010/main" val="7724642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understand that a decision is </a:t>
            </a:r>
            <a:r>
              <a:rPr lang="en-US" b="1" dirty="0"/>
              <a:t>not economically rational</a:t>
            </a:r>
            <a:r>
              <a:rPr lang="en-US" dirty="0"/>
              <a:t> when the total costs exceed the total benefits, resulting in a negative net benefit.</a:t>
            </a:r>
          </a:p>
          <a:p>
            <a:endParaRPr lang="en-US" b="1" dirty="0"/>
          </a:p>
          <a:p>
            <a:r>
              <a:rPr lang="en-US" b="1" dirty="0"/>
              <a:t>Key Framing Idea:</a:t>
            </a:r>
          </a:p>
          <a:p>
            <a:r>
              <a:rPr lang="en-US" i="1" dirty="0"/>
              <a:t>"A choice that leaves you worse off overall fails the economic test for rational decision-making."</a:t>
            </a:r>
            <a:br>
              <a:rPr lang="en-US" dirty="0"/>
            </a:br>
            <a:r>
              <a:rPr lang="en-US" dirty="0"/>
              <a:t>This slide completes the cost-benefit framework by showing the opposite side of the decision rule introduced on the previous slide.</a:t>
            </a:r>
          </a:p>
          <a:p>
            <a:endParaRPr lang="en-US" b="1" dirty="0"/>
          </a:p>
          <a:p>
            <a:r>
              <a:rPr lang="en-US" b="1" dirty="0"/>
              <a:t>How to Present the Slide:</a:t>
            </a:r>
          </a:p>
          <a:p>
            <a:r>
              <a:rPr lang="en-US" dirty="0"/>
              <a:t>Begin by connecting directly to the previous slide:</a:t>
            </a:r>
          </a:p>
          <a:p>
            <a:r>
              <a:rPr lang="en-US" i="1" dirty="0"/>
              <a:t>"On the last slide, we established that a rational choice creates positive net benefit, meaning the benefits outweigh the costs. Now let’s look at the opposite situation.“</a:t>
            </a:r>
          </a:p>
          <a:p>
            <a:r>
              <a:rPr lang="en-US" dirty="0"/>
              <a:t>Read:</a:t>
            </a:r>
          </a:p>
          <a:p>
            <a:r>
              <a:rPr lang="en-US" b="1" dirty="0"/>
              <a:t>“Not a Rational Choice IF…”</a:t>
            </a:r>
            <a:endParaRPr lang="en-US" dirty="0"/>
          </a:p>
          <a:p>
            <a:r>
              <a:rPr lang="en-US" dirty="0"/>
              <a:t>Pause for emphasis.</a:t>
            </a:r>
          </a:p>
          <a:p>
            <a:r>
              <a:rPr lang="en-US" dirty="0"/>
              <a:t>Tell students:</a:t>
            </a:r>
          </a:p>
          <a:p>
            <a:r>
              <a:rPr lang="en-US" i="1" dirty="0"/>
              <a:t>"This is simply the reverse of the rule we just learned."</a:t>
            </a:r>
            <a:endParaRPr lang="en-US" dirty="0"/>
          </a:p>
          <a:p>
            <a:r>
              <a:rPr lang="en-US" b="1" dirty="0"/>
              <a:t>Total Benefit &lt; Total Cost</a:t>
            </a:r>
          </a:p>
          <a:p>
            <a:r>
              <a:rPr lang="en-US" dirty="0"/>
              <a:t>Explain:</a:t>
            </a:r>
          </a:p>
          <a:p>
            <a:r>
              <a:rPr lang="en-US" i="1" dirty="0"/>
              <a:t>"If the total benefit from a decision is smaller than the total cost, the decision makes you worse off overall."</a:t>
            </a:r>
            <a:endParaRPr lang="en-US" dirty="0"/>
          </a:p>
          <a:p>
            <a:r>
              <a:rPr lang="en-US" dirty="0"/>
              <a:t>Tell students:</a:t>
            </a:r>
          </a:p>
          <a:p>
            <a:r>
              <a:rPr lang="en-US" i="1" dirty="0"/>
              <a:t>"Economists would call that an irrational decision."</a:t>
            </a:r>
            <a:endParaRPr lang="en-US" dirty="0"/>
          </a:p>
          <a:p>
            <a:r>
              <a:rPr lang="en-US" dirty="0"/>
              <a:t>Clarify:</a:t>
            </a:r>
          </a:p>
          <a:p>
            <a:r>
              <a:rPr lang="en-US" i="1" dirty="0"/>
              <a:t>"That doesn’t mean the person is unintelligent. It simply means the choice reduces overall wellbeing based on the information available."</a:t>
            </a:r>
            <a:endParaRPr lang="en-US" dirty="0"/>
          </a:p>
          <a:p>
            <a:r>
              <a:rPr lang="en-US" dirty="0"/>
              <a:t>That distinction is important.</a:t>
            </a:r>
          </a:p>
          <a:p>
            <a:endParaRPr lang="en-US" dirty="0"/>
          </a:p>
          <a:p>
            <a:r>
              <a:rPr lang="en-US" dirty="0"/>
              <a:t>Use a simple example.</a:t>
            </a:r>
          </a:p>
          <a:p>
            <a:r>
              <a:rPr lang="en-US" dirty="0"/>
              <a:t>Example:</a:t>
            </a:r>
          </a:p>
          <a:p>
            <a:r>
              <a:rPr lang="en-US" i="1" dirty="0"/>
              <a:t>"Suppose going to a concert gives you $80 worth of satisfaction."</a:t>
            </a:r>
            <a:endParaRPr lang="en-US" dirty="0"/>
          </a:p>
          <a:p>
            <a:r>
              <a:rPr lang="en-US" dirty="0"/>
              <a:t>Costs:</a:t>
            </a:r>
          </a:p>
          <a:p>
            <a:r>
              <a:rPr lang="en-US" dirty="0"/>
              <a:t>Ticket = $60 </a:t>
            </a:r>
          </a:p>
          <a:p>
            <a:r>
              <a:rPr lang="en-US" dirty="0"/>
              <a:t>Gas = $20 </a:t>
            </a:r>
          </a:p>
          <a:p>
            <a:r>
              <a:rPr lang="en-US" dirty="0"/>
              <a:t>Lost work wages = $50 </a:t>
            </a:r>
          </a:p>
          <a:p>
            <a:r>
              <a:rPr lang="en-US" dirty="0"/>
              <a:t>Total cost:</a:t>
            </a:r>
          </a:p>
          <a:p>
            <a:r>
              <a:rPr lang="en-US" b="1" dirty="0"/>
              <a:t>$130</a:t>
            </a:r>
            <a:endParaRPr lang="en-US" dirty="0"/>
          </a:p>
          <a:p>
            <a:r>
              <a:rPr lang="en-US" dirty="0"/>
              <a:t>Compare:</a:t>
            </a:r>
          </a:p>
          <a:p>
            <a:r>
              <a:rPr lang="en-US" dirty="0"/>
              <a:t>Benefit:</a:t>
            </a:r>
          </a:p>
          <a:p>
            <a:r>
              <a:rPr lang="en-US" b="1" dirty="0"/>
              <a:t>$80</a:t>
            </a:r>
            <a:endParaRPr lang="en-US" dirty="0"/>
          </a:p>
          <a:p>
            <a:r>
              <a:rPr lang="en-US" dirty="0"/>
              <a:t>Cost:</a:t>
            </a:r>
          </a:p>
          <a:p>
            <a:r>
              <a:rPr lang="en-US" b="1" dirty="0"/>
              <a:t>$130</a:t>
            </a:r>
            <a:endParaRPr lang="en-US" dirty="0"/>
          </a:p>
          <a:p>
            <a:r>
              <a:rPr lang="en-US" dirty="0"/>
              <a:t>Conclusion:</a:t>
            </a:r>
          </a:p>
          <a:p>
            <a:r>
              <a:rPr lang="en-US" i="1" dirty="0"/>
              <a:t>"Since the cost is greater than the benefit, this decision creates a loss in wellbeing."</a:t>
            </a:r>
            <a:endParaRPr lang="en-US" dirty="0"/>
          </a:p>
          <a:p>
            <a:r>
              <a:rPr lang="en-US" dirty="0"/>
              <a:t>Therefore:</a:t>
            </a:r>
          </a:p>
          <a:p>
            <a:r>
              <a:rPr lang="en-US" dirty="0"/>
              <a:t>Not rational.</a:t>
            </a:r>
          </a:p>
          <a:p>
            <a:r>
              <a:rPr lang="en-US" b="1" dirty="0"/>
              <a:t>OR Negative Net Benefit</a:t>
            </a:r>
          </a:p>
          <a:p>
            <a:r>
              <a:rPr lang="en-US" dirty="0"/>
              <a:t>Show the formula:</a:t>
            </a:r>
          </a:p>
          <a:p>
            <a:r>
              <a:rPr lang="en-US" b="1" dirty="0"/>
              <a:t>(Total Benefit – Total Cost)</a:t>
            </a:r>
            <a:endParaRPr lang="en-US" dirty="0"/>
          </a:p>
          <a:p>
            <a:r>
              <a:rPr lang="en-US" dirty="0"/>
              <a:t>Explain:</a:t>
            </a:r>
          </a:p>
          <a:p>
            <a:r>
              <a:rPr lang="en-US" i="1" dirty="0"/>
              <a:t>"This is the exact same rule written as a calculation."</a:t>
            </a:r>
            <a:endParaRPr lang="en-US" dirty="0"/>
          </a:p>
          <a:p>
            <a:r>
              <a:rPr lang="en-US" dirty="0"/>
              <a:t>Use the same example:</a:t>
            </a:r>
          </a:p>
          <a:p>
            <a:r>
              <a:rPr lang="en-US" b="1" dirty="0"/>
              <a:t>$80 – $130 = -$50</a:t>
            </a:r>
            <a:endParaRPr lang="en-US" dirty="0"/>
          </a:p>
          <a:p>
            <a:r>
              <a:rPr lang="en-US" dirty="0"/>
              <a:t>Interpret:</a:t>
            </a:r>
          </a:p>
          <a:p>
            <a:r>
              <a:rPr lang="en-US" i="1" dirty="0"/>
              <a:t>"That negative result means the decision leaves the person worse off by $50 worth of wellbeing."</a:t>
            </a:r>
            <a:endParaRPr lang="en-US" dirty="0"/>
          </a:p>
          <a:p>
            <a:r>
              <a:rPr lang="en-US" dirty="0"/>
              <a:t>Emphasize:</a:t>
            </a:r>
          </a:p>
          <a:p>
            <a:r>
              <a:rPr lang="en-US" i="1" dirty="0"/>
              <a:t>"Again, this is the same rule expressed differently, not a separate rule."</a:t>
            </a:r>
            <a:endParaRPr lang="en-US" dirty="0"/>
          </a:p>
          <a:p>
            <a:r>
              <a:rPr lang="en-US" dirty="0"/>
              <a:t>Tell students:</a:t>
            </a:r>
          </a:p>
          <a:p>
            <a:r>
              <a:rPr lang="en-US" i="1" dirty="0"/>
              <a:t>"The decision might feel emotionally appealing in the moment, but economically it doesn’t make sense."</a:t>
            </a:r>
            <a:endParaRPr lang="en-US" dirty="0"/>
          </a:p>
          <a:p>
            <a:endParaRPr lang="en-US" dirty="0"/>
          </a:p>
          <a:p>
            <a:r>
              <a:rPr lang="en-US" b="1" dirty="0"/>
              <a:t>Connect to rational decision-making</a:t>
            </a:r>
          </a:p>
          <a:p>
            <a:r>
              <a:rPr lang="en-US" dirty="0"/>
              <a:t>Contrast with the previous slide.</a:t>
            </a:r>
          </a:p>
          <a:p>
            <a:r>
              <a:rPr lang="en-US" dirty="0"/>
              <a:t>Write or say:</a:t>
            </a:r>
          </a:p>
          <a:p>
            <a:r>
              <a:rPr lang="en-US" b="1" dirty="0"/>
              <a:t>Rational → positive net benefit</a:t>
            </a:r>
            <a:br>
              <a:rPr lang="en-US" dirty="0"/>
            </a:br>
            <a:r>
              <a:rPr lang="en-US" b="1" dirty="0"/>
              <a:t>Irrational → negative net benefit</a:t>
            </a:r>
            <a:endParaRPr lang="en-US" dirty="0"/>
          </a:p>
          <a:p>
            <a:r>
              <a:rPr lang="en-US" dirty="0"/>
              <a:t>Tell students:</a:t>
            </a:r>
          </a:p>
          <a:p>
            <a:r>
              <a:rPr lang="en-US" i="1" dirty="0"/>
              <a:t>"Economics assumes decision-makers try to avoid choices that create negative net benefit."</a:t>
            </a:r>
            <a:endParaRPr lang="en-US" dirty="0"/>
          </a:p>
          <a:p>
            <a:r>
              <a:rPr lang="en-US" dirty="0"/>
              <a:t>Important AP framing:</a:t>
            </a:r>
          </a:p>
          <a:p>
            <a:r>
              <a:rPr lang="en-US" i="1" dirty="0"/>
              <a:t>"This is the foundation of rational choice theory."</a:t>
            </a:r>
            <a:endParaRPr lang="en-US" dirty="0"/>
          </a:p>
          <a:p>
            <a:r>
              <a:rPr lang="en-US" b="1" dirty="0"/>
              <a:t>Clarify imperfect humans</a:t>
            </a:r>
          </a:p>
          <a:p>
            <a:r>
              <a:rPr lang="en-US" dirty="0"/>
              <a:t>Useful nuance here.</a:t>
            </a:r>
          </a:p>
          <a:p>
            <a:r>
              <a:rPr lang="en-US" dirty="0"/>
              <a:t>Tell students:</a:t>
            </a:r>
          </a:p>
          <a:p>
            <a:r>
              <a:rPr lang="en-US" i="1" dirty="0"/>
              <a:t>"Of course, real humans sometimes make irrational decisions."</a:t>
            </a:r>
            <a:endParaRPr lang="en-US" dirty="0"/>
          </a:p>
          <a:p>
            <a:r>
              <a:rPr lang="en-US" dirty="0"/>
              <a:t>Examples:</a:t>
            </a:r>
          </a:p>
          <a:p>
            <a:r>
              <a:rPr lang="en-US" dirty="0"/>
              <a:t>Impulse purchases </a:t>
            </a:r>
          </a:p>
          <a:p>
            <a:r>
              <a:rPr lang="en-US" dirty="0"/>
              <a:t>Gambling despite expected losses </a:t>
            </a:r>
          </a:p>
          <a:p>
            <a:r>
              <a:rPr lang="en-US" dirty="0"/>
              <a:t>Ignoring obvious opportunity costs </a:t>
            </a:r>
          </a:p>
          <a:p>
            <a:r>
              <a:rPr lang="en-US" dirty="0"/>
              <a:t>Emotional decision-making </a:t>
            </a:r>
          </a:p>
          <a:p>
            <a:r>
              <a:rPr lang="en-US" dirty="0"/>
              <a:t>Tell students:</a:t>
            </a:r>
          </a:p>
          <a:p>
            <a:r>
              <a:rPr lang="en-US" i="1" dirty="0"/>
              <a:t>"Economics often begins with rational behavior assumptions, even though humans aren’t always perfectly rational in reality."</a:t>
            </a:r>
            <a:endParaRPr lang="en-US" dirty="0"/>
          </a:p>
          <a:p>
            <a:r>
              <a:rPr lang="en-US" dirty="0"/>
              <a:t>That adds realism without overcomplicating.</a:t>
            </a:r>
          </a:p>
          <a:p>
            <a:r>
              <a:rPr lang="en-US" b="1" dirty="0"/>
              <a:t>Common misconception</a:t>
            </a:r>
          </a:p>
          <a:p>
            <a:r>
              <a:rPr lang="en-US" dirty="0"/>
              <a:t>Address directly.</a:t>
            </a:r>
          </a:p>
          <a:p>
            <a:r>
              <a:rPr lang="en-US" dirty="0"/>
              <a:t>Tell students:</a:t>
            </a:r>
          </a:p>
          <a:p>
            <a:r>
              <a:rPr lang="en-US" i="1" dirty="0"/>
              <a:t>"Students sometimes think expensive automatically means irrational."</a:t>
            </a:r>
            <a:endParaRPr lang="en-US" dirty="0"/>
          </a:p>
          <a:p>
            <a:r>
              <a:rPr lang="en-US" dirty="0"/>
              <a:t>Correct:</a:t>
            </a:r>
          </a:p>
          <a:p>
            <a:r>
              <a:rPr lang="en-US" i="1" dirty="0"/>
              <a:t>"Not true."</a:t>
            </a:r>
            <a:endParaRPr lang="en-US" dirty="0"/>
          </a:p>
          <a:p>
            <a:r>
              <a:rPr lang="en-US" dirty="0"/>
              <a:t>Repeat:</a:t>
            </a:r>
          </a:p>
          <a:p>
            <a:r>
              <a:rPr lang="en-US" i="1" dirty="0"/>
              <a:t>"High cost only becomes irrational if the benefit is lower than the high cost."</a:t>
            </a:r>
            <a:endParaRPr lang="en-US" dirty="0"/>
          </a:p>
          <a:p>
            <a:r>
              <a:rPr lang="en-US" dirty="0"/>
              <a:t>Similarly:</a:t>
            </a:r>
          </a:p>
          <a:p>
            <a:r>
              <a:rPr lang="en-US" i="1" dirty="0"/>
              <a:t>"A cheap decision can still be irrational if the benefit is even smaller."</a:t>
            </a:r>
            <a:endParaRPr lang="en-US" dirty="0"/>
          </a:p>
          <a:p>
            <a:r>
              <a:rPr lang="en-US" dirty="0"/>
              <a:t>That sharpens their thinking.</a:t>
            </a:r>
          </a:p>
          <a:p>
            <a:endParaRPr lang="en-US" dirty="0"/>
          </a:p>
          <a:p>
            <a:r>
              <a:rPr lang="en-US" b="1" dirty="0"/>
              <a:t>Engagement Prompts:</a:t>
            </a:r>
          </a:p>
          <a:p>
            <a:r>
              <a:rPr lang="en-US" dirty="0"/>
              <a:t>Ask:</a:t>
            </a:r>
          </a:p>
          <a:p>
            <a:r>
              <a:rPr lang="en-US" b="1" dirty="0"/>
              <a:t>“If something gives you $50 worth of benefit but costs $90, is that rational?”</a:t>
            </a:r>
            <a:endParaRPr lang="en-US" dirty="0"/>
          </a:p>
          <a:p>
            <a:r>
              <a:rPr lang="en-US" dirty="0"/>
              <a:t>(Expected: no.)</a:t>
            </a:r>
          </a:p>
          <a:p>
            <a:r>
              <a:rPr lang="en-US" dirty="0"/>
              <a:t>Then:</a:t>
            </a:r>
          </a:p>
          <a:p>
            <a:r>
              <a:rPr lang="en-US" b="1" dirty="0"/>
              <a:t>“If the net benefit is negative, what does that tell us?”</a:t>
            </a:r>
            <a:endParaRPr lang="en-US" dirty="0"/>
          </a:p>
          <a:p>
            <a:r>
              <a:rPr lang="en-US" dirty="0"/>
              <a:t>(Expected: costs outweigh benefits.)</a:t>
            </a:r>
          </a:p>
          <a:p>
            <a:r>
              <a:rPr lang="en-US" dirty="0"/>
              <a:t>Follow-up:</a:t>
            </a:r>
          </a:p>
          <a:p>
            <a:r>
              <a:rPr lang="en-US" b="1" dirty="0"/>
              <a:t>“Can a decision feel emotionally appealing but still be economically irrational?”</a:t>
            </a:r>
            <a:endParaRPr lang="en-US" dirty="0"/>
          </a:p>
          <a:p>
            <a:r>
              <a:rPr lang="en-US" dirty="0"/>
              <a:t>(Expected: yes.)</a:t>
            </a:r>
            <a:br>
              <a:rPr lang="en-US" dirty="0"/>
            </a:br>
            <a:endParaRPr lang="en-US" dirty="0"/>
          </a:p>
          <a:p>
            <a:r>
              <a:rPr lang="en-US" b="1" dirty="0"/>
              <a:t>Transition to Next Slide:</a:t>
            </a:r>
          </a:p>
          <a:p>
            <a:r>
              <a:rPr lang="en-US" i="1" dirty="0"/>
              <a:t>"Now let’s put actual numbers into a full cost-benefit example and test whether a decision is rational or irrational."</a:t>
            </a:r>
            <a:endParaRPr lang="en-US" dirty="0"/>
          </a:p>
        </p:txBody>
      </p:sp>
      <p:sp>
        <p:nvSpPr>
          <p:cNvPr id="4" name="Slide Number Placeholder 3"/>
          <p:cNvSpPr>
            <a:spLocks noGrp="1"/>
          </p:cNvSpPr>
          <p:nvPr>
            <p:ph type="sldNum" sz="quarter" idx="5"/>
          </p:nvPr>
        </p:nvSpPr>
        <p:spPr/>
        <p:txBody>
          <a:bodyPr/>
          <a:lstStyle/>
          <a:p>
            <a:fld id="{D60F7389-ADE2-44CB-B9B4-452A8026C4D4}" type="slidenum">
              <a:rPr lang="en-US" smtClean="0"/>
              <a:t>13</a:t>
            </a:fld>
            <a:endParaRPr lang="en-US"/>
          </a:p>
        </p:txBody>
      </p:sp>
    </p:spTree>
    <p:extLst>
      <p:ext uri="{BB962C8B-B14F-4D97-AF65-F5344CB8AC3E}">
        <p14:creationId xmlns:p14="http://schemas.microsoft.com/office/powerpoint/2010/main" val="35774491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apply </a:t>
            </a:r>
            <a:r>
              <a:rPr lang="en-US" b="1" dirty="0"/>
              <a:t>cost-benefit analysis using numerical values</a:t>
            </a:r>
            <a:r>
              <a:rPr lang="en-US" dirty="0"/>
              <a:t> to determine whether a decision is economically rational by comparing total costs to total benefits.</a:t>
            </a:r>
          </a:p>
          <a:p>
            <a:endParaRPr lang="en-US" b="1" dirty="0"/>
          </a:p>
          <a:p>
            <a:r>
              <a:rPr lang="en-US" b="1" dirty="0"/>
              <a:t>Key Framing Idea:</a:t>
            </a:r>
          </a:p>
          <a:p>
            <a:r>
              <a:rPr lang="en-US" i="1" dirty="0"/>
              <a:t>"A rational decision creates positive net benefit, if the benefits exceed the costs, the choice makes economic sense."</a:t>
            </a:r>
            <a:br>
              <a:rPr lang="en-US" dirty="0"/>
            </a:br>
            <a:r>
              <a:rPr lang="en-US" dirty="0"/>
              <a:t>This slide gives students a concrete example of applying the rational choice rule in a public decision-making context.</a:t>
            </a:r>
          </a:p>
          <a:p>
            <a:endParaRPr lang="en-US" dirty="0"/>
          </a:p>
          <a:p>
            <a:r>
              <a:rPr lang="en-US" b="1" dirty="0"/>
              <a:t>How to Present the Slide:</a:t>
            </a:r>
          </a:p>
          <a:p>
            <a:r>
              <a:rPr lang="en-US" dirty="0"/>
              <a:t>Begin by connecting to the previous slide:</a:t>
            </a:r>
          </a:p>
          <a:p>
            <a:r>
              <a:rPr lang="en-US" i="1" dirty="0"/>
              <a:t>"We just defined the rule for rational decision-making. Now let’s apply that rule to a real example with actual numbers."</a:t>
            </a:r>
            <a:endParaRPr lang="en-US" dirty="0"/>
          </a:p>
          <a:p>
            <a:r>
              <a:rPr lang="en-US" dirty="0"/>
              <a:t>Introduce the slide:</a:t>
            </a:r>
          </a:p>
          <a:p>
            <a:r>
              <a:rPr lang="en-US" b="1" dirty="0"/>
              <a:t>“Cost/Benefit Analysis”</a:t>
            </a:r>
            <a:endParaRPr lang="en-US" dirty="0"/>
          </a:p>
          <a:p>
            <a:r>
              <a:rPr lang="en-US" dirty="0"/>
              <a:t>Then read the question:</a:t>
            </a:r>
          </a:p>
          <a:p>
            <a:r>
              <a:rPr lang="en-US" b="1" dirty="0"/>
              <a:t>“Build a new park?”</a:t>
            </a:r>
            <a:endParaRPr lang="en-US" dirty="0"/>
          </a:p>
          <a:p>
            <a:r>
              <a:rPr lang="en-US" dirty="0"/>
              <a:t>Tell students:</a:t>
            </a:r>
          </a:p>
          <a:p>
            <a:r>
              <a:rPr lang="en-US" i="1" dirty="0"/>
              <a:t>"Now we’re shifting from personal decision-making to public decision-making."</a:t>
            </a:r>
            <a:endParaRPr lang="en-US" dirty="0"/>
          </a:p>
          <a:p>
            <a:r>
              <a:rPr lang="en-US" dirty="0"/>
              <a:t>Clarify:</a:t>
            </a:r>
          </a:p>
          <a:p>
            <a:r>
              <a:rPr lang="en-US" i="1" dirty="0"/>
              <a:t>"Governments also use cost-benefit analysis when deciding whether projects are worth pursuing."</a:t>
            </a:r>
            <a:endParaRPr lang="en-US" dirty="0"/>
          </a:p>
          <a:p>
            <a:r>
              <a:rPr lang="en-US" dirty="0"/>
              <a:t>Examples:</a:t>
            </a:r>
          </a:p>
          <a:p>
            <a:r>
              <a:rPr lang="en-US" dirty="0"/>
              <a:t>parks </a:t>
            </a:r>
          </a:p>
          <a:p>
            <a:r>
              <a:rPr lang="en-US" dirty="0"/>
              <a:t>highways </a:t>
            </a:r>
          </a:p>
          <a:p>
            <a:r>
              <a:rPr lang="en-US" dirty="0"/>
              <a:t>schools </a:t>
            </a:r>
          </a:p>
          <a:p>
            <a:r>
              <a:rPr lang="en-US" dirty="0"/>
              <a:t>public transit </a:t>
            </a:r>
          </a:p>
          <a:p>
            <a:r>
              <a:rPr lang="en-US" dirty="0"/>
              <a:t>environmental cleanup </a:t>
            </a:r>
          </a:p>
          <a:p>
            <a:r>
              <a:rPr lang="en-US" dirty="0"/>
              <a:t>Tell students:</a:t>
            </a:r>
          </a:p>
          <a:p>
            <a:r>
              <a:rPr lang="en-US" i="1" dirty="0"/>
              <a:t>"The logic is exactly the same."</a:t>
            </a:r>
            <a:endParaRPr lang="en-US" dirty="0"/>
          </a:p>
          <a:p>
            <a:r>
              <a:rPr lang="en-US" b="1" dirty="0"/>
              <a:t>Step 1: Identify total cost</a:t>
            </a:r>
          </a:p>
          <a:p>
            <a:r>
              <a:rPr lang="en-US" dirty="0"/>
              <a:t>Read:</a:t>
            </a:r>
          </a:p>
          <a:p>
            <a:r>
              <a:rPr lang="en-US" b="1" dirty="0"/>
              <a:t>“Total Cost: $1 Million”</a:t>
            </a:r>
            <a:endParaRPr lang="en-US" dirty="0"/>
          </a:p>
          <a:p>
            <a:r>
              <a:rPr lang="en-US" dirty="0"/>
              <a:t>Explain:</a:t>
            </a:r>
          </a:p>
          <a:p>
            <a:r>
              <a:rPr lang="en-US" i="1" dirty="0"/>
              <a:t>"This represents the full economic cost of building the park."</a:t>
            </a:r>
            <a:endParaRPr lang="en-US" dirty="0"/>
          </a:p>
          <a:p>
            <a:r>
              <a:rPr lang="en-US" dirty="0"/>
              <a:t>Possible components might include:</a:t>
            </a:r>
          </a:p>
          <a:p>
            <a:r>
              <a:rPr lang="en-US" dirty="0"/>
              <a:t>land acquisition </a:t>
            </a:r>
          </a:p>
          <a:p>
            <a:r>
              <a:rPr lang="en-US" dirty="0"/>
              <a:t>construction </a:t>
            </a:r>
          </a:p>
          <a:p>
            <a:r>
              <a:rPr lang="en-US" dirty="0"/>
              <a:t>labor </a:t>
            </a:r>
          </a:p>
          <a:p>
            <a:r>
              <a:rPr lang="en-US" dirty="0"/>
              <a:t>equipment </a:t>
            </a:r>
          </a:p>
          <a:p>
            <a:r>
              <a:rPr lang="en-US" dirty="0"/>
              <a:t>permits </a:t>
            </a:r>
          </a:p>
          <a:p>
            <a:r>
              <a:rPr lang="en-US" dirty="0"/>
              <a:t>maintenance commitments (if included) </a:t>
            </a:r>
          </a:p>
          <a:p>
            <a:r>
              <a:rPr lang="en-US" dirty="0"/>
              <a:t>Clarify:</a:t>
            </a:r>
          </a:p>
          <a:p>
            <a:r>
              <a:rPr lang="en-US" i="1" dirty="0"/>
              <a:t>"For this example, we’re treating all relevant costs as already bundled into this total."</a:t>
            </a:r>
            <a:endParaRPr lang="en-US" dirty="0"/>
          </a:p>
          <a:p>
            <a:r>
              <a:rPr lang="en-US" b="1" dirty="0"/>
              <a:t>Step 2: Identify total benefit</a:t>
            </a:r>
          </a:p>
          <a:p>
            <a:r>
              <a:rPr lang="en-US" dirty="0"/>
              <a:t>Read:</a:t>
            </a:r>
          </a:p>
          <a:p>
            <a:r>
              <a:rPr lang="en-US" b="1" dirty="0"/>
              <a:t>“Total Benefit: $1.5 Million”</a:t>
            </a:r>
            <a:endParaRPr lang="en-US" dirty="0"/>
          </a:p>
          <a:p>
            <a:r>
              <a:rPr lang="en-US" dirty="0"/>
              <a:t>Pause here.</a:t>
            </a:r>
          </a:p>
          <a:p>
            <a:r>
              <a:rPr lang="en-US" dirty="0"/>
              <a:t>Explain:</a:t>
            </a:r>
          </a:p>
          <a:p>
            <a:r>
              <a:rPr lang="en-US" i="1" dirty="0"/>
              <a:t>"This is the estimated value society receives from the project."</a:t>
            </a:r>
            <a:endParaRPr lang="en-US" dirty="0"/>
          </a:p>
          <a:p>
            <a:r>
              <a:rPr lang="en-US" dirty="0"/>
              <a:t>Important clarification:</a:t>
            </a:r>
          </a:p>
          <a:p>
            <a:r>
              <a:rPr lang="en-US" i="1" dirty="0"/>
              <a:t>"Benefit doesn’t necessarily mean direct cash revenue."</a:t>
            </a:r>
            <a:endParaRPr lang="en-US" dirty="0"/>
          </a:p>
          <a:p>
            <a:r>
              <a:rPr lang="en-US" dirty="0"/>
              <a:t>Possible benefits:</a:t>
            </a:r>
          </a:p>
          <a:p>
            <a:r>
              <a:rPr lang="en-US" dirty="0"/>
              <a:t>recreation </a:t>
            </a:r>
          </a:p>
          <a:p>
            <a:r>
              <a:rPr lang="en-US" dirty="0"/>
              <a:t>healthier communities </a:t>
            </a:r>
          </a:p>
          <a:p>
            <a:r>
              <a:rPr lang="en-US" dirty="0"/>
              <a:t>higher nearby property values </a:t>
            </a:r>
          </a:p>
          <a:p>
            <a:r>
              <a:rPr lang="en-US" dirty="0"/>
              <a:t>improved quality of life </a:t>
            </a:r>
          </a:p>
          <a:p>
            <a:r>
              <a:rPr lang="en-US" dirty="0"/>
              <a:t>community gathering space </a:t>
            </a:r>
          </a:p>
          <a:p>
            <a:r>
              <a:rPr lang="en-US" dirty="0"/>
              <a:t>child development benefits </a:t>
            </a:r>
          </a:p>
          <a:p>
            <a:r>
              <a:rPr lang="en-US" dirty="0"/>
              <a:t>Tell students:</a:t>
            </a:r>
          </a:p>
          <a:p>
            <a:r>
              <a:rPr lang="en-US" i="1" dirty="0"/>
              <a:t>"Benefits can absolutely include wellbeing improvements, not just money collected."</a:t>
            </a:r>
            <a:endParaRPr lang="en-US" dirty="0"/>
          </a:p>
          <a:p>
            <a:r>
              <a:rPr lang="en-US" b="1" dirty="0"/>
              <a:t>Step 3: Apply the rational decision rule</a:t>
            </a:r>
          </a:p>
          <a:p>
            <a:r>
              <a:rPr lang="en-US" dirty="0"/>
              <a:t>Ask students:</a:t>
            </a:r>
          </a:p>
          <a:p>
            <a:r>
              <a:rPr lang="en-US" i="1" dirty="0"/>
              <a:t>"What’s the rule?"</a:t>
            </a:r>
            <a:endParaRPr lang="en-US" dirty="0"/>
          </a:p>
          <a:p>
            <a:r>
              <a:rPr lang="en-US" dirty="0"/>
              <a:t>Expected response:</a:t>
            </a:r>
          </a:p>
          <a:p>
            <a:r>
              <a:rPr lang="en-US" b="1" dirty="0"/>
              <a:t>Total Benefit &gt; Total Cost</a:t>
            </a:r>
            <a:endParaRPr lang="en-US" dirty="0"/>
          </a:p>
          <a:p>
            <a:r>
              <a:rPr lang="en-US" dirty="0"/>
              <a:t>Then compare:</a:t>
            </a:r>
          </a:p>
          <a:p>
            <a:r>
              <a:rPr lang="en-US" dirty="0"/>
              <a:t>Benefit:</a:t>
            </a:r>
          </a:p>
          <a:p>
            <a:r>
              <a:rPr lang="en-US" b="1" dirty="0"/>
              <a:t>$1.5 million</a:t>
            </a:r>
            <a:endParaRPr lang="en-US" dirty="0"/>
          </a:p>
          <a:p>
            <a:r>
              <a:rPr lang="en-US" dirty="0"/>
              <a:t>Cost:</a:t>
            </a:r>
          </a:p>
          <a:p>
            <a:r>
              <a:rPr lang="en-US" b="1" dirty="0"/>
              <a:t>$1 million</a:t>
            </a:r>
            <a:endParaRPr lang="en-US" dirty="0"/>
          </a:p>
          <a:p>
            <a:r>
              <a:rPr lang="en-US" dirty="0"/>
              <a:t>Ask:</a:t>
            </a:r>
          </a:p>
          <a:p>
            <a:r>
              <a:rPr lang="en-US" i="1" dirty="0"/>
              <a:t>"Which number is bigger?"</a:t>
            </a:r>
            <a:endParaRPr lang="en-US" dirty="0"/>
          </a:p>
          <a:p>
            <a:r>
              <a:rPr lang="en-US" dirty="0"/>
              <a:t>Expected:</a:t>
            </a:r>
          </a:p>
          <a:p>
            <a:r>
              <a:rPr lang="en-US" b="1" dirty="0"/>
              <a:t>$1.5 million</a:t>
            </a:r>
            <a:endParaRPr lang="en-US" dirty="0"/>
          </a:p>
          <a:p>
            <a:r>
              <a:rPr lang="en-US" dirty="0"/>
              <a:t>Conclusion:</a:t>
            </a:r>
          </a:p>
          <a:p>
            <a:r>
              <a:rPr lang="en-US" i="1" dirty="0"/>
              <a:t>"Since total benefit exceeds total cost, this is a rational choice."</a:t>
            </a:r>
            <a:endParaRPr lang="en-US" dirty="0"/>
          </a:p>
          <a:p>
            <a:r>
              <a:rPr lang="en-US" dirty="0"/>
              <a:t>Point to the thumbs-up image.</a:t>
            </a:r>
          </a:p>
          <a:p>
            <a:r>
              <a:rPr lang="en-US" dirty="0"/>
              <a:t>Explain:</a:t>
            </a:r>
          </a:p>
          <a:p>
            <a:r>
              <a:rPr lang="en-US" i="1" dirty="0"/>
              <a:t>"That’s why we get the positive approval here."</a:t>
            </a:r>
            <a:endParaRPr lang="en-US" dirty="0"/>
          </a:p>
          <a:p>
            <a:r>
              <a:rPr lang="en-US" b="1" dirty="0"/>
              <a:t>Step 4: Calculate net total benefit</a:t>
            </a:r>
          </a:p>
          <a:p>
            <a:r>
              <a:rPr lang="en-US" dirty="0"/>
              <a:t>Point to the green text.</a:t>
            </a:r>
          </a:p>
          <a:p>
            <a:r>
              <a:rPr lang="en-US" dirty="0"/>
              <a:t>Read:</a:t>
            </a:r>
          </a:p>
          <a:p>
            <a:r>
              <a:rPr lang="en-US" b="1" dirty="0"/>
              <a:t>“Net total benefit = $0.5”</a:t>
            </a:r>
            <a:endParaRPr lang="en-US" dirty="0"/>
          </a:p>
          <a:p>
            <a:r>
              <a:rPr lang="en-US" dirty="0"/>
              <a:t>Walk students through:</a:t>
            </a:r>
          </a:p>
          <a:p>
            <a:r>
              <a:rPr lang="en-US" b="1" dirty="0"/>
              <a:t>$1.5 million – $1 million = $0.5 million</a:t>
            </a:r>
            <a:endParaRPr lang="en-US" dirty="0"/>
          </a:p>
          <a:p>
            <a:r>
              <a:rPr lang="en-US" dirty="0"/>
              <a:t>Clarify:</a:t>
            </a:r>
          </a:p>
          <a:p>
            <a:r>
              <a:rPr lang="en-US" i="1" dirty="0"/>
              <a:t>"That equals positive $500,000 in net benefit."</a:t>
            </a:r>
            <a:endParaRPr lang="en-US" dirty="0"/>
          </a:p>
          <a:p>
            <a:r>
              <a:rPr lang="en-US" dirty="0"/>
              <a:t>Emphasize:</a:t>
            </a:r>
          </a:p>
          <a:p>
            <a:r>
              <a:rPr lang="en-US" i="1" dirty="0"/>
              <a:t>"Positive net benefit means society is better off overall if the project is built."</a:t>
            </a:r>
            <a:endParaRPr lang="en-US" dirty="0"/>
          </a:p>
          <a:p>
            <a:r>
              <a:rPr lang="en-US" b="1" dirty="0"/>
              <a:t>Public economics connection</a:t>
            </a:r>
          </a:p>
          <a:p>
            <a:r>
              <a:rPr lang="en-US" dirty="0"/>
              <a:t>Tell students:</a:t>
            </a:r>
          </a:p>
          <a:p>
            <a:r>
              <a:rPr lang="en-US" i="1" dirty="0"/>
              <a:t>"Governments constantly make decisions like this."</a:t>
            </a:r>
            <a:endParaRPr lang="en-US" dirty="0"/>
          </a:p>
          <a:p>
            <a:r>
              <a:rPr lang="en-US" dirty="0"/>
              <a:t>Examples:</a:t>
            </a:r>
          </a:p>
          <a:p>
            <a:r>
              <a:rPr lang="en-US" dirty="0"/>
              <a:t>Should we build a bridge? </a:t>
            </a:r>
          </a:p>
          <a:p>
            <a:r>
              <a:rPr lang="en-US" dirty="0"/>
              <a:t>Expand a freeway? </a:t>
            </a:r>
          </a:p>
          <a:p>
            <a:r>
              <a:rPr lang="en-US" dirty="0"/>
              <a:t>Add school programs? </a:t>
            </a:r>
          </a:p>
          <a:p>
            <a:r>
              <a:rPr lang="en-US" dirty="0"/>
              <a:t>Clean a polluted river? </a:t>
            </a:r>
          </a:p>
          <a:p>
            <a:r>
              <a:rPr lang="en-US" dirty="0"/>
              <a:t>Tell students:</a:t>
            </a:r>
          </a:p>
          <a:p>
            <a:r>
              <a:rPr lang="en-US" i="1" dirty="0"/>
              <a:t>"Cost-benefit analysis helps policymakers decide whether scarce resources should be allocated toward one project instead of another."</a:t>
            </a:r>
            <a:endParaRPr lang="en-US" dirty="0"/>
          </a:p>
          <a:p>
            <a:r>
              <a:rPr lang="en-US" b="1" dirty="0"/>
              <a:t>Common misconception</a:t>
            </a:r>
          </a:p>
          <a:p>
            <a:r>
              <a:rPr lang="en-US" dirty="0"/>
              <a:t>Address directly.</a:t>
            </a:r>
          </a:p>
          <a:p>
            <a:r>
              <a:rPr lang="en-US" dirty="0"/>
              <a:t>Tell students:</a:t>
            </a:r>
          </a:p>
          <a:p>
            <a:r>
              <a:rPr lang="en-US" i="1" dirty="0"/>
              <a:t>"Students sometimes think public projects should only happen if they generate direct profits."</a:t>
            </a:r>
            <a:endParaRPr lang="en-US" dirty="0"/>
          </a:p>
          <a:p>
            <a:r>
              <a:rPr lang="en-US" dirty="0"/>
              <a:t>Correct:</a:t>
            </a:r>
          </a:p>
          <a:p>
            <a:r>
              <a:rPr lang="en-US" i="1" dirty="0"/>
              <a:t>"That’s not true."</a:t>
            </a:r>
            <a:endParaRPr lang="en-US" dirty="0"/>
          </a:p>
          <a:p>
            <a:r>
              <a:rPr lang="en-US" dirty="0"/>
              <a:t>Clarify:</a:t>
            </a:r>
          </a:p>
          <a:p>
            <a:r>
              <a:rPr lang="en-US" i="1" dirty="0"/>
              <a:t>"A park may not earn much direct revenue, but if the total social benefits exceed the costs, the project can still be economically rational."</a:t>
            </a:r>
            <a:endParaRPr lang="en-US" dirty="0"/>
          </a:p>
          <a:p>
            <a:r>
              <a:rPr lang="en-US" dirty="0"/>
              <a:t>That’s an important conceptual point.</a:t>
            </a:r>
          </a:p>
          <a:p>
            <a:endParaRPr lang="en-US" dirty="0"/>
          </a:p>
          <a:p>
            <a:r>
              <a:rPr lang="en-US" b="1" dirty="0"/>
              <a:t>Engagement Prompts:</a:t>
            </a:r>
          </a:p>
          <a:p>
            <a:r>
              <a:rPr lang="en-US" dirty="0"/>
              <a:t>Ask:</a:t>
            </a:r>
          </a:p>
          <a:p>
            <a:r>
              <a:rPr lang="en-US" b="1" dirty="0"/>
              <a:t>“If the total benefit were only $800,000, would building the park still be rational?”</a:t>
            </a:r>
            <a:endParaRPr lang="en-US" dirty="0"/>
          </a:p>
          <a:p>
            <a:r>
              <a:rPr lang="en-US" dirty="0"/>
              <a:t>(Expected: no.)</a:t>
            </a:r>
          </a:p>
          <a:p>
            <a:r>
              <a:rPr lang="en-US" dirty="0"/>
              <a:t>Then:</a:t>
            </a:r>
          </a:p>
          <a:p>
            <a:r>
              <a:rPr lang="en-US" b="1" dirty="0"/>
              <a:t>“What would the net benefit be?”</a:t>
            </a:r>
            <a:endParaRPr lang="en-US" dirty="0"/>
          </a:p>
          <a:p>
            <a:r>
              <a:rPr lang="en-US" dirty="0"/>
              <a:t>(Expected: –$200,000.)</a:t>
            </a:r>
          </a:p>
          <a:p>
            <a:r>
              <a:rPr lang="en-US" dirty="0"/>
              <a:t>Follow-up:</a:t>
            </a:r>
          </a:p>
          <a:p>
            <a:r>
              <a:rPr lang="en-US" b="1" dirty="0"/>
              <a:t>“Can a public project be rational even if it doesn’t directly make money?”</a:t>
            </a:r>
            <a:endParaRPr lang="en-US" dirty="0"/>
          </a:p>
          <a:p>
            <a:r>
              <a:rPr lang="en-US" dirty="0"/>
              <a:t>(Expected: yes.)</a:t>
            </a:r>
          </a:p>
          <a:p>
            <a:r>
              <a:rPr lang="en-US" dirty="0"/>
              <a:t>Quick check:</a:t>
            </a:r>
          </a:p>
          <a:p>
            <a:r>
              <a:rPr lang="en-US" b="1" dirty="0"/>
              <a:t>“What’s the decision rule?”</a:t>
            </a:r>
            <a:endParaRPr lang="en-US" dirty="0"/>
          </a:p>
          <a:p>
            <a:r>
              <a:rPr lang="en-US" dirty="0"/>
              <a:t>(Expected: total benefit &gt; total cost.)</a:t>
            </a:r>
          </a:p>
          <a:p>
            <a:endParaRPr lang="en-US" dirty="0"/>
          </a:p>
          <a:p>
            <a:r>
              <a:rPr lang="en-US" b="1" dirty="0"/>
              <a:t>Transition to Next Slide:</a:t>
            </a:r>
          </a:p>
          <a:p>
            <a:r>
              <a:rPr lang="en-US" i="1" dirty="0"/>
              <a:t>"Now let’s test the same decision rule again with another example and see whether the outcome changes."</a:t>
            </a:r>
            <a:endParaRPr lang="en-US" dirty="0"/>
          </a:p>
        </p:txBody>
      </p:sp>
      <p:sp>
        <p:nvSpPr>
          <p:cNvPr id="4" name="Slide Number Placeholder 3"/>
          <p:cNvSpPr>
            <a:spLocks noGrp="1"/>
          </p:cNvSpPr>
          <p:nvPr>
            <p:ph type="sldNum" sz="quarter" idx="5"/>
          </p:nvPr>
        </p:nvSpPr>
        <p:spPr/>
        <p:txBody>
          <a:bodyPr/>
          <a:lstStyle/>
          <a:p>
            <a:fld id="{D60F7389-ADE2-44CB-B9B4-452A8026C4D4}" type="slidenum">
              <a:rPr lang="en-US" smtClean="0"/>
              <a:t>14</a:t>
            </a:fld>
            <a:endParaRPr lang="en-US"/>
          </a:p>
        </p:txBody>
      </p:sp>
    </p:spTree>
    <p:extLst>
      <p:ext uri="{BB962C8B-B14F-4D97-AF65-F5344CB8AC3E}">
        <p14:creationId xmlns:p14="http://schemas.microsoft.com/office/powerpoint/2010/main" val="17567218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Main Objective:</a:t>
            </a:r>
          </a:p>
          <a:p>
            <a:r>
              <a:rPr lang="en-US" dirty="0"/>
              <a:t>Students will apply </a:t>
            </a:r>
            <a:r>
              <a:rPr lang="en-US" b="1" dirty="0"/>
              <a:t>cost-benefit analysis</a:t>
            </a:r>
            <a:r>
              <a:rPr lang="en-US" dirty="0"/>
              <a:t> to determine when a decision is economically irrational by identifying cases where total costs exceed total benefits.</a:t>
            </a:r>
          </a:p>
          <a:p>
            <a:endParaRPr lang="en-US" dirty="0"/>
          </a:p>
          <a:p>
            <a:r>
              <a:rPr lang="en-US" b="1" dirty="0"/>
              <a:t>Key Framing Idea:</a:t>
            </a:r>
          </a:p>
          <a:p>
            <a:r>
              <a:rPr lang="en-US" i="1" dirty="0"/>
              <a:t>"A decision is not rational if it leaves you worse off overall."</a:t>
            </a:r>
            <a:br>
              <a:rPr lang="en-US" dirty="0"/>
            </a:br>
            <a:r>
              <a:rPr lang="en-US" dirty="0"/>
              <a:t>This final example reinforces the core decision-making rule by showing a case where the costs outweigh the benefits.</a:t>
            </a:r>
            <a:br>
              <a:rPr lang="en-US" dirty="0"/>
            </a:br>
            <a:endParaRPr lang="en-US" dirty="0"/>
          </a:p>
          <a:p>
            <a:r>
              <a:rPr lang="en-US" b="1" dirty="0"/>
              <a:t>How to Present the Slide:</a:t>
            </a:r>
          </a:p>
          <a:p>
            <a:r>
              <a:rPr lang="en-US" dirty="0"/>
              <a:t>Begin by connecting to the previous slide:</a:t>
            </a:r>
          </a:p>
          <a:p>
            <a:r>
              <a:rPr lang="en-US" i="1" dirty="0"/>
              <a:t>"Our last example showed a rational decision because the benefits exceeded the costs. Now let’s look at the opposite case."</a:t>
            </a:r>
            <a:endParaRPr lang="en-US" dirty="0"/>
          </a:p>
          <a:p>
            <a:r>
              <a:rPr lang="en-US" dirty="0"/>
              <a:t>Introduce the slide:</a:t>
            </a:r>
          </a:p>
          <a:p>
            <a:r>
              <a:rPr lang="en-US" b="1" dirty="0"/>
              <a:t>“Cost/Benefit Analysis”</a:t>
            </a:r>
            <a:endParaRPr lang="en-US" dirty="0"/>
          </a:p>
          <a:p>
            <a:r>
              <a:rPr lang="en-US" dirty="0"/>
              <a:t>Read the question:</a:t>
            </a:r>
          </a:p>
          <a:p>
            <a:r>
              <a:rPr lang="en-US" b="1" dirty="0"/>
              <a:t>“Get a haircut?”</a:t>
            </a:r>
            <a:endParaRPr lang="en-US" dirty="0"/>
          </a:p>
          <a:p>
            <a:r>
              <a:rPr lang="en-US" dirty="0"/>
              <a:t>Tell students:</a:t>
            </a:r>
          </a:p>
          <a:p>
            <a:r>
              <a:rPr lang="en-US" i="1" dirty="0"/>
              <a:t>"This example brings cost-benefit analysis back to an everyday personal decision."</a:t>
            </a:r>
            <a:endParaRPr lang="en-US" dirty="0"/>
          </a:p>
          <a:p>
            <a:r>
              <a:rPr lang="en-US" dirty="0"/>
              <a:t>Remind students:</a:t>
            </a:r>
          </a:p>
          <a:p>
            <a:r>
              <a:rPr lang="en-US" i="1" dirty="0"/>
              <a:t>"The exact same economic logic applies whether we’re evaluating a government project or deciding what to do with our own money."</a:t>
            </a:r>
            <a:endParaRPr lang="en-US" dirty="0"/>
          </a:p>
          <a:p>
            <a:endParaRPr lang="en-US" dirty="0"/>
          </a:p>
          <a:p>
            <a:r>
              <a:rPr lang="en-US" b="1" dirty="0"/>
              <a:t>Step 1: Identify total cost</a:t>
            </a:r>
          </a:p>
          <a:p>
            <a:r>
              <a:rPr lang="en-US" dirty="0"/>
              <a:t>Read:</a:t>
            </a:r>
          </a:p>
          <a:p>
            <a:r>
              <a:rPr lang="en-US" b="1" dirty="0"/>
              <a:t>“Total Cost: $20”</a:t>
            </a:r>
            <a:endParaRPr lang="en-US" dirty="0"/>
          </a:p>
          <a:p>
            <a:r>
              <a:rPr lang="en-US" dirty="0"/>
              <a:t>Explain:</a:t>
            </a:r>
          </a:p>
          <a:p>
            <a:r>
              <a:rPr lang="en-US" i="1" dirty="0"/>
              <a:t>"This is the full cost of the haircut decision."</a:t>
            </a:r>
            <a:endParaRPr lang="en-US" dirty="0"/>
          </a:p>
          <a:p>
            <a:r>
              <a:rPr lang="en-US" dirty="0"/>
              <a:t>Clarify:</a:t>
            </a:r>
          </a:p>
          <a:p>
            <a:r>
              <a:rPr lang="en-US" i="1" dirty="0"/>
              <a:t>"For simplicity, we’re assuming all relevant costs are already included here."</a:t>
            </a:r>
            <a:endParaRPr lang="en-US" dirty="0"/>
          </a:p>
          <a:p>
            <a:r>
              <a:rPr lang="en-US" dirty="0"/>
              <a:t>You may mention possible components:</a:t>
            </a:r>
          </a:p>
          <a:p>
            <a:r>
              <a:rPr lang="en-US" dirty="0"/>
              <a:t>haircut price </a:t>
            </a:r>
          </a:p>
          <a:p>
            <a:r>
              <a:rPr lang="en-US" dirty="0"/>
              <a:t>tip </a:t>
            </a:r>
          </a:p>
          <a:p>
            <a:r>
              <a:rPr lang="en-US" dirty="0"/>
              <a:t>transportation cost </a:t>
            </a:r>
          </a:p>
          <a:p>
            <a:r>
              <a:rPr lang="en-US" dirty="0"/>
              <a:t>time cost (if included in the estimate) </a:t>
            </a:r>
          </a:p>
          <a:p>
            <a:r>
              <a:rPr lang="en-US" dirty="0"/>
              <a:t>But keep the example simple.</a:t>
            </a:r>
          </a:p>
          <a:p>
            <a:endParaRPr lang="en-US" dirty="0"/>
          </a:p>
          <a:p>
            <a:r>
              <a:rPr lang="en-US" b="1" dirty="0"/>
              <a:t>Step 2: Identify total benefit</a:t>
            </a:r>
          </a:p>
          <a:p>
            <a:r>
              <a:rPr lang="en-US" dirty="0"/>
              <a:t>Read:</a:t>
            </a:r>
          </a:p>
          <a:p>
            <a:r>
              <a:rPr lang="en-US" b="1" dirty="0"/>
              <a:t>“Total Benefit: $15”</a:t>
            </a:r>
            <a:endParaRPr lang="en-US" dirty="0"/>
          </a:p>
          <a:p>
            <a:r>
              <a:rPr lang="en-US" dirty="0"/>
              <a:t>Pause.</a:t>
            </a:r>
          </a:p>
          <a:p>
            <a:r>
              <a:rPr lang="en-US" dirty="0"/>
              <a:t>Explain:</a:t>
            </a:r>
          </a:p>
          <a:p>
            <a:r>
              <a:rPr lang="en-US" i="1" dirty="0"/>
              <a:t>"This represents how much the person values the haircut, the improvement in appearance, confidence, convenience, or overall wellbeing."</a:t>
            </a:r>
            <a:endParaRPr lang="en-US" dirty="0"/>
          </a:p>
          <a:p>
            <a:r>
              <a:rPr lang="en-US" dirty="0"/>
              <a:t>Important reminder:</a:t>
            </a:r>
          </a:p>
          <a:p>
            <a:r>
              <a:rPr lang="en-US" i="1" dirty="0"/>
              <a:t>"Benefits are subjective."</a:t>
            </a:r>
            <a:endParaRPr lang="en-US" dirty="0"/>
          </a:p>
          <a:p>
            <a:r>
              <a:rPr lang="en-US" dirty="0"/>
              <a:t>Tell students:</a:t>
            </a:r>
          </a:p>
          <a:p>
            <a:r>
              <a:rPr lang="en-US" i="1" dirty="0"/>
              <a:t>"One person may think a haircut is worth $50. Another may think it’s only worth $15."</a:t>
            </a:r>
            <a:endParaRPr lang="en-US" dirty="0"/>
          </a:p>
          <a:p>
            <a:r>
              <a:rPr lang="en-US" dirty="0"/>
              <a:t>That subjectivity matters in economics.</a:t>
            </a:r>
          </a:p>
          <a:p>
            <a:r>
              <a:rPr lang="en-US" b="1" dirty="0"/>
              <a:t>Step 3: Apply the decision rule</a:t>
            </a:r>
          </a:p>
          <a:p>
            <a:r>
              <a:rPr lang="en-US" dirty="0"/>
              <a:t>Ask students:</a:t>
            </a:r>
          </a:p>
          <a:p>
            <a:r>
              <a:rPr lang="en-US" i="1" dirty="0"/>
              <a:t>"What’s our rule for rational decision-making?"</a:t>
            </a:r>
            <a:endParaRPr lang="en-US" dirty="0"/>
          </a:p>
          <a:p>
            <a:r>
              <a:rPr lang="en-US" dirty="0"/>
              <a:t>Expected response:</a:t>
            </a:r>
          </a:p>
          <a:p>
            <a:r>
              <a:rPr lang="en-US" b="1" dirty="0"/>
              <a:t>Total Benefit &gt; Total Cost</a:t>
            </a:r>
            <a:endParaRPr lang="en-US" dirty="0"/>
          </a:p>
          <a:p>
            <a:r>
              <a:rPr lang="en-US" dirty="0"/>
              <a:t>Then compare:</a:t>
            </a:r>
          </a:p>
          <a:p>
            <a:r>
              <a:rPr lang="en-US" dirty="0"/>
              <a:t>Benefit:</a:t>
            </a:r>
          </a:p>
          <a:p>
            <a:r>
              <a:rPr lang="en-US" b="1" dirty="0"/>
              <a:t>$15</a:t>
            </a:r>
            <a:endParaRPr lang="en-US" dirty="0"/>
          </a:p>
          <a:p>
            <a:r>
              <a:rPr lang="en-US" dirty="0"/>
              <a:t>Cost:</a:t>
            </a:r>
          </a:p>
          <a:p>
            <a:r>
              <a:rPr lang="en-US" b="1" dirty="0"/>
              <a:t>$20</a:t>
            </a:r>
            <a:endParaRPr lang="en-US" dirty="0"/>
          </a:p>
          <a:p>
            <a:r>
              <a:rPr lang="en-US" dirty="0"/>
              <a:t>Ask:</a:t>
            </a:r>
          </a:p>
          <a:p>
            <a:r>
              <a:rPr lang="en-US" i="1" dirty="0"/>
              <a:t>"Does the benefit exceed the cost?"</a:t>
            </a:r>
            <a:endParaRPr lang="en-US" dirty="0"/>
          </a:p>
          <a:p>
            <a:r>
              <a:rPr lang="en-US" dirty="0"/>
              <a:t>Expected:</a:t>
            </a:r>
          </a:p>
          <a:p>
            <a:r>
              <a:rPr lang="en-US" b="1" dirty="0"/>
              <a:t>No</a:t>
            </a:r>
            <a:endParaRPr lang="en-US" dirty="0"/>
          </a:p>
          <a:p>
            <a:r>
              <a:rPr lang="en-US" dirty="0"/>
              <a:t>Conclusion:</a:t>
            </a:r>
          </a:p>
          <a:p>
            <a:r>
              <a:rPr lang="en-US" i="1" dirty="0"/>
              <a:t>"That means this is NOT a rational economic choice."</a:t>
            </a:r>
            <a:endParaRPr lang="en-US" dirty="0"/>
          </a:p>
          <a:p>
            <a:r>
              <a:rPr lang="en-US" dirty="0"/>
              <a:t>Point to the thumbs-down image.</a:t>
            </a:r>
          </a:p>
          <a:p>
            <a:r>
              <a:rPr lang="en-US" dirty="0"/>
              <a:t>Explain:</a:t>
            </a:r>
          </a:p>
          <a:p>
            <a:r>
              <a:rPr lang="en-US" i="1" dirty="0"/>
              <a:t>"That’s why the decision gets the negative reaction."</a:t>
            </a:r>
            <a:endParaRPr lang="en-US" dirty="0"/>
          </a:p>
          <a:p>
            <a:r>
              <a:rPr lang="en-US" b="1" dirty="0"/>
              <a:t>Step 4: Calculate net benefit</a:t>
            </a:r>
          </a:p>
          <a:p>
            <a:r>
              <a:rPr lang="en-US" dirty="0"/>
              <a:t>Point to the green text.</a:t>
            </a:r>
          </a:p>
          <a:p>
            <a:r>
              <a:rPr lang="en-US" dirty="0"/>
              <a:t>Read:</a:t>
            </a:r>
          </a:p>
          <a:p>
            <a:r>
              <a:rPr lang="en-US" b="1" dirty="0"/>
              <a:t>“Net Total Benefit = -$5”</a:t>
            </a:r>
            <a:endParaRPr lang="en-US" dirty="0"/>
          </a:p>
          <a:p>
            <a:r>
              <a:rPr lang="en-US" dirty="0"/>
              <a:t>Walk students through:</a:t>
            </a:r>
          </a:p>
          <a:p>
            <a:r>
              <a:rPr lang="en-US" b="1" dirty="0"/>
              <a:t>$15 – $20 = -$5</a:t>
            </a:r>
            <a:endParaRPr lang="en-US" dirty="0"/>
          </a:p>
          <a:p>
            <a:r>
              <a:rPr lang="en-US" dirty="0"/>
              <a:t>Explain:</a:t>
            </a:r>
          </a:p>
          <a:p>
            <a:r>
              <a:rPr lang="en-US" i="1" dirty="0"/>
              <a:t>"That negative net benefit means the decision makes the person worse off overall."</a:t>
            </a:r>
            <a:endParaRPr lang="en-US" dirty="0"/>
          </a:p>
          <a:p>
            <a:r>
              <a:rPr lang="en-US" dirty="0"/>
              <a:t>Repeat:</a:t>
            </a:r>
          </a:p>
          <a:p>
            <a:r>
              <a:rPr lang="en-US" i="1" dirty="0"/>
              <a:t>"Negative net benefit = irrational choice."</a:t>
            </a:r>
            <a:endParaRPr lang="en-US" dirty="0"/>
          </a:p>
          <a:p>
            <a:r>
              <a:rPr lang="en-US" b="1" dirty="0"/>
              <a:t>Compare to prior example</a:t>
            </a:r>
          </a:p>
          <a:p>
            <a:r>
              <a:rPr lang="en-US" dirty="0"/>
              <a:t>This is a useful contrast.</a:t>
            </a:r>
          </a:p>
          <a:p>
            <a:r>
              <a:rPr lang="en-US" dirty="0"/>
              <a:t>Tell students:</a:t>
            </a:r>
          </a:p>
          <a:p>
            <a:r>
              <a:rPr lang="en-US" i="1" dirty="0"/>
              <a:t>"Notice how similar this is to the park example, but the decision flips because the numbers flip."</a:t>
            </a:r>
            <a:endParaRPr lang="en-US" dirty="0"/>
          </a:p>
          <a:p>
            <a:r>
              <a:rPr lang="en-US" dirty="0"/>
              <a:t>Previous example:</a:t>
            </a:r>
          </a:p>
          <a:p>
            <a:r>
              <a:rPr lang="en-US" dirty="0"/>
              <a:t>Benefit &gt; Cost </a:t>
            </a:r>
          </a:p>
          <a:p>
            <a:r>
              <a:rPr lang="en-US" dirty="0"/>
              <a:t>Positive net benefit means the decision is rational </a:t>
            </a:r>
          </a:p>
          <a:p>
            <a:r>
              <a:rPr lang="en-US" dirty="0"/>
              <a:t>This example:</a:t>
            </a:r>
          </a:p>
          <a:p>
            <a:r>
              <a:rPr lang="en-US" dirty="0"/>
              <a:t>Cost &gt; Benefit </a:t>
            </a:r>
          </a:p>
          <a:p>
            <a:r>
              <a:rPr lang="en-US" dirty="0"/>
              <a:t>Negative net benefit means the decision is irrational </a:t>
            </a:r>
          </a:p>
          <a:p>
            <a:r>
              <a:rPr lang="en-US" dirty="0"/>
              <a:t>Tell students:</a:t>
            </a:r>
          </a:p>
          <a:p>
            <a:r>
              <a:rPr lang="en-US" i="1" dirty="0"/>
              <a:t>"Economics gives us a simple framework for evaluating choices consistently."</a:t>
            </a:r>
            <a:endParaRPr lang="en-US" dirty="0"/>
          </a:p>
          <a:p>
            <a:r>
              <a:rPr lang="en-US" b="1" dirty="0"/>
              <a:t>Final conceptual takeaway</a:t>
            </a:r>
          </a:p>
          <a:p>
            <a:r>
              <a:rPr lang="en-US" dirty="0"/>
              <a:t>Step back.</a:t>
            </a:r>
          </a:p>
          <a:p>
            <a:r>
              <a:rPr lang="en-US" dirty="0"/>
              <a:t>Tell students:</a:t>
            </a:r>
          </a:p>
          <a:p>
            <a:r>
              <a:rPr lang="en-US" i="1" dirty="0"/>
              <a:t>"Economics assumes rational people try to maximize wellbeing by choosing options with the highest net benefit."</a:t>
            </a:r>
            <a:endParaRPr lang="en-US" dirty="0"/>
          </a:p>
          <a:p>
            <a:r>
              <a:rPr lang="en-US" dirty="0"/>
              <a:t>Clarify:</a:t>
            </a:r>
          </a:p>
          <a:p>
            <a:r>
              <a:rPr lang="en-US" i="1" dirty="0"/>
              <a:t>"That doesn’t mean people always make perfect decisions, but this is the decision rule economists use to model behavior."</a:t>
            </a:r>
            <a:endParaRPr lang="en-US" dirty="0"/>
          </a:p>
          <a:p>
            <a:endParaRPr lang="en-US" dirty="0"/>
          </a:p>
          <a:p>
            <a:r>
              <a:rPr lang="en-US" b="1" dirty="0"/>
              <a:t>Engagement Prompts:</a:t>
            </a:r>
          </a:p>
          <a:p>
            <a:r>
              <a:rPr lang="en-US" dirty="0"/>
              <a:t>Ask:</a:t>
            </a:r>
          </a:p>
          <a:p>
            <a:r>
              <a:rPr lang="en-US" b="1" dirty="0"/>
              <a:t>“If the haircut benefit rose to $30, would the decision become rational?”</a:t>
            </a:r>
            <a:endParaRPr lang="en-US" dirty="0"/>
          </a:p>
          <a:p>
            <a:r>
              <a:rPr lang="en-US" dirty="0"/>
              <a:t>(Expected: yes.)</a:t>
            </a:r>
          </a:p>
          <a:p>
            <a:r>
              <a:rPr lang="en-US" dirty="0"/>
              <a:t>Then:</a:t>
            </a:r>
          </a:p>
          <a:p>
            <a:r>
              <a:rPr lang="en-US" b="1" dirty="0"/>
              <a:t>“If the haircut cost dropped to $10?”</a:t>
            </a:r>
            <a:endParaRPr lang="en-US" dirty="0"/>
          </a:p>
          <a:p>
            <a:r>
              <a:rPr lang="en-US" dirty="0"/>
              <a:t>(Expected: yes.)</a:t>
            </a:r>
          </a:p>
          <a:p>
            <a:r>
              <a:rPr lang="en-US" dirty="0"/>
              <a:t>Follow-up:</a:t>
            </a:r>
          </a:p>
          <a:p>
            <a:r>
              <a:rPr lang="en-US" b="1" dirty="0"/>
              <a:t>“Why might the exact same haircut be rational for one person but irrational for another?”</a:t>
            </a:r>
            <a:endParaRPr lang="en-US" dirty="0"/>
          </a:p>
          <a:p>
            <a:r>
              <a:rPr lang="en-US" dirty="0"/>
              <a:t>(Expected: subjective benefits.)</a:t>
            </a:r>
          </a:p>
          <a:p>
            <a:r>
              <a:rPr lang="en-US" dirty="0"/>
              <a:t>Quick check:</a:t>
            </a:r>
          </a:p>
          <a:p>
            <a:r>
              <a:rPr lang="en-US" b="1" dirty="0"/>
              <a:t>“What makes a decision rational?”</a:t>
            </a:r>
            <a:endParaRPr lang="en-US" dirty="0"/>
          </a:p>
          <a:p>
            <a:r>
              <a:rPr lang="en-US" dirty="0"/>
              <a:t>(Expected: positive net benefit / benefits greater than costs.)</a:t>
            </a:r>
          </a:p>
          <a:p>
            <a:endParaRPr lang="en-US" dirty="0"/>
          </a:p>
          <a:p>
            <a:r>
              <a:rPr lang="en-US" b="1" dirty="0"/>
              <a:t>Transition to End of Lecture:</a:t>
            </a:r>
          </a:p>
          <a:p>
            <a:r>
              <a:rPr lang="en-US" dirty="0"/>
              <a:t>"Today we built one of the most important decision-making frameworks in economics. We started by defining opportunity cost as the value of the next best alternative not chosen and connected that idea to TINSTAAFL, the idea that nothing is truly free because every choice involves sacrifice. We then distinguished between explicit and implicit costs, practiced calculating total opportunity cost, and applied those ideas to decisions ranging from movies to college to PPC trade-offs. Finally, we introduced cost-benefit analysis and the economist’s rational decision rule: choose the option where total benefit exceeds total cost, creating positive net benefit. As we move forward in AP Microeconomics, this framework will become the foundation for understanding consumer behavior, firm decision-making, and marginal </a:t>
            </a:r>
            <a:r>
              <a:rPr lang="en-US"/>
              <a:t>analysis."</a:t>
            </a:r>
            <a:endParaRPr lang="en-US" dirty="0"/>
          </a:p>
        </p:txBody>
      </p:sp>
      <p:sp>
        <p:nvSpPr>
          <p:cNvPr id="4" name="Slide Number Placeholder 3"/>
          <p:cNvSpPr>
            <a:spLocks noGrp="1"/>
          </p:cNvSpPr>
          <p:nvPr>
            <p:ph type="sldNum" sz="quarter" idx="5"/>
          </p:nvPr>
        </p:nvSpPr>
        <p:spPr/>
        <p:txBody>
          <a:bodyPr/>
          <a:lstStyle/>
          <a:p>
            <a:fld id="{D60F7389-ADE2-44CB-B9B4-452A8026C4D4}" type="slidenum">
              <a:rPr lang="en-US" smtClean="0"/>
              <a:t>15</a:t>
            </a:fld>
            <a:endParaRPr lang="en-US"/>
          </a:p>
        </p:txBody>
      </p:sp>
    </p:spTree>
    <p:extLst>
      <p:ext uri="{BB962C8B-B14F-4D97-AF65-F5344CB8AC3E}">
        <p14:creationId xmlns:p14="http://schemas.microsoft.com/office/powerpoint/2010/main" val="39634926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AD01D-85B1-4A4C-853A-85A48DFDAC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F6DF6B7-4C46-47BE-B734-7DA981F536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8FE6E3-1B0E-45DF-B797-2027B6299E42}"/>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1F397BFE-B775-4245-B6B9-9879A19C10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FE9999-6BC9-4386-A7B0-088527083F58}"/>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758497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C606A-6584-4F54-B850-23F98C36E2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55102B-98A6-4777-A651-C57521F1D4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DCC7B6-7552-4169-B0C1-4AFE2079E7BD}"/>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83D733C9-8519-49FB-8E7A-2CF61CDF9C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94F935-5F1D-466E-914A-D004E4091591}"/>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588201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80DE-3AF2-472B-82FF-3B010422E9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6108546-34EA-4D5F-8F81-61149C4102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BE9D24-C22C-45B2-9C2F-2E9B2D35D1B3}"/>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2C0BD880-2C1C-4EAB-A2EE-96DE108CDD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58A006-0E83-4093-9BD4-30B9EE4159E4}"/>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588005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1428E-D9CA-4E25-AE0A-AEBC13BA21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EA4993-8959-490A-BB9D-A572A33A2E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9FEFAD7-AB10-498D-801F-700F1B6994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35DD67-A916-4764-B363-87A82A504BBE}"/>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6" name="Footer Placeholder 5">
            <a:extLst>
              <a:ext uri="{FF2B5EF4-FFF2-40B4-BE49-F238E27FC236}">
                <a16:creationId xmlns:a16="http://schemas.microsoft.com/office/drawing/2014/main" id="{6C36046E-9D12-4EC8-BA1D-894CF3C736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F89730-31B3-4510-94A7-FC6610BD0B9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014199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04D45-6C2F-4238-A683-DC7B3E3E93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44C735-72A0-4664-8EC1-8A7ECCAE1F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6E9133-F8DE-46EA-9A54-892ABC4552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A9372CE-B180-4BB4-9F79-1054EFD53E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3CE711-815E-4C6E-8D78-2D84FBD637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BD07F5-6D44-4D5B-9554-2F2545D999F0}"/>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8" name="Footer Placeholder 7">
            <a:extLst>
              <a:ext uri="{FF2B5EF4-FFF2-40B4-BE49-F238E27FC236}">
                <a16:creationId xmlns:a16="http://schemas.microsoft.com/office/drawing/2014/main" id="{3C084CD9-BA32-4206-9676-A59E72A8DB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1E0ADC8-2526-47A4-BB94-FFF38E96EF4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754950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1EE7A-3F27-431A-8481-D6244F7CB2D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6308DC-9F5E-4107-B2C4-DE7CD5D4BDDA}"/>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4" name="Footer Placeholder 3">
            <a:extLst>
              <a:ext uri="{FF2B5EF4-FFF2-40B4-BE49-F238E27FC236}">
                <a16:creationId xmlns:a16="http://schemas.microsoft.com/office/drawing/2014/main" id="{05CCFC77-F3AA-4B38-A305-A54529AAA2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9BD2041-33BF-4C5F-B370-790962853E65}"/>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611637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FF0E0D-0710-4040-961D-1F69FCE57EEB}"/>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3" name="Footer Placeholder 2">
            <a:extLst>
              <a:ext uri="{FF2B5EF4-FFF2-40B4-BE49-F238E27FC236}">
                <a16:creationId xmlns:a16="http://schemas.microsoft.com/office/drawing/2014/main" id="{14505D8D-AB7B-4AB9-8033-487FE1BCD1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44ADE2E-343F-4DF4-9FB3-2D815BF86AED}"/>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127149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CA1B0-7825-427B-B6EB-5B8F77B891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63D06A6-552D-401F-AE4B-B7F14B0A94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A0BE13-555E-46B2-99DD-7D34D126AF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7534B8-6190-482A-BFB7-8506028A89F7}"/>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6" name="Footer Placeholder 5">
            <a:extLst>
              <a:ext uri="{FF2B5EF4-FFF2-40B4-BE49-F238E27FC236}">
                <a16:creationId xmlns:a16="http://schemas.microsoft.com/office/drawing/2014/main" id="{9905BC1A-7DD4-4559-83DE-D04FB01F65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0D0BC9-717D-4B86-9A5D-717E04E0C29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955301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ACC71-D1E2-44B8-ABAF-2737490F9D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89D2E1-95DC-4BE2-988D-A47EABCF9D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121BDB-D0F7-49C5-8AEE-484DE57E3B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BA7D90-5309-4F4A-974B-6F391ADE69B6}"/>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6" name="Footer Placeholder 5">
            <a:extLst>
              <a:ext uri="{FF2B5EF4-FFF2-40B4-BE49-F238E27FC236}">
                <a16:creationId xmlns:a16="http://schemas.microsoft.com/office/drawing/2014/main" id="{63F5BFD1-F362-4170-8367-138A18C906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343223-68CA-45FC-ABDD-7B6C0243413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413471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2AEFB-2B7E-406C-9D23-5070EF131B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C1BCCA8-29D0-4408-9F07-54484BB331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60F902-8306-4A12-A3B4-BA5D6FC4B3F4}"/>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9DAD4F52-4706-41CB-9563-78CE3A2A4A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23EC2D-4920-438E-A332-E6DBCE2EE3F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669745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2664FD7-12B7-437E-B391-B18344860A9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3C2537-332C-4C73-B3EE-251CD7FEED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1ADCCB-944B-4462-995B-0C334C0D7FA8}"/>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948BA434-8A61-4D2C-84E9-667CB63FC2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0CD7EF-6F17-4881-953C-6F570B5DF2F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9528300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AD01D-85B1-4A4C-853A-85A48DFDAC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F6DF6B7-4C46-47BE-B734-7DA981F536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8FE6E3-1B0E-45DF-B797-2027B6299E42}"/>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1F397BFE-B775-4245-B6B9-9879A19C10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FE9999-6BC9-4386-A7B0-088527083F58}"/>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3707641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C606A-6584-4F54-B850-23F98C36E2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55102B-98A6-4777-A651-C57521F1D4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DCC7B6-7552-4169-B0C1-4AFE2079E7BD}"/>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83D733C9-8519-49FB-8E7A-2CF61CDF9C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94F935-5F1D-466E-914A-D004E4091591}"/>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3165601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80DE-3AF2-472B-82FF-3B010422E9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6108546-34EA-4D5F-8F81-61149C4102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BE9D24-C22C-45B2-9C2F-2E9B2D35D1B3}"/>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2C0BD880-2C1C-4EAB-A2EE-96DE108CDD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58A006-0E83-4093-9BD4-30B9EE4159E4}"/>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7859679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1428E-D9CA-4E25-AE0A-AEBC13BA21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EA4993-8959-490A-BB9D-A572A33A2E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9FEFAD7-AB10-498D-801F-700F1B6994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35DD67-A916-4764-B363-87A82A504BBE}"/>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6" name="Footer Placeholder 5">
            <a:extLst>
              <a:ext uri="{FF2B5EF4-FFF2-40B4-BE49-F238E27FC236}">
                <a16:creationId xmlns:a16="http://schemas.microsoft.com/office/drawing/2014/main" id="{6C36046E-9D12-4EC8-BA1D-894CF3C736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F89730-31B3-4510-94A7-FC6610BD0B9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3357978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04D45-6C2F-4238-A683-DC7B3E3E93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44C735-72A0-4664-8EC1-8A7ECCAE1F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6E9133-F8DE-46EA-9A54-892ABC4552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A9372CE-B180-4BB4-9F79-1054EFD53E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3CE711-815E-4C6E-8D78-2D84FBD637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BD07F5-6D44-4D5B-9554-2F2545D999F0}"/>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8" name="Footer Placeholder 7">
            <a:extLst>
              <a:ext uri="{FF2B5EF4-FFF2-40B4-BE49-F238E27FC236}">
                <a16:creationId xmlns:a16="http://schemas.microsoft.com/office/drawing/2014/main" id="{3C084CD9-BA32-4206-9676-A59E72A8DB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1E0ADC8-2526-47A4-BB94-FFF38E96EF4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4024082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1EE7A-3F27-431A-8481-D6244F7CB2D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6308DC-9F5E-4107-B2C4-DE7CD5D4BDDA}"/>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4" name="Footer Placeholder 3">
            <a:extLst>
              <a:ext uri="{FF2B5EF4-FFF2-40B4-BE49-F238E27FC236}">
                <a16:creationId xmlns:a16="http://schemas.microsoft.com/office/drawing/2014/main" id="{05CCFC77-F3AA-4B38-A305-A54529AAA2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9BD2041-33BF-4C5F-B370-790962853E65}"/>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7429452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FF0E0D-0710-4040-961D-1F69FCE57EEB}"/>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3" name="Footer Placeholder 2">
            <a:extLst>
              <a:ext uri="{FF2B5EF4-FFF2-40B4-BE49-F238E27FC236}">
                <a16:creationId xmlns:a16="http://schemas.microsoft.com/office/drawing/2014/main" id="{14505D8D-AB7B-4AB9-8033-487FE1BCD1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44ADE2E-343F-4DF4-9FB3-2D815BF86AED}"/>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11653170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CA1B0-7825-427B-B6EB-5B8F77B891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63D06A6-552D-401F-AE4B-B7F14B0A94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A0BE13-555E-46B2-99DD-7D34D126AF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7534B8-6190-482A-BFB7-8506028A89F7}"/>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6" name="Footer Placeholder 5">
            <a:extLst>
              <a:ext uri="{FF2B5EF4-FFF2-40B4-BE49-F238E27FC236}">
                <a16:creationId xmlns:a16="http://schemas.microsoft.com/office/drawing/2014/main" id="{9905BC1A-7DD4-4559-83DE-D04FB01F65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0D0BC9-717D-4B86-9A5D-717E04E0C29C}"/>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1697468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ACC71-D1E2-44B8-ABAF-2737490F9D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89D2E1-95DC-4BE2-988D-A47EABCF9D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121BDB-D0F7-49C5-8AEE-484DE57E3B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BA7D90-5309-4F4A-974B-6F391ADE69B6}"/>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6" name="Footer Placeholder 5">
            <a:extLst>
              <a:ext uri="{FF2B5EF4-FFF2-40B4-BE49-F238E27FC236}">
                <a16:creationId xmlns:a16="http://schemas.microsoft.com/office/drawing/2014/main" id="{63F5BFD1-F362-4170-8367-138A18C906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343223-68CA-45FC-ABDD-7B6C0243413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6334183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2AEFB-2B7E-406C-9D23-5070EF131B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C1BCCA8-29D0-4408-9F07-54484BB331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60F902-8306-4A12-A3B4-BA5D6FC4B3F4}"/>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9DAD4F52-4706-41CB-9563-78CE3A2A4A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23EC2D-4920-438E-A332-E6DBCE2EE3F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38202648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2664FD7-12B7-437E-B391-B18344860A9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3C2537-332C-4C73-B3EE-251CD7FEED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1ADCCB-944B-4462-995B-0C334C0D7FA8}"/>
              </a:ext>
            </a:extLst>
          </p:cNvPr>
          <p:cNvSpPr>
            <a:spLocks noGrp="1"/>
          </p:cNvSpPr>
          <p:nvPr>
            <p:ph type="dt" sz="half" idx="10"/>
          </p:nvPr>
        </p:nvSpPr>
        <p:spPr/>
        <p:txBody>
          <a:body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948BA434-8A61-4D2C-84E9-667CB63FC2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0CD7EF-6F17-4881-953C-6F570B5DF2F6}"/>
              </a:ext>
            </a:extLst>
          </p:cNvPr>
          <p:cNvSpPr>
            <a:spLocks noGrp="1"/>
          </p:cNvSpPr>
          <p:nvPr>
            <p:ph type="sldNum" sz="quarter" idx="12"/>
          </p:nvPr>
        </p:nvSpPr>
        <p:spPr/>
        <p:txBody>
          <a:bodyPr/>
          <a:lstStyle/>
          <a:p>
            <a:fld id="{58F1E4E6-9AD8-4D8C-B80C-985AEDABAA9F}" type="slidenum">
              <a:rPr lang="en-US" smtClean="0"/>
              <a:t>‹#›</a:t>
            </a:fld>
            <a:endParaRPr lang="en-US"/>
          </a:p>
        </p:txBody>
      </p:sp>
    </p:spTree>
    <p:extLst>
      <p:ext uri="{BB962C8B-B14F-4D97-AF65-F5344CB8AC3E}">
        <p14:creationId xmlns:p14="http://schemas.microsoft.com/office/powerpoint/2010/main" val="2859790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B0F0"/>
            </a:gs>
            <a:gs pos="100000">
              <a:schemeClr val="bg1"/>
            </a:gs>
          </a:gsLst>
          <a:lin ang="27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D63906-2316-4C0D-B0C5-305918B004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B23065A-096F-40E6-A271-5E5051A172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D7A67B-3AAF-4525-9FBA-AB6845BA7C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78ECD0E6-C23B-4DC3-BD3C-14A3BF7CFB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531C18-4FDB-4170-A56B-BE55751D0D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F1E4E6-9AD8-4D8C-B80C-985AEDABAA9F}" type="slidenum">
              <a:rPr lang="en-US" smtClean="0"/>
              <a:t>‹#›</a:t>
            </a:fld>
            <a:endParaRPr lang="en-US"/>
          </a:p>
        </p:txBody>
      </p:sp>
    </p:spTree>
    <p:extLst>
      <p:ext uri="{BB962C8B-B14F-4D97-AF65-F5344CB8AC3E}">
        <p14:creationId xmlns:p14="http://schemas.microsoft.com/office/powerpoint/2010/main" val="11998115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B0F0"/>
            </a:gs>
            <a:gs pos="100000">
              <a:schemeClr val="bg1"/>
            </a:gs>
          </a:gsLst>
          <a:lin ang="27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D63906-2316-4C0D-B0C5-305918B004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B23065A-096F-40E6-A271-5E5051A172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D7A67B-3AAF-4525-9FBA-AB6845BA7C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E67148-A7F3-4E2E-9366-D40DC4A6E1D1}" type="datetimeFigureOut">
              <a:rPr lang="en-US" smtClean="0"/>
              <a:t>7/11/2026</a:t>
            </a:fld>
            <a:endParaRPr lang="en-US"/>
          </a:p>
        </p:txBody>
      </p:sp>
      <p:sp>
        <p:nvSpPr>
          <p:cNvPr id="5" name="Footer Placeholder 4">
            <a:extLst>
              <a:ext uri="{FF2B5EF4-FFF2-40B4-BE49-F238E27FC236}">
                <a16:creationId xmlns:a16="http://schemas.microsoft.com/office/drawing/2014/main" id="{78ECD0E6-C23B-4DC3-BD3C-14A3BF7CFB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531C18-4FDB-4170-A56B-BE55751D0D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F1E4E6-9AD8-4D8C-B80C-985AEDABAA9F}" type="slidenum">
              <a:rPr lang="en-US" smtClean="0"/>
              <a:t>‹#›</a:t>
            </a:fld>
            <a:endParaRPr lang="en-US"/>
          </a:p>
        </p:txBody>
      </p:sp>
    </p:spTree>
    <p:extLst>
      <p:ext uri="{BB962C8B-B14F-4D97-AF65-F5344CB8AC3E}">
        <p14:creationId xmlns:p14="http://schemas.microsoft.com/office/powerpoint/2010/main" val="407725350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0.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4.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DDF3CBDB-1D82-3141-0616-723485E33C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63311">
            <a:off x="7985370" y="4613716"/>
            <a:ext cx="2327130" cy="232713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5C84DC5D-2994-8472-0F98-65939647C098}"/>
              </a:ext>
            </a:extLst>
          </p:cNvPr>
          <p:cNvPicPr>
            <a:picLocks noChangeAspect="1"/>
          </p:cNvPicPr>
          <p:nvPr/>
        </p:nvPicPr>
        <p:blipFill>
          <a:blip r:embed="rId4"/>
          <a:stretch>
            <a:fillRect/>
          </a:stretch>
        </p:blipFill>
        <p:spPr>
          <a:xfrm rot="651257">
            <a:off x="4881568" y="4393101"/>
            <a:ext cx="3198672" cy="2685304"/>
          </a:xfrm>
          <a:prstGeom prst="rect">
            <a:avLst/>
          </a:prstGeom>
        </p:spPr>
      </p:pic>
      <p:sp>
        <p:nvSpPr>
          <p:cNvPr id="5" name="Rectangle 4">
            <a:extLst>
              <a:ext uri="{FF2B5EF4-FFF2-40B4-BE49-F238E27FC236}">
                <a16:creationId xmlns:a16="http://schemas.microsoft.com/office/drawing/2014/main" id="{865434FD-BBC7-43BD-9762-AB7F207A3B7E}"/>
              </a:ext>
            </a:extLst>
          </p:cNvPr>
          <p:cNvSpPr/>
          <p:nvPr/>
        </p:nvSpPr>
        <p:spPr>
          <a:xfrm>
            <a:off x="-1" y="0"/>
            <a:ext cx="12258261" cy="35702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0" b="1" i="0" u="none" strike="noStrike" kern="1200" cap="none" spc="0" normalizeH="0" baseline="0" noProof="0" dirty="0">
                <a:ln>
                  <a:solidFill>
                    <a:srgbClr val="FF0000"/>
                  </a:solidFill>
                </a:ln>
                <a:solidFill>
                  <a:srgbClr val="FFC000">
                    <a:lumMod val="60000"/>
                    <a:lumOff val="40000"/>
                  </a:srgbClr>
                </a:solidFill>
                <a:effectLst/>
                <a:uLnTx/>
                <a:uFillTx/>
                <a:latin typeface="Calibri" panose="020F0502020204030204"/>
                <a:ea typeface="+mn-ea"/>
                <a:cs typeface="+mn-cs"/>
              </a:rPr>
              <a:t> </a:t>
            </a:r>
            <a:r>
              <a:rPr kumimoji="0" lang="en-US" sz="5000" b="1" i="0" u="sng" strike="noStrike" kern="1200" cap="none" spc="0" normalizeH="0" baseline="0" noProof="0" dirty="0">
                <a:ln>
                  <a:solidFill>
                    <a:srgbClr val="FF0000"/>
                  </a:solidFill>
                </a:ln>
                <a:solidFill>
                  <a:srgbClr val="FFC000">
                    <a:lumMod val="60000"/>
                    <a:lumOff val="40000"/>
                  </a:srgbClr>
                </a:solidFill>
                <a:effectLst/>
                <a:uLnTx/>
                <a:uFillTx/>
                <a:latin typeface="Calibri" panose="020F0502020204030204"/>
                <a:ea typeface="+mn-ea"/>
                <a:cs typeface="+mn-cs"/>
              </a:rPr>
              <a:t>CED 1.5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w="28575">
                  <a:solidFill>
                    <a:srgbClr val="FFC000"/>
                  </a:solidFill>
                  <a:prstDash val="solid"/>
                </a:ln>
                <a:solidFill>
                  <a:srgbClr val="00B0F0"/>
                </a:solidFill>
                <a:effectLst/>
                <a:uLnTx/>
                <a:uFillTx/>
                <a:latin typeface="Arial Black" panose="020B0A04020102020204" pitchFamily="34" charset="0"/>
                <a:ea typeface="+mn-ea"/>
                <a:cs typeface="+mn-cs"/>
              </a:rPr>
              <a:t>Opportunity Cost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28575">
                  <a:solidFill>
                    <a:srgbClr val="FFC000"/>
                  </a:solidFill>
                  <a:prstDash val="solid"/>
                </a:ln>
                <a:solidFill>
                  <a:srgbClr val="00B0F0"/>
                </a:solidFill>
                <a:effectLst/>
                <a:uLnTx/>
                <a:uFillTx/>
                <a:latin typeface="Arial Black" panose="020B0A04020102020204" pitchFamily="34" charset="0"/>
                <a:ea typeface="+mn-ea"/>
                <a:cs typeface="+mn-cs"/>
              </a:rPr>
              <a:t>And Cost/Benefit Analysis</a:t>
            </a:r>
          </a:p>
        </p:txBody>
      </p:sp>
      <p:sp>
        <p:nvSpPr>
          <p:cNvPr id="2" name="Isosceles Triangle 1">
            <a:extLst>
              <a:ext uri="{FF2B5EF4-FFF2-40B4-BE49-F238E27FC236}">
                <a16:creationId xmlns:a16="http://schemas.microsoft.com/office/drawing/2014/main" id="{D3F885B0-29FE-7477-7BA4-4D699823D8E4}"/>
              </a:ext>
            </a:extLst>
          </p:cNvPr>
          <p:cNvSpPr/>
          <p:nvPr/>
        </p:nvSpPr>
        <p:spPr>
          <a:xfrm>
            <a:off x="8927262" y="3444816"/>
            <a:ext cx="3267614" cy="3415880"/>
          </a:xfrm>
          <a:custGeom>
            <a:avLst/>
            <a:gdLst>
              <a:gd name="connsiteX0" fmla="*/ 0 w 2053087"/>
              <a:gd name="connsiteY0" fmla="*/ 1742536 h 1742536"/>
              <a:gd name="connsiteX1" fmla="*/ 1026544 w 2053087"/>
              <a:gd name="connsiteY1" fmla="*/ 0 h 1742536"/>
              <a:gd name="connsiteX2" fmla="*/ 2053087 w 2053087"/>
              <a:gd name="connsiteY2" fmla="*/ 1742536 h 1742536"/>
              <a:gd name="connsiteX3" fmla="*/ 0 w 2053087"/>
              <a:gd name="connsiteY3" fmla="*/ 1742536 h 1742536"/>
              <a:gd name="connsiteX0" fmla="*/ 0 w 3065254"/>
              <a:gd name="connsiteY0" fmla="*/ 1742536 h 2996241"/>
              <a:gd name="connsiteX1" fmla="*/ 1026544 w 3065254"/>
              <a:gd name="connsiteY1" fmla="*/ 0 h 2996241"/>
              <a:gd name="connsiteX2" fmla="*/ 3065254 w 3065254"/>
              <a:gd name="connsiteY2" fmla="*/ 2996241 h 2996241"/>
              <a:gd name="connsiteX3" fmla="*/ 0 w 3065254"/>
              <a:gd name="connsiteY3" fmla="*/ 1742536 h 2996241"/>
              <a:gd name="connsiteX0" fmla="*/ 0 w 3073879"/>
              <a:gd name="connsiteY0" fmla="*/ 2133600 h 3387305"/>
              <a:gd name="connsiteX1" fmla="*/ 3073879 w 3073879"/>
              <a:gd name="connsiteY1" fmla="*/ 0 h 3387305"/>
              <a:gd name="connsiteX2" fmla="*/ 3065254 w 3073879"/>
              <a:gd name="connsiteY2" fmla="*/ 3387305 h 3387305"/>
              <a:gd name="connsiteX3" fmla="*/ 0 w 3073879"/>
              <a:gd name="connsiteY3" fmla="*/ 2133600 h 3387305"/>
              <a:gd name="connsiteX0" fmla="*/ 0 w 3286664"/>
              <a:gd name="connsiteY0" fmla="*/ 3421812 h 3421812"/>
              <a:gd name="connsiteX1" fmla="*/ 3286664 w 3286664"/>
              <a:gd name="connsiteY1" fmla="*/ 0 h 3421812"/>
              <a:gd name="connsiteX2" fmla="*/ 3278039 w 3286664"/>
              <a:gd name="connsiteY2" fmla="*/ 3387305 h 3421812"/>
              <a:gd name="connsiteX3" fmla="*/ 0 w 3286664"/>
              <a:gd name="connsiteY3" fmla="*/ 3421812 h 3421812"/>
              <a:gd name="connsiteX0" fmla="*/ 0 w 3286664"/>
              <a:gd name="connsiteY0" fmla="*/ 3421812 h 3421812"/>
              <a:gd name="connsiteX1" fmla="*/ 3286664 w 3286664"/>
              <a:gd name="connsiteY1" fmla="*/ 0 h 3421812"/>
              <a:gd name="connsiteX2" fmla="*/ 3278039 w 3286664"/>
              <a:gd name="connsiteY2" fmla="*/ 3415880 h 3421812"/>
              <a:gd name="connsiteX3" fmla="*/ 0 w 3286664"/>
              <a:gd name="connsiteY3" fmla="*/ 3421812 h 3421812"/>
              <a:gd name="connsiteX0" fmla="*/ 0 w 3267614"/>
              <a:gd name="connsiteY0" fmla="*/ 3412287 h 3415880"/>
              <a:gd name="connsiteX1" fmla="*/ 3267614 w 3267614"/>
              <a:gd name="connsiteY1" fmla="*/ 0 h 3415880"/>
              <a:gd name="connsiteX2" fmla="*/ 3258989 w 3267614"/>
              <a:gd name="connsiteY2" fmla="*/ 3415880 h 3415880"/>
              <a:gd name="connsiteX3" fmla="*/ 0 w 3267614"/>
              <a:gd name="connsiteY3" fmla="*/ 3412287 h 3415880"/>
            </a:gdLst>
            <a:ahLst/>
            <a:cxnLst>
              <a:cxn ang="0">
                <a:pos x="connsiteX0" y="connsiteY0"/>
              </a:cxn>
              <a:cxn ang="0">
                <a:pos x="connsiteX1" y="connsiteY1"/>
              </a:cxn>
              <a:cxn ang="0">
                <a:pos x="connsiteX2" y="connsiteY2"/>
              </a:cxn>
              <a:cxn ang="0">
                <a:pos x="connsiteX3" y="connsiteY3"/>
              </a:cxn>
            </a:cxnLst>
            <a:rect l="l" t="t" r="r" b="b"/>
            <a:pathLst>
              <a:path w="3267614" h="3415880">
                <a:moveTo>
                  <a:pt x="0" y="3412287"/>
                </a:moveTo>
                <a:lnTo>
                  <a:pt x="3267614" y="0"/>
                </a:lnTo>
                <a:lnTo>
                  <a:pt x="3258989" y="3415880"/>
                </a:lnTo>
                <a:lnTo>
                  <a:pt x="0" y="3412287"/>
                </a:lnTo>
                <a:close/>
              </a:path>
            </a:pathLst>
          </a:cu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6B458731-7775-28F8-3B97-DFBA686036BC}"/>
              </a:ext>
            </a:extLst>
          </p:cNvPr>
          <p:cNvSpPr txBox="1"/>
          <p:nvPr/>
        </p:nvSpPr>
        <p:spPr>
          <a:xfrm rot="18861901">
            <a:off x="8643708" y="5080772"/>
            <a:ext cx="4651835"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libri" panose="020F0502020204030204"/>
                <a:ea typeface="+mn-ea"/>
                <a:cs typeface="+mn-cs"/>
              </a:rPr>
              <a:t>Basic Economic</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dirty="0">
                <a:solidFill>
                  <a:prstClr val="white"/>
                </a:solidFill>
                <a:latin typeface="Calibri" panose="020F0502020204030204"/>
              </a:rPr>
              <a:t>Concepts</a:t>
            </a:r>
            <a:endParaRPr kumimoji="0" lang="en-US" sz="3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AD6B0FBC-3786-8018-7642-3FF75FD4B8C2}"/>
              </a:ext>
            </a:extLst>
          </p:cNvPr>
          <p:cNvPicPr>
            <a:picLocks noChangeAspect="1"/>
          </p:cNvPicPr>
          <p:nvPr/>
        </p:nvPicPr>
        <p:blipFill>
          <a:blip r:embed="rId5"/>
          <a:stretch>
            <a:fillRect/>
          </a:stretch>
        </p:blipFill>
        <p:spPr>
          <a:xfrm>
            <a:off x="9710713" y="0"/>
            <a:ext cx="2481287" cy="536494"/>
          </a:xfrm>
          <a:prstGeom prst="rect">
            <a:avLst/>
          </a:prstGeom>
        </p:spPr>
      </p:pic>
      <p:pic>
        <p:nvPicPr>
          <p:cNvPr id="6" name="Picture 5" descr="Diagram&#10;&#10;Description automatically generated">
            <a:extLst>
              <a:ext uri="{FF2B5EF4-FFF2-40B4-BE49-F238E27FC236}">
                <a16:creationId xmlns:a16="http://schemas.microsoft.com/office/drawing/2014/main" id="{3EA3F04A-91EA-8135-7FBB-FA1E4141DE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830830">
            <a:off x="-399145" y="4717861"/>
            <a:ext cx="2765601" cy="2051128"/>
          </a:xfrm>
          <a:prstGeom prst="rect">
            <a:avLst/>
          </a:prstGeom>
        </p:spPr>
      </p:pic>
      <p:pic>
        <p:nvPicPr>
          <p:cNvPr id="8" name="Picture 4">
            <a:extLst>
              <a:ext uri="{FF2B5EF4-FFF2-40B4-BE49-F238E27FC236}">
                <a16:creationId xmlns:a16="http://schemas.microsoft.com/office/drawing/2014/main" id="{65040C2F-727B-DA67-EEF8-C04EA060C44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0816020">
            <a:off x="6999553" y="4673531"/>
            <a:ext cx="2327130" cy="232713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0887915-1647-C6AA-8EFD-41B6E5E80A1A}"/>
              </a:ext>
            </a:extLst>
          </p:cNvPr>
          <p:cNvPicPr>
            <a:picLocks noChangeAspect="1"/>
          </p:cNvPicPr>
          <p:nvPr/>
        </p:nvPicPr>
        <p:blipFill>
          <a:blip r:embed="rId8"/>
          <a:stretch>
            <a:fillRect/>
          </a:stretch>
        </p:blipFill>
        <p:spPr>
          <a:xfrm rot="871917">
            <a:off x="2016547" y="5128156"/>
            <a:ext cx="1962989" cy="1873355"/>
          </a:xfrm>
          <a:prstGeom prst="rect">
            <a:avLst/>
          </a:prstGeom>
        </p:spPr>
      </p:pic>
      <p:pic>
        <p:nvPicPr>
          <p:cNvPr id="10" name="Picture 9" descr="A group of people sitting at a table&#10;&#10;AI-generated content may be incorrect.">
            <a:extLst>
              <a:ext uri="{FF2B5EF4-FFF2-40B4-BE49-F238E27FC236}">
                <a16:creationId xmlns:a16="http://schemas.microsoft.com/office/drawing/2014/main" id="{734E67E3-A688-1400-D8AC-3CA76F2F9EE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0723798">
            <a:off x="3616678" y="5105496"/>
            <a:ext cx="1761894" cy="1761894"/>
          </a:xfrm>
          <a:prstGeom prst="rect">
            <a:avLst/>
          </a:prstGeom>
        </p:spPr>
      </p:pic>
    </p:spTree>
    <p:extLst>
      <p:ext uri="{BB962C8B-B14F-4D97-AF65-F5344CB8AC3E}">
        <p14:creationId xmlns:p14="http://schemas.microsoft.com/office/powerpoint/2010/main" val="1171358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82D11AF-C42D-42AE-BBE8-E363652DF787}"/>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Opportunity Cost</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94C1C21B-E8FD-33E7-003C-A315E8D4F408}"/>
              </a:ext>
            </a:extLst>
          </p:cNvPr>
          <p:cNvSpPr txBox="1"/>
          <p:nvPr/>
        </p:nvSpPr>
        <p:spPr>
          <a:xfrm>
            <a:off x="2038350" y="1098831"/>
            <a:ext cx="8115300" cy="3754874"/>
          </a:xfrm>
          <a:prstGeom prst="rect">
            <a:avLst/>
          </a:prstGeom>
          <a:noFill/>
        </p:spPr>
        <p:txBody>
          <a:bodyPr wrap="square">
            <a:spAutoFit/>
          </a:bodyPr>
          <a:lstStyle/>
          <a:p>
            <a:pPr algn="ct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Definition: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prstClr val="black"/>
                  </a:solidFill>
                </a:ln>
                <a:solidFill>
                  <a:srgbClr val="FF0000"/>
                </a:solidFill>
                <a:effectLst/>
                <a:uLnTx/>
                <a:uFillTx/>
                <a:latin typeface="Calibri" panose="020F0502020204030204"/>
                <a:ea typeface="+mn-ea"/>
                <a:cs typeface="+mn-cs"/>
              </a:rPr>
              <a:t>The value of the next best alternative not chosen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5500" b="1" dirty="0">
                <a:ln w="15875">
                  <a:solidFill>
                    <a:prstClr val="black"/>
                  </a:solidFill>
                </a:ln>
                <a:solidFill>
                  <a:srgbClr val="00B050"/>
                </a:solidFill>
                <a:latin typeface="Calibri" panose="020F0502020204030204"/>
              </a:rPr>
              <a:t>The COST of a CHOICE</a:t>
            </a:r>
            <a:endParaRPr kumimoji="0" lang="en-US" sz="4000" b="1" i="0" u="none" strike="noStrike" kern="1200" cap="none" spc="0" normalizeH="0" baseline="0" noProof="0" dirty="0">
              <a:ln w="15875">
                <a:solidFill>
                  <a:prstClr val="black"/>
                </a:solidFill>
              </a:ln>
              <a:solidFill>
                <a:srgbClr val="00B050"/>
              </a:solidFill>
              <a:effectLst/>
              <a:uLnTx/>
              <a:uFillTx/>
              <a:latin typeface="Calibri" panose="020F0502020204030204"/>
            </a:endParaRPr>
          </a:p>
          <a:p>
            <a:endParaRPr lang="en-US" dirty="0">
              <a:ln w="15875">
                <a:solidFill>
                  <a:prstClr val="black"/>
                </a:solidFill>
              </a:ln>
            </a:endParaRPr>
          </a:p>
        </p:txBody>
      </p:sp>
      <p:pic>
        <p:nvPicPr>
          <p:cNvPr id="20" name="Picture 2" descr="Crying boy vector image">
            <a:extLst>
              <a:ext uri="{FF2B5EF4-FFF2-40B4-BE49-F238E27FC236}">
                <a16:creationId xmlns:a16="http://schemas.microsoft.com/office/drawing/2014/main" id="{F6A79D58-703F-75D7-6D58-9E22769F91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9666" y="4558854"/>
            <a:ext cx="1972667" cy="2299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506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fade">
                                      <p:cBhvr>
                                        <p:cTn id="12" dur="500"/>
                                        <p:tgtEl>
                                          <p:spTgt spid="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xEl>
                                              <p:pRg st="2" end="2"/>
                                            </p:txEl>
                                          </p:spTgt>
                                        </p:tgtEl>
                                        <p:attrNameLst>
                                          <p:attrName>style.visibility</p:attrName>
                                        </p:attrNameLst>
                                      </p:cBhvr>
                                      <p:to>
                                        <p:strVal val="visible"/>
                                      </p:to>
                                    </p:set>
                                    <p:animEffect transition="in" filter="fade">
                                      <p:cBhvr>
                                        <p:cTn id="17" dur="500"/>
                                        <p:tgtEl>
                                          <p:spTgt spid="19">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94C1C21B-E8FD-33E7-003C-A315E8D4F408}"/>
              </a:ext>
            </a:extLst>
          </p:cNvPr>
          <p:cNvSpPr txBox="1"/>
          <p:nvPr/>
        </p:nvSpPr>
        <p:spPr>
          <a:xfrm>
            <a:off x="7039" y="1120603"/>
            <a:ext cx="12177924" cy="5524589"/>
          </a:xfrm>
          <a:prstGeom prst="rect">
            <a:avLst/>
          </a:prstGeom>
          <a:noFill/>
        </p:spPr>
        <p:txBody>
          <a:bodyPr wrap="square">
            <a:spAutoFit/>
          </a:bodyPr>
          <a:lstStyle/>
          <a:p>
            <a:pPr algn="ctr"/>
            <a:r>
              <a:rPr lang="en-US" sz="5500" b="1" dirty="0">
                <a:ln w="15875">
                  <a:solidFill>
                    <a:schemeClr val="bg1"/>
                  </a:solidFill>
                </a:ln>
                <a:latin typeface="Calibri" panose="020F0502020204030204"/>
              </a:rPr>
              <a:t>TINSTAAFL</a:t>
            </a:r>
            <a:endParaRPr lang="en-US" sz="5500" b="1" dirty="0">
              <a:ln w="15875">
                <a:solidFill>
                  <a:schemeClr val="tx1"/>
                </a:solidFill>
              </a:ln>
              <a:solidFill>
                <a:prstClr val="white"/>
              </a:solidFill>
              <a:latin typeface="Calibri" panose="020F0502020204030204"/>
            </a:endParaRPr>
          </a:p>
          <a:p>
            <a:pPr algn="ctr"/>
            <a:r>
              <a:rPr lang="en-US" sz="4000" b="1" dirty="0">
                <a:ln w="15875">
                  <a:solidFill>
                    <a:schemeClr val="tx1"/>
                  </a:solidFill>
                </a:ln>
                <a:solidFill>
                  <a:srgbClr val="FF0000"/>
                </a:solidFill>
                <a:latin typeface="Calibri" panose="020F0502020204030204"/>
              </a:rPr>
              <a:t>There Is No Such Thing As A Free Lunch</a:t>
            </a:r>
          </a:p>
          <a:p>
            <a:pPr algn="ctr"/>
            <a:endParaRPr lang="en-US" sz="4000" b="1" dirty="0">
              <a:ln w="15875">
                <a:solidFill>
                  <a:schemeClr val="tx1"/>
                </a:solidFill>
              </a:ln>
              <a:solidFill>
                <a:srgbClr val="00B050"/>
              </a:solidFill>
              <a:latin typeface="Calibri" panose="020F0502020204030204"/>
            </a:endParaRPr>
          </a:p>
          <a:p>
            <a:pPr algn="ctr"/>
            <a:endParaRPr kumimoji="0" lang="en-US" sz="4000" b="1" i="0" u="none" strike="noStrike" kern="1200" cap="none" spc="0" normalizeH="0" baseline="0" noProof="0" dirty="0">
              <a:ln w="15875">
                <a:solidFill>
                  <a:schemeClr val="tx1"/>
                </a:solidFill>
              </a:ln>
              <a:solidFill>
                <a:srgbClr val="00B050"/>
              </a:solidFill>
              <a:effectLst/>
              <a:uLnTx/>
              <a:uFillTx/>
              <a:latin typeface="Calibri" panose="020F0502020204030204"/>
              <a:ea typeface="+mn-ea"/>
              <a:cs typeface="+mn-cs"/>
            </a:endParaRPr>
          </a:p>
          <a:p>
            <a:pPr algn="ctr"/>
            <a:endParaRPr lang="en-US" sz="4000" b="1" dirty="0">
              <a:ln w="15875">
                <a:solidFill>
                  <a:schemeClr val="tx1"/>
                </a:solidFill>
              </a:ln>
              <a:solidFill>
                <a:srgbClr val="00B050"/>
              </a:solidFill>
              <a:latin typeface="Calibri" panose="020F0502020204030204"/>
            </a:endParaRPr>
          </a:p>
          <a:p>
            <a:pPr algn="ctr"/>
            <a:endParaRPr kumimoji="0" lang="en-US" sz="4000" b="1" i="0" u="none" strike="noStrike" kern="1200" cap="none" spc="0" normalizeH="0" baseline="0" noProof="0" dirty="0">
              <a:ln w="15875">
                <a:solidFill>
                  <a:schemeClr val="tx1"/>
                </a:solidFill>
              </a:ln>
              <a:solidFill>
                <a:srgbClr val="00B050"/>
              </a:solidFill>
              <a:effectLst/>
              <a:uLnTx/>
              <a:uFillTx/>
              <a:latin typeface="Calibri" panose="020F0502020204030204"/>
              <a:ea typeface="+mn-ea"/>
              <a:cs typeface="+mn-cs"/>
            </a:endParaRPr>
          </a:p>
          <a:p>
            <a:pPr algn="ctr"/>
            <a:r>
              <a:rPr kumimoji="0" lang="en-US" sz="4000" b="1" i="0" u="none" strike="noStrike" kern="1200" cap="none" spc="0" normalizeH="0" baseline="0" noProof="0" dirty="0">
                <a:ln w="15875">
                  <a:solidFill>
                    <a:schemeClr val="tx1"/>
                  </a:solidFill>
                </a:ln>
                <a:solidFill>
                  <a:srgbClr val="00B050"/>
                </a:solidFill>
                <a:effectLst/>
                <a:uLnTx/>
                <a:uFillTx/>
                <a:latin typeface="Calibri" panose="020F0502020204030204"/>
                <a:ea typeface="+mn-ea"/>
                <a:cs typeface="+mn-cs"/>
              </a:rPr>
              <a:t>No such </a:t>
            </a:r>
            <a:r>
              <a:rPr lang="en-US" sz="4000" b="1" dirty="0">
                <a:ln w="15875">
                  <a:solidFill>
                    <a:schemeClr val="tx1"/>
                  </a:solidFill>
                </a:ln>
                <a:solidFill>
                  <a:srgbClr val="00B050"/>
                </a:solidFill>
                <a:latin typeface="Calibri" panose="020F0502020204030204"/>
              </a:rPr>
              <a:t>thing as free</a:t>
            </a:r>
          </a:p>
          <a:p>
            <a:pPr algn="ctr"/>
            <a:r>
              <a:rPr kumimoji="0" lang="en-US" sz="4000" b="1" i="0" u="none" strike="noStrike" kern="1200" cap="none" spc="0" normalizeH="0" baseline="0" noProof="0" dirty="0">
                <a:ln w="15875">
                  <a:solidFill>
                    <a:schemeClr val="tx1"/>
                  </a:solidFill>
                </a:ln>
                <a:solidFill>
                  <a:srgbClr val="00B0F0"/>
                </a:solidFill>
                <a:effectLst/>
                <a:uLnTx/>
                <a:uFillTx/>
                <a:latin typeface="Calibri" panose="020F0502020204030204"/>
                <a:ea typeface="+mn-ea"/>
                <a:cs typeface="+mn-cs"/>
              </a:rPr>
              <a:t>Everything has a cost</a:t>
            </a:r>
          </a:p>
          <a:p>
            <a:pPr algn="ctr"/>
            <a:endParaRPr lang="en-US" dirty="0">
              <a:ln w="15875">
                <a:solidFill>
                  <a:schemeClr val="tx1"/>
                </a:solidFill>
              </a:ln>
            </a:endParaRPr>
          </a:p>
        </p:txBody>
      </p:sp>
      <p:pic>
        <p:nvPicPr>
          <p:cNvPr id="3" name="Picture 2" descr="Diagram&#10;&#10;Description automatically generated">
            <a:extLst>
              <a:ext uri="{FF2B5EF4-FFF2-40B4-BE49-F238E27FC236}">
                <a16:creationId xmlns:a16="http://schemas.microsoft.com/office/drawing/2014/main" id="{9FC8DBE6-33BE-ECB6-C71D-00FD89161B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3199" y="2857333"/>
            <a:ext cx="2765601" cy="2051128"/>
          </a:xfrm>
          <a:prstGeom prst="rect">
            <a:avLst/>
          </a:prstGeom>
        </p:spPr>
      </p:pic>
      <p:sp>
        <p:nvSpPr>
          <p:cNvPr id="2" name="TextBox 1">
            <a:extLst>
              <a:ext uri="{FF2B5EF4-FFF2-40B4-BE49-F238E27FC236}">
                <a16:creationId xmlns:a16="http://schemas.microsoft.com/office/drawing/2014/main" id="{8735A228-CDB0-17BB-C1BB-9060DCBC56C3}"/>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Opportunity Cost</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3643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xEl>
                                              <p:pRg st="1" end="1"/>
                                            </p:txEl>
                                          </p:spTgt>
                                        </p:tgtEl>
                                        <p:attrNameLst>
                                          <p:attrName>style.visibility</p:attrName>
                                        </p:attrNameLst>
                                      </p:cBhvr>
                                      <p:to>
                                        <p:strVal val="visible"/>
                                      </p:to>
                                    </p:set>
                                    <p:animEffect transition="in" filter="fade">
                                      <p:cBhvr>
                                        <p:cTn id="15" dur="500"/>
                                        <p:tgtEl>
                                          <p:spTgt spid="19">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9">
                                            <p:txEl>
                                              <p:pRg st="6" end="6"/>
                                            </p:txEl>
                                          </p:spTgt>
                                        </p:tgtEl>
                                        <p:attrNameLst>
                                          <p:attrName>style.visibility</p:attrName>
                                        </p:attrNameLst>
                                      </p:cBhvr>
                                      <p:to>
                                        <p:strVal val="visible"/>
                                      </p:to>
                                    </p:set>
                                    <p:animEffect transition="in" filter="fade">
                                      <p:cBhvr>
                                        <p:cTn id="20" dur="500"/>
                                        <p:tgtEl>
                                          <p:spTgt spid="19">
                                            <p:txEl>
                                              <p:pRg st="6" end="6"/>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9">
                                            <p:txEl>
                                              <p:pRg st="7" end="7"/>
                                            </p:txEl>
                                          </p:spTgt>
                                        </p:tgtEl>
                                        <p:attrNameLst>
                                          <p:attrName>style.visibility</p:attrName>
                                        </p:attrNameLst>
                                      </p:cBhvr>
                                      <p:to>
                                        <p:strVal val="visible"/>
                                      </p:to>
                                    </p:set>
                                    <p:animEffect transition="in" filter="fade">
                                      <p:cBhvr>
                                        <p:cTn id="25" dur="500"/>
                                        <p:tgtEl>
                                          <p:spTgt spid="1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94C1C21B-E8FD-33E7-003C-A315E8D4F408}"/>
              </a:ext>
            </a:extLst>
          </p:cNvPr>
          <p:cNvSpPr txBox="1"/>
          <p:nvPr/>
        </p:nvSpPr>
        <p:spPr>
          <a:xfrm>
            <a:off x="1503824" y="1667212"/>
            <a:ext cx="4855906" cy="4601260"/>
          </a:xfrm>
          <a:prstGeom prst="rect">
            <a:avLst/>
          </a:prstGeom>
          <a:noFill/>
        </p:spPr>
        <p:txBody>
          <a:bodyPr wrap="square">
            <a:spAutoFit/>
          </a:bodyPr>
          <a:lstStyle/>
          <a:p>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Go to </a:t>
            </a:r>
            <a:r>
              <a:rPr lang="en-US" sz="5500" b="1" dirty="0">
                <a:ln w="15875">
                  <a:solidFill>
                    <a:schemeClr val="bg1"/>
                  </a:solidFill>
                </a:ln>
                <a:latin typeface="Calibri" panose="020F0502020204030204"/>
              </a:rPr>
              <a:t>School</a:t>
            </a:r>
            <a:endParaRPr kumimoji="0" lang="en-US" sz="5500" b="1" i="0" u="none" strike="noStrike" kern="1200" cap="none" spc="0" normalizeH="0" baseline="0" noProof="0" dirty="0">
              <a:ln w="15875">
                <a:solidFill>
                  <a:schemeClr val="bg1"/>
                </a:solidFill>
              </a:ln>
              <a:effectLst/>
              <a:uLnTx/>
              <a:uFillTx/>
              <a:latin typeface="Calibri" panose="020F0502020204030204"/>
            </a:endParaRPr>
          </a:p>
          <a:p>
            <a:endParaRPr lang="en-US" sz="5500" b="1" dirty="0">
              <a:ln w="15875">
                <a:solidFill>
                  <a:schemeClr val="bg1"/>
                </a:solidFill>
              </a:ln>
              <a:latin typeface="Calibri" panose="020F0502020204030204"/>
            </a:endParaRPr>
          </a:p>
          <a:p>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Go to Work</a:t>
            </a:r>
          </a:p>
          <a:p>
            <a:endParaRPr lang="en-US" sz="5500" b="1" dirty="0">
              <a:ln w="15875">
                <a:solidFill>
                  <a:schemeClr val="bg1"/>
                </a:solidFill>
              </a:ln>
              <a:latin typeface="Calibri" panose="020F0502020204030204"/>
            </a:endParaRPr>
          </a:p>
          <a:p>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Buy Candy Bar</a:t>
            </a:r>
            <a:endParaRPr kumimoji="0" lang="en-US" sz="4000" b="1" i="0" u="none" strike="noStrike" kern="1200" cap="none" spc="0" normalizeH="0" baseline="0" noProof="0" dirty="0">
              <a:ln w="15875">
                <a:solidFill>
                  <a:schemeClr val="bg1"/>
                </a:solidFill>
              </a:ln>
              <a:effectLst/>
              <a:uLnTx/>
              <a:uFillTx/>
              <a:latin typeface="Calibri" panose="020F0502020204030204"/>
              <a:ea typeface="+mn-ea"/>
              <a:cs typeface="+mn-cs"/>
            </a:endParaRPr>
          </a:p>
          <a:p>
            <a:endParaRPr lang="en-US" dirty="0">
              <a:ln w="15875">
                <a:solidFill>
                  <a:schemeClr val="bg1"/>
                </a:solidFill>
              </a:ln>
            </a:endParaRPr>
          </a:p>
        </p:txBody>
      </p:sp>
      <p:sp>
        <p:nvSpPr>
          <p:cNvPr id="2" name="Arrow: Right 1">
            <a:extLst>
              <a:ext uri="{FF2B5EF4-FFF2-40B4-BE49-F238E27FC236}">
                <a16:creationId xmlns:a16="http://schemas.microsoft.com/office/drawing/2014/main" id="{F89D4484-30D3-9CFE-A389-6B3CC88D8902}"/>
              </a:ext>
            </a:extLst>
          </p:cNvPr>
          <p:cNvSpPr/>
          <p:nvPr/>
        </p:nvSpPr>
        <p:spPr>
          <a:xfrm>
            <a:off x="5331366" y="1785337"/>
            <a:ext cx="884904" cy="604684"/>
          </a:xfrm>
          <a:prstGeom prst="rightArrow">
            <a:avLst/>
          </a:prstGeom>
          <a:solidFill>
            <a:srgbClr val="00B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99B34717-658F-A63E-2964-FFDEDFF83E48}"/>
              </a:ext>
            </a:extLst>
          </p:cNvPr>
          <p:cNvSpPr/>
          <p:nvPr/>
        </p:nvSpPr>
        <p:spPr>
          <a:xfrm>
            <a:off x="4997069" y="3518391"/>
            <a:ext cx="884904" cy="604684"/>
          </a:xfrm>
          <a:prstGeom prst="rightArrow">
            <a:avLst/>
          </a:prstGeom>
          <a:solidFill>
            <a:srgbClr val="00B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4578FAB-05BE-0DD4-A350-221D9574614E}"/>
              </a:ext>
            </a:extLst>
          </p:cNvPr>
          <p:cNvSpPr txBox="1"/>
          <p:nvPr/>
        </p:nvSpPr>
        <p:spPr>
          <a:xfrm>
            <a:off x="5881973" y="1667212"/>
            <a:ext cx="5324870" cy="4755148"/>
          </a:xfrm>
          <a:prstGeom prst="rect">
            <a:avLst/>
          </a:prstGeom>
          <a:noFill/>
        </p:spPr>
        <p:txBody>
          <a:bodyPr wrap="square">
            <a:spAutoFit/>
          </a:bodyPr>
          <a:lstStyle/>
          <a:p>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  </a:t>
            </a:r>
            <a:r>
              <a:rPr kumimoji="0" lang="en-US" sz="5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Lose Fortnite</a:t>
            </a:r>
          </a:p>
          <a:p>
            <a:endParaRPr lang="en-US" sz="1000" b="1" dirty="0">
              <a:ln w="15875">
                <a:solidFill>
                  <a:schemeClr val="tx1"/>
                </a:solidFill>
              </a:ln>
              <a:solidFill>
                <a:srgbClr val="FF0000"/>
              </a:solidFill>
              <a:latin typeface="Calibri" panose="020F0502020204030204"/>
            </a:endParaRPr>
          </a:p>
          <a:p>
            <a:endParaRPr lang="en-US" sz="1500" b="1" dirty="0">
              <a:ln w="15875">
                <a:solidFill>
                  <a:schemeClr val="tx1"/>
                </a:solidFill>
              </a:ln>
              <a:solidFill>
                <a:srgbClr val="FF0000"/>
              </a:solidFill>
              <a:latin typeface="Calibri" panose="020F0502020204030204"/>
            </a:endParaRPr>
          </a:p>
          <a:p>
            <a:r>
              <a:rPr lang="en-US" sz="5500" b="1" dirty="0">
                <a:ln w="15875">
                  <a:solidFill>
                    <a:schemeClr val="tx1"/>
                  </a:solidFill>
                </a:ln>
                <a:solidFill>
                  <a:srgbClr val="FF0000"/>
                </a:solidFill>
                <a:latin typeface="Calibri" panose="020F0502020204030204"/>
              </a:rPr>
              <a:t>Lose Time with Friends</a:t>
            </a:r>
            <a:endParaRPr lang="en-US" sz="1000" b="1" dirty="0">
              <a:ln w="15875">
                <a:solidFill>
                  <a:schemeClr val="tx1"/>
                </a:solidFill>
              </a:ln>
              <a:solidFill>
                <a:srgbClr val="FF0000"/>
              </a:solidFill>
              <a:latin typeface="Calibri" panose="020F0502020204030204"/>
            </a:endParaRPr>
          </a:p>
          <a:p>
            <a:endParaRPr lang="en-US" sz="1000" b="1" dirty="0">
              <a:ln w="15875">
                <a:solidFill>
                  <a:schemeClr val="tx1"/>
                </a:solidFill>
              </a:ln>
              <a:solidFill>
                <a:srgbClr val="FF0000"/>
              </a:solidFill>
              <a:latin typeface="Calibri" panose="020F0502020204030204"/>
            </a:endParaRPr>
          </a:p>
          <a:p>
            <a:endParaRPr lang="en-US" sz="1000" b="1" dirty="0">
              <a:ln w="15875">
                <a:solidFill>
                  <a:schemeClr val="tx1"/>
                </a:solidFill>
              </a:ln>
              <a:solidFill>
                <a:srgbClr val="FF0000"/>
              </a:solidFill>
              <a:latin typeface="Calibri" panose="020F0502020204030204"/>
            </a:endParaRPr>
          </a:p>
          <a:p>
            <a:endParaRPr lang="en-US" sz="1300" b="1" dirty="0">
              <a:ln w="15875">
                <a:solidFill>
                  <a:schemeClr val="tx1"/>
                </a:solidFill>
              </a:ln>
              <a:solidFill>
                <a:srgbClr val="FF0000"/>
              </a:solidFill>
              <a:latin typeface="Calibri" panose="020F0502020204030204"/>
            </a:endParaRPr>
          </a:p>
          <a:p>
            <a:r>
              <a:rPr kumimoji="0" lang="en-US" sz="5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     Lose Soda</a:t>
            </a:r>
            <a:endPar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endParaRPr>
          </a:p>
          <a:p>
            <a:endParaRPr lang="en-US" dirty="0">
              <a:ln w="15875">
                <a:solidFill>
                  <a:schemeClr val="bg1"/>
                </a:solidFill>
              </a:ln>
            </a:endParaRPr>
          </a:p>
        </p:txBody>
      </p:sp>
      <p:sp>
        <p:nvSpPr>
          <p:cNvPr id="6" name="Arrow: Right 5">
            <a:extLst>
              <a:ext uri="{FF2B5EF4-FFF2-40B4-BE49-F238E27FC236}">
                <a16:creationId xmlns:a16="http://schemas.microsoft.com/office/drawing/2014/main" id="{D3846409-D9F5-680D-513C-A0035B6D78E1}"/>
              </a:ext>
            </a:extLst>
          </p:cNvPr>
          <p:cNvSpPr/>
          <p:nvPr/>
        </p:nvSpPr>
        <p:spPr>
          <a:xfrm>
            <a:off x="5823180" y="5251445"/>
            <a:ext cx="884904" cy="604684"/>
          </a:xfrm>
          <a:prstGeom prst="rightArrow">
            <a:avLst/>
          </a:prstGeom>
          <a:solidFill>
            <a:srgbClr val="00B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42A3D262-11A3-03DC-A462-DBE504271BA9}"/>
              </a:ext>
            </a:extLst>
          </p:cNvPr>
          <p:cNvSpPr txBox="1"/>
          <p:nvPr/>
        </p:nvSpPr>
        <p:spPr>
          <a:xfrm>
            <a:off x="732"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Opportunity Cost</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8" name="Picture 7" descr="A person playing a video game&#10;&#10;AI-generated content may be incorrect.">
            <a:extLst>
              <a:ext uri="{FF2B5EF4-FFF2-40B4-BE49-F238E27FC236}">
                <a16:creationId xmlns:a16="http://schemas.microsoft.com/office/drawing/2014/main" id="{60EF4820-2470-9509-3D59-F1FA0B01AF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77247" y="1436914"/>
            <a:ext cx="1562100" cy="1562100"/>
          </a:xfrm>
          <a:prstGeom prst="rect">
            <a:avLst/>
          </a:prstGeom>
        </p:spPr>
      </p:pic>
      <p:pic>
        <p:nvPicPr>
          <p:cNvPr id="10" name="Picture 9">
            <a:extLst>
              <a:ext uri="{FF2B5EF4-FFF2-40B4-BE49-F238E27FC236}">
                <a16:creationId xmlns:a16="http://schemas.microsoft.com/office/drawing/2014/main" id="{BB56F3B7-C7DD-37F0-2E77-4403F5DA5DB3}"/>
              </a:ext>
            </a:extLst>
          </p:cNvPr>
          <p:cNvPicPr>
            <a:picLocks noChangeAspect="1"/>
          </p:cNvPicPr>
          <p:nvPr/>
        </p:nvPicPr>
        <p:blipFill>
          <a:blip r:embed="rId4"/>
          <a:stretch>
            <a:fillRect/>
          </a:stretch>
        </p:blipFill>
        <p:spPr>
          <a:xfrm>
            <a:off x="131113" y="1857712"/>
            <a:ext cx="1372711" cy="1310030"/>
          </a:xfrm>
          <a:prstGeom prst="rect">
            <a:avLst/>
          </a:prstGeom>
        </p:spPr>
      </p:pic>
      <p:pic>
        <p:nvPicPr>
          <p:cNvPr id="1026" name="Picture 2">
            <a:extLst>
              <a:ext uri="{FF2B5EF4-FFF2-40B4-BE49-F238E27FC236}">
                <a16:creationId xmlns:a16="http://schemas.microsoft.com/office/drawing/2014/main" id="{104F4134-0E67-47F1-9BDF-33955CA2D83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267418"/>
            <a:ext cx="1701911" cy="170191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group of people sitting at a table&#10;&#10;AI-generated content may be incorrect.">
            <a:extLst>
              <a:ext uri="{FF2B5EF4-FFF2-40B4-BE49-F238E27FC236}">
                <a16:creationId xmlns:a16="http://schemas.microsoft.com/office/drawing/2014/main" id="{39E1A55C-B6C5-21F6-9D2C-0F04F82E63B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03565" y="3267418"/>
            <a:ext cx="1606555" cy="1606555"/>
          </a:xfrm>
          <a:prstGeom prst="rect">
            <a:avLst/>
          </a:prstGeom>
        </p:spPr>
      </p:pic>
      <p:pic>
        <p:nvPicPr>
          <p:cNvPr id="1028" name="Picture 4">
            <a:extLst>
              <a:ext uri="{FF2B5EF4-FFF2-40B4-BE49-F238E27FC236}">
                <a16:creationId xmlns:a16="http://schemas.microsoft.com/office/drawing/2014/main" id="{88B55CEC-6CE1-29A6-301B-8C522EECE4E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820" y="5069005"/>
            <a:ext cx="1532270" cy="153227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BD5FB834-8316-1492-0547-8DDBA58266C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9687873">
            <a:off x="9503715" y="4868085"/>
            <a:ext cx="1740997" cy="1740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9251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9">
                                            <p:txEl>
                                              <p:pRg st="2" end="2"/>
                                            </p:txEl>
                                          </p:spTgt>
                                        </p:tgtEl>
                                        <p:attrNameLst>
                                          <p:attrName>style.visibility</p:attrName>
                                        </p:attrNameLst>
                                      </p:cBhvr>
                                      <p:to>
                                        <p:strVal val="visible"/>
                                      </p:to>
                                    </p:set>
                                    <p:animEffect transition="in" filter="fade">
                                      <p:cBhvr>
                                        <p:cTn id="26" dur="500"/>
                                        <p:tgtEl>
                                          <p:spTgt spid="19">
                                            <p:txEl>
                                              <p:pRg st="2" end="2"/>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026"/>
                                        </p:tgtEl>
                                        <p:attrNameLst>
                                          <p:attrName>style.visibility</p:attrName>
                                        </p:attrNameLst>
                                      </p:cBhvr>
                                      <p:to>
                                        <p:strVal val="visible"/>
                                      </p:to>
                                    </p:set>
                                    <p:animEffect transition="in" filter="fade">
                                      <p:cBhvr>
                                        <p:cTn id="29" dur="500"/>
                                        <p:tgtEl>
                                          <p:spTgt spid="102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7">
                                            <p:txEl>
                                              <p:pRg st="3" end="3"/>
                                            </p:txEl>
                                          </p:spTgt>
                                        </p:tgtEl>
                                        <p:attrNameLst>
                                          <p:attrName>style.visibility</p:attrName>
                                        </p:attrNameLst>
                                      </p:cBhvr>
                                      <p:to>
                                        <p:strVal val="visible"/>
                                      </p:to>
                                    </p:set>
                                    <p:animEffect transition="in" filter="fade">
                                      <p:cBhvr>
                                        <p:cTn id="34" dur="500"/>
                                        <p:tgtEl>
                                          <p:spTgt spid="7">
                                            <p:txEl>
                                              <p:pRg st="3" end="3"/>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500"/>
                                        <p:tgtEl>
                                          <p:spTgt spid="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9">
                                            <p:txEl>
                                              <p:pRg st="4" end="4"/>
                                            </p:txEl>
                                          </p:spTgt>
                                        </p:tgtEl>
                                        <p:attrNameLst>
                                          <p:attrName>style.visibility</p:attrName>
                                        </p:attrNameLst>
                                      </p:cBhvr>
                                      <p:to>
                                        <p:strVal val="visible"/>
                                      </p:to>
                                    </p:set>
                                    <p:animEffect transition="in" filter="fade">
                                      <p:cBhvr>
                                        <p:cTn id="45" dur="500"/>
                                        <p:tgtEl>
                                          <p:spTgt spid="19">
                                            <p:txEl>
                                              <p:pRg st="4" end="4"/>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1028"/>
                                        </p:tgtEl>
                                        <p:attrNameLst>
                                          <p:attrName>style.visibility</p:attrName>
                                        </p:attrNameLst>
                                      </p:cBhvr>
                                      <p:to>
                                        <p:strVal val="visible"/>
                                      </p:to>
                                    </p:set>
                                    <p:animEffect transition="in" filter="fade">
                                      <p:cBhvr>
                                        <p:cTn id="48" dur="500"/>
                                        <p:tgtEl>
                                          <p:spTgt spid="1028"/>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7">
                                            <p:txEl>
                                              <p:pRg st="7" end="7"/>
                                            </p:txEl>
                                          </p:spTgt>
                                        </p:tgtEl>
                                        <p:attrNameLst>
                                          <p:attrName>style.visibility</p:attrName>
                                        </p:attrNameLst>
                                      </p:cBhvr>
                                      <p:to>
                                        <p:strVal val="visible"/>
                                      </p:to>
                                    </p:set>
                                    <p:animEffect transition="in" filter="fade">
                                      <p:cBhvr>
                                        <p:cTn id="53" dur="500"/>
                                        <p:tgtEl>
                                          <p:spTgt spid="7">
                                            <p:txEl>
                                              <p:pRg st="7" end="7"/>
                                            </p:txEl>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500"/>
                                        <p:tgtEl>
                                          <p:spTgt spid="6"/>
                                        </p:tgtEl>
                                      </p:cBhvr>
                                    </p:animEffect>
                                  </p:childTnLst>
                                </p:cTn>
                              </p:par>
                              <p:par>
                                <p:cTn id="57" presetID="10" presetClass="entr" presetSubtype="0" fill="hold" nodeType="withEffect">
                                  <p:stCondLst>
                                    <p:cond delay="0"/>
                                  </p:stCondLst>
                                  <p:childTnLst>
                                    <p:set>
                                      <p:cBhvr>
                                        <p:cTn id="58" dur="1" fill="hold">
                                          <p:stCondLst>
                                            <p:cond delay="0"/>
                                          </p:stCondLst>
                                        </p:cTn>
                                        <p:tgtEl>
                                          <p:spTgt spid="1030"/>
                                        </p:tgtEl>
                                        <p:attrNameLst>
                                          <p:attrName>style.visibility</p:attrName>
                                        </p:attrNameLst>
                                      </p:cBhvr>
                                      <p:to>
                                        <p:strVal val="visible"/>
                                      </p:to>
                                    </p:set>
                                    <p:animEffect transition="in" filter="fade">
                                      <p:cBhvr>
                                        <p:cTn id="59"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94C1C21B-E8FD-33E7-003C-A315E8D4F408}"/>
              </a:ext>
            </a:extLst>
          </p:cNvPr>
          <p:cNvSpPr txBox="1"/>
          <p:nvPr/>
        </p:nvSpPr>
        <p:spPr>
          <a:xfrm>
            <a:off x="2018216" y="1126045"/>
            <a:ext cx="8155567" cy="5447645"/>
          </a:xfrm>
          <a:prstGeom prst="rect">
            <a:avLst/>
          </a:prstGeom>
          <a:noFill/>
        </p:spPr>
        <p:txBody>
          <a:bodyPr wrap="square">
            <a:spAutoFit/>
          </a:bodyPr>
          <a:lstStyle/>
          <a:p>
            <a:pPr algn="ctr"/>
            <a:r>
              <a:rPr lang="en-US" sz="5500" b="1" dirty="0">
                <a:ln w="15875">
                  <a:solidFill>
                    <a:schemeClr val="bg1"/>
                  </a:solidFill>
                </a:ln>
                <a:latin typeface="Calibri" panose="020F0502020204030204"/>
              </a:rPr>
              <a:t>Explicit Costs</a:t>
            </a: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5500" b="1" dirty="0">
                <a:ln w="15875">
                  <a:solidFill>
                    <a:schemeClr val="tx1"/>
                  </a:solidFill>
                </a:ln>
                <a:solidFill>
                  <a:srgbClr val="FF0000"/>
                </a:solidFill>
                <a:latin typeface="Calibri" panose="020F0502020204030204"/>
              </a:rPr>
              <a:t>Money paid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5500" b="1" dirty="0">
                <a:ln w="15875">
                  <a:solidFill>
                    <a:schemeClr val="tx1"/>
                  </a:solidFill>
                </a:ln>
                <a:solidFill>
                  <a:srgbClr val="FF0000"/>
                </a:solidFill>
                <a:latin typeface="Calibri" panose="020F0502020204030204"/>
              </a:rPr>
              <a:t>for a choice</a:t>
            </a:r>
            <a:endParaRPr kumimoji="0" lang="en-US" sz="5500" b="1" i="0" u="none" strike="noStrike" kern="1200" cap="none" spc="0" normalizeH="0" baseline="0" noProof="0" dirty="0">
              <a:ln w="15875">
                <a:solidFill>
                  <a:schemeClr val="tx1"/>
                </a:solidFill>
              </a:ln>
              <a:solidFill>
                <a:srgbClr val="FF0000"/>
              </a:solidFill>
              <a:effectLst/>
              <a:uLnTx/>
              <a:uFillTx/>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5500" b="1" dirty="0">
                <a:ln w="15875">
                  <a:solidFill>
                    <a:schemeClr val="bg1"/>
                  </a:solidFill>
                </a:ln>
                <a:latin typeface="Calibri" panose="020F0502020204030204"/>
              </a:rPr>
              <a:t>Implicit</a:t>
            </a:r>
            <a:r>
              <a:rPr kumimoji="0" lang="en-US" sz="5500" b="1" i="0" u="none" strike="noStrike" kern="1200" cap="none" spc="0" normalizeH="0" baseline="0" noProof="0" dirty="0">
                <a:ln w="15875">
                  <a:solidFill>
                    <a:schemeClr val="bg1"/>
                  </a:solidFill>
                </a:ln>
                <a:effectLst/>
                <a:uLnTx/>
                <a:uFillTx/>
                <a:latin typeface="Calibri" panose="020F0502020204030204"/>
                <a:ea typeface="+mn-ea"/>
                <a:cs typeface="+mn-cs"/>
              </a:rPr>
              <a:t> Costs: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Lost earnings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from a choice</a:t>
            </a:r>
            <a:endPar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endParaRPr>
          </a:p>
          <a:p>
            <a:pPr algn="ctr"/>
            <a:endParaRPr lang="en-US" dirty="0">
              <a:ln w="15875">
                <a:solidFill>
                  <a:schemeClr val="tx1"/>
                </a:solidFill>
              </a:ln>
            </a:endParaRPr>
          </a:p>
        </p:txBody>
      </p:sp>
      <p:pic>
        <p:nvPicPr>
          <p:cNvPr id="4" name="Picture 2" descr="Hands and Money">
            <a:extLst>
              <a:ext uri="{FF2B5EF4-FFF2-40B4-BE49-F238E27FC236}">
                <a16:creationId xmlns:a16="http://schemas.microsoft.com/office/drawing/2014/main" id="{D868CC50-17C2-B3A3-7825-62BA68E2867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0524" y="2646977"/>
            <a:ext cx="2655384" cy="2405779"/>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4B091246-FE37-1CFE-5CBF-AC7EA4AACA2F}"/>
              </a:ext>
            </a:extLst>
          </p:cNvPr>
          <p:cNvGrpSpPr/>
          <p:nvPr/>
        </p:nvGrpSpPr>
        <p:grpSpPr>
          <a:xfrm>
            <a:off x="8846094" y="2598754"/>
            <a:ext cx="2513466" cy="2322121"/>
            <a:chOff x="4786313" y="5139821"/>
            <a:chExt cx="1671637" cy="1645980"/>
          </a:xfrm>
        </p:grpSpPr>
        <p:pic>
          <p:nvPicPr>
            <p:cNvPr id="6" name="Picture 2" descr="Late for work">
              <a:extLst>
                <a:ext uri="{FF2B5EF4-FFF2-40B4-BE49-F238E27FC236}">
                  <a16:creationId xmlns:a16="http://schemas.microsoft.com/office/drawing/2014/main" id="{36A76ACD-29EE-2355-2C20-30389FD14E7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12913" y="5139821"/>
              <a:ext cx="959275" cy="1642595"/>
            </a:xfrm>
            <a:prstGeom prst="rect">
              <a:avLst/>
            </a:prstGeom>
            <a:noFill/>
            <a:extLst>
              <a:ext uri="{909E8E84-426E-40DD-AFC4-6F175D3DCCD1}">
                <a14:hiddenFill xmlns:a14="http://schemas.microsoft.com/office/drawing/2010/main">
                  <a:solidFill>
                    <a:srgbClr val="FFFFFF"/>
                  </a:solidFill>
                </a14:hiddenFill>
              </a:ext>
            </a:extLst>
          </p:spPr>
        </p:pic>
        <p:sp>
          <p:nvSpPr>
            <p:cNvPr id="7" name="Oval 6">
              <a:extLst>
                <a:ext uri="{FF2B5EF4-FFF2-40B4-BE49-F238E27FC236}">
                  <a16:creationId xmlns:a16="http://schemas.microsoft.com/office/drawing/2014/main" id="{384D9131-C457-4B8E-62B4-54AFB4D9F75F}"/>
                </a:ext>
              </a:extLst>
            </p:cNvPr>
            <p:cNvSpPr/>
            <p:nvPr/>
          </p:nvSpPr>
          <p:spPr>
            <a:xfrm>
              <a:off x="4786313" y="5272088"/>
              <a:ext cx="1671637" cy="151371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17A363D0-6084-BCB3-79AD-34DA0FAECBED}"/>
                </a:ext>
              </a:extLst>
            </p:cNvPr>
            <p:cNvCxnSpPr>
              <a:stCxn id="7" idx="7"/>
              <a:endCxn id="7" idx="3"/>
            </p:cNvCxnSpPr>
            <p:nvPr/>
          </p:nvCxnSpPr>
          <p:spPr>
            <a:xfrm flipH="1">
              <a:off x="5031119" y="5493766"/>
              <a:ext cx="1182025" cy="107035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9019D77E-4A08-DD4C-615B-27D5C9D2207A}"/>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Opportunity Cost</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9004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fade">
                                      <p:cBhvr>
                                        <p:cTn id="12" dur="500"/>
                                        <p:tgtEl>
                                          <p:spTgt spid="19">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animEffect transition="in" filter="fade">
                                      <p:cBhvr>
                                        <p:cTn id="15" dur="500"/>
                                        <p:tgtEl>
                                          <p:spTgt spid="19">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9">
                                            <p:txEl>
                                              <p:pRg st="3" end="3"/>
                                            </p:txEl>
                                          </p:spTgt>
                                        </p:tgtEl>
                                        <p:attrNameLst>
                                          <p:attrName>style.visibility</p:attrName>
                                        </p:attrNameLst>
                                      </p:cBhvr>
                                      <p:to>
                                        <p:strVal val="visible"/>
                                      </p:to>
                                    </p:set>
                                    <p:animEffect transition="in" filter="fade">
                                      <p:cBhvr>
                                        <p:cTn id="23" dur="500"/>
                                        <p:tgtEl>
                                          <p:spTgt spid="19">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9">
                                            <p:txEl>
                                              <p:pRg st="4" end="4"/>
                                            </p:txEl>
                                          </p:spTgt>
                                        </p:tgtEl>
                                        <p:attrNameLst>
                                          <p:attrName>style.visibility</p:attrName>
                                        </p:attrNameLst>
                                      </p:cBhvr>
                                      <p:to>
                                        <p:strVal val="visible"/>
                                      </p:to>
                                    </p:set>
                                    <p:animEffect transition="in" filter="fade">
                                      <p:cBhvr>
                                        <p:cTn id="28" dur="500"/>
                                        <p:tgtEl>
                                          <p:spTgt spid="19">
                                            <p:txEl>
                                              <p:pRg st="4" end="4"/>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9">
                                            <p:txEl>
                                              <p:pRg st="5" end="5"/>
                                            </p:txEl>
                                          </p:spTgt>
                                        </p:tgtEl>
                                        <p:attrNameLst>
                                          <p:attrName>style.visibility</p:attrName>
                                        </p:attrNameLst>
                                      </p:cBhvr>
                                      <p:to>
                                        <p:strVal val="visible"/>
                                      </p:to>
                                    </p:set>
                                    <p:animEffect transition="in" filter="fade">
                                      <p:cBhvr>
                                        <p:cTn id="31" dur="500"/>
                                        <p:tgtEl>
                                          <p:spTgt spid="19">
                                            <p:txEl>
                                              <p:pRg st="5" end="5"/>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94C1C21B-E8FD-33E7-003C-A315E8D4F408}"/>
              </a:ext>
            </a:extLst>
          </p:cNvPr>
          <p:cNvSpPr txBox="1"/>
          <p:nvPr/>
        </p:nvSpPr>
        <p:spPr>
          <a:xfrm>
            <a:off x="1345175" y="1142374"/>
            <a:ext cx="9501649" cy="5447645"/>
          </a:xfrm>
          <a:prstGeom prst="rect">
            <a:avLst/>
          </a:prstGeom>
          <a:noFill/>
        </p:spPr>
        <p:txBody>
          <a:bodyPr wrap="square">
            <a:spAutoFit/>
          </a:bodyPr>
          <a:lstStyle/>
          <a:p>
            <a:pPr algn="ctr"/>
            <a:r>
              <a:rPr lang="en-US" sz="5500" b="1" dirty="0">
                <a:ln w="15875">
                  <a:solidFill>
                    <a:schemeClr val="bg1"/>
                  </a:solidFill>
                </a:ln>
                <a:latin typeface="Calibri" panose="020F0502020204030204"/>
              </a:rPr>
              <a:t>Calculating Opportunity Cost</a:t>
            </a:r>
          </a:p>
          <a:p>
            <a:pPr algn="ctr"/>
            <a:r>
              <a:rPr lang="en-US" sz="5500" b="1" dirty="0">
                <a:ln w="15875">
                  <a:solidFill>
                    <a:schemeClr val="tx1"/>
                  </a:solidFill>
                </a:ln>
                <a:solidFill>
                  <a:srgbClr val="FF0000"/>
                </a:solidFill>
                <a:latin typeface="Calibri" panose="020F0502020204030204"/>
              </a:rPr>
              <a:t>Focus on the cost </a:t>
            </a:r>
          </a:p>
          <a:p>
            <a:pPr algn="ctr"/>
            <a:r>
              <a:rPr lang="en-US" sz="5500" b="1" dirty="0">
                <a:ln w="15875">
                  <a:solidFill>
                    <a:schemeClr val="tx1"/>
                  </a:solidFill>
                </a:ln>
                <a:solidFill>
                  <a:srgbClr val="FF0000"/>
                </a:solidFill>
                <a:latin typeface="Calibri" panose="020F0502020204030204"/>
              </a:rPr>
              <a:t>of the choice</a:t>
            </a:r>
          </a:p>
          <a:p>
            <a:pPr algn="ctr"/>
            <a:endParaRPr lang="en-US" sz="5500" b="1" dirty="0">
              <a:ln w="15875">
                <a:solidFill>
                  <a:schemeClr val="tx1"/>
                </a:solidFill>
              </a:ln>
              <a:solidFill>
                <a:srgbClr val="00B050"/>
              </a:solidFill>
              <a:latin typeface="Calibri" panose="020F0502020204030204"/>
            </a:endParaRPr>
          </a:p>
          <a:p>
            <a:pPr algn="ctr"/>
            <a:r>
              <a:rPr lang="en-US" sz="5500" b="1" dirty="0">
                <a:ln w="15875">
                  <a:solidFill>
                    <a:schemeClr val="tx1"/>
                  </a:solidFill>
                </a:ln>
                <a:solidFill>
                  <a:srgbClr val="00B050"/>
                </a:solidFill>
                <a:latin typeface="Calibri" panose="020F0502020204030204"/>
              </a:rPr>
              <a:t>Add implicit and </a:t>
            </a:r>
          </a:p>
          <a:p>
            <a:pPr algn="ctr"/>
            <a:r>
              <a:rPr lang="en-US" sz="5500" b="1" dirty="0">
                <a:ln w="15875">
                  <a:solidFill>
                    <a:schemeClr val="tx1"/>
                  </a:solidFill>
                </a:ln>
                <a:solidFill>
                  <a:srgbClr val="00B050"/>
                </a:solidFill>
                <a:latin typeface="Calibri" panose="020F0502020204030204"/>
              </a:rPr>
              <a:t>explicit costs</a:t>
            </a:r>
            <a:endParaRPr kumimoji="0" lang="en-US" sz="4000" b="1" i="0" u="none" strike="noStrike" kern="1200" cap="none" spc="0" normalizeH="0" baseline="0" noProof="0" dirty="0">
              <a:ln w="15875">
                <a:solidFill>
                  <a:schemeClr val="tx1"/>
                </a:solidFill>
              </a:ln>
              <a:solidFill>
                <a:srgbClr val="00B050"/>
              </a:solidFill>
              <a:effectLst/>
              <a:uLnTx/>
              <a:uFillTx/>
              <a:latin typeface="Calibri" panose="020F0502020204030204"/>
            </a:endParaRPr>
          </a:p>
          <a:p>
            <a:pPr algn="ctr"/>
            <a:endParaRPr lang="en-US" dirty="0">
              <a:ln>
                <a:solidFill>
                  <a:schemeClr val="tx1"/>
                </a:solidFill>
              </a:ln>
            </a:endParaRPr>
          </a:p>
        </p:txBody>
      </p:sp>
      <p:sp>
        <p:nvSpPr>
          <p:cNvPr id="2" name="TextBox 1">
            <a:extLst>
              <a:ext uri="{FF2B5EF4-FFF2-40B4-BE49-F238E27FC236}">
                <a16:creationId xmlns:a16="http://schemas.microsoft.com/office/drawing/2014/main" id="{8706D2CA-9B98-6A0A-1CE3-0AA66DCF9FCC}"/>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Opportunity Cost</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3" name="Picture 2" descr="Hands and Money">
            <a:extLst>
              <a:ext uri="{FF2B5EF4-FFF2-40B4-BE49-F238E27FC236}">
                <a16:creationId xmlns:a16="http://schemas.microsoft.com/office/drawing/2014/main" id="{28A5F336-DCE9-37F5-0E9E-16FD20F310B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0524" y="2646977"/>
            <a:ext cx="2655384" cy="2405779"/>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94683045-111E-A158-4DC7-A51A77E461A3}"/>
              </a:ext>
            </a:extLst>
          </p:cNvPr>
          <p:cNvGrpSpPr/>
          <p:nvPr/>
        </p:nvGrpSpPr>
        <p:grpSpPr>
          <a:xfrm>
            <a:off x="8846094" y="2598754"/>
            <a:ext cx="2513466" cy="2322121"/>
            <a:chOff x="4786313" y="5139821"/>
            <a:chExt cx="1671637" cy="1645980"/>
          </a:xfrm>
        </p:grpSpPr>
        <p:pic>
          <p:nvPicPr>
            <p:cNvPr id="5" name="Picture 2" descr="Late for work">
              <a:extLst>
                <a:ext uri="{FF2B5EF4-FFF2-40B4-BE49-F238E27FC236}">
                  <a16:creationId xmlns:a16="http://schemas.microsoft.com/office/drawing/2014/main" id="{6BB61DE2-6082-56E5-37E4-66FC91F9D5B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12913" y="5139821"/>
              <a:ext cx="959275" cy="1642595"/>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3CED78BC-0AB8-B8D5-F9A7-39A1243D231F}"/>
                </a:ext>
              </a:extLst>
            </p:cNvPr>
            <p:cNvSpPr/>
            <p:nvPr/>
          </p:nvSpPr>
          <p:spPr>
            <a:xfrm>
              <a:off x="4786313" y="5272088"/>
              <a:ext cx="1671637" cy="151371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3017CE6A-8E80-46C0-29E8-C3AB36B6DFAD}"/>
                </a:ext>
              </a:extLst>
            </p:cNvPr>
            <p:cNvCxnSpPr>
              <a:stCxn id="6" idx="7"/>
              <a:endCxn id="6" idx="3"/>
            </p:cNvCxnSpPr>
            <p:nvPr/>
          </p:nvCxnSpPr>
          <p:spPr>
            <a:xfrm flipH="1">
              <a:off x="5031119" y="5493766"/>
              <a:ext cx="1182025" cy="107035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09877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1" end="1"/>
                                            </p:txEl>
                                          </p:spTgt>
                                        </p:tgtEl>
                                        <p:attrNameLst>
                                          <p:attrName>style.visibility</p:attrName>
                                        </p:attrNameLst>
                                      </p:cBhvr>
                                      <p:to>
                                        <p:strVal val="visible"/>
                                      </p:to>
                                    </p:set>
                                    <p:animEffect transition="in" filter="fade">
                                      <p:cBhvr>
                                        <p:cTn id="7" dur="500"/>
                                        <p:tgtEl>
                                          <p:spTgt spid="19">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2" end="2"/>
                                            </p:txEl>
                                          </p:spTgt>
                                        </p:tgtEl>
                                        <p:attrNameLst>
                                          <p:attrName>style.visibility</p:attrName>
                                        </p:attrNameLst>
                                      </p:cBhvr>
                                      <p:to>
                                        <p:strVal val="visible"/>
                                      </p:to>
                                    </p:set>
                                    <p:animEffect transition="in" filter="fade">
                                      <p:cBhvr>
                                        <p:cTn id="10" dur="500"/>
                                        <p:tgtEl>
                                          <p:spTgt spid="19">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4" end="4"/>
                                            </p:txEl>
                                          </p:spTgt>
                                        </p:tgtEl>
                                        <p:attrNameLst>
                                          <p:attrName>style.visibility</p:attrName>
                                        </p:attrNameLst>
                                      </p:cBhvr>
                                      <p:to>
                                        <p:strVal val="visible"/>
                                      </p:to>
                                    </p:set>
                                    <p:animEffect transition="in" filter="fade">
                                      <p:cBhvr>
                                        <p:cTn id="15" dur="500"/>
                                        <p:tgtEl>
                                          <p:spTgt spid="19">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xEl>
                                              <p:pRg st="5" end="5"/>
                                            </p:txEl>
                                          </p:spTgt>
                                        </p:tgtEl>
                                        <p:attrNameLst>
                                          <p:attrName>style.visibility</p:attrName>
                                        </p:attrNameLst>
                                      </p:cBhvr>
                                      <p:to>
                                        <p:strVal val="visible"/>
                                      </p:to>
                                    </p:set>
                                    <p:animEffect transition="in" filter="fade">
                                      <p:cBhvr>
                                        <p:cTn id="18" dur="500"/>
                                        <p:tgtEl>
                                          <p:spTgt spid="19">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par>
                                <p:cTn id="22" presetID="10"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94C1C21B-E8FD-33E7-003C-A315E8D4F408}"/>
              </a:ext>
            </a:extLst>
          </p:cNvPr>
          <p:cNvSpPr txBox="1"/>
          <p:nvPr/>
        </p:nvSpPr>
        <p:spPr>
          <a:xfrm>
            <a:off x="1906462" y="1652189"/>
            <a:ext cx="9501649" cy="4985980"/>
          </a:xfrm>
          <a:prstGeom prst="rect">
            <a:avLst/>
          </a:prstGeom>
          <a:noFill/>
        </p:spPr>
        <p:txBody>
          <a:bodyPr wrap="square">
            <a:spAutoFit/>
          </a:bodyPr>
          <a:lstStyle/>
          <a:p>
            <a:r>
              <a:rPr lang="en-US" sz="6000" b="1" dirty="0">
                <a:ln w="15875">
                  <a:solidFill>
                    <a:schemeClr val="bg1"/>
                  </a:solidFill>
                </a:ln>
                <a:latin typeface="Calibri" panose="020F0502020204030204"/>
              </a:rPr>
              <a:t>Ticket</a:t>
            </a:r>
          </a:p>
          <a:p>
            <a:r>
              <a:rPr lang="en-US" sz="4000" b="1" dirty="0">
                <a:ln w="15875">
                  <a:solidFill>
                    <a:schemeClr val="tx1"/>
                  </a:solidFill>
                </a:ln>
                <a:solidFill>
                  <a:srgbClr val="FF0000"/>
                </a:solidFill>
                <a:latin typeface="Calibri" panose="020F0502020204030204"/>
              </a:rPr>
              <a:t>Explicit</a:t>
            </a:r>
          </a:p>
          <a:p>
            <a:r>
              <a:rPr kumimoji="0" lang="en-US" sz="6000" b="1" i="0" u="none" strike="noStrike" kern="1200" cap="none" spc="0" normalizeH="0" baseline="0" noProof="0" dirty="0">
                <a:ln w="15875">
                  <a:solidFill>
                    <a:schemeClr val="bg1"/>
                  </a:solidFill>
                </a:ln>
                <a:effectLst/>
                <a:uLnTx/>
                <a:uFillTx/>
                <a:latin typeface="Calibri" panose="020F0502020204030204"/>
                <a:ea typeface="+mn-ea"/>
                <a:cs typeface="+mn-cs"/>
              </a:rPr>
              <a:t>Popcorn</a:t>
            </a:r>
          </a:p>
          <a:p>
            <a:r>
              <a:rPr lang="en-US" sz="4000" b="1" dirty="0">
                <a:ln w="15875">
                  <a:solidFill>
                    <a:schemeClr val="tx1"/>
                  </a:solidFill>
                </a:ln>
                <a:solidFill>
                  <a:srgbClr val="FF0000"/>
                </a:solidFill>
                <a:latin typeface="Calibri" panose="020F0502020204030204"/>
              </a:rPr>
              <a:t>Explicit</a:t>
            </a:r>
          </a:p>
          <a:p>
            <a:r>
              <a:rPr kumimoji="0" lang="en-US" sz="6000" b="1" i="0" u="none" strike="noStrike" kern="1200" cap="none" spc="0" normalizeH="0" baseline="0" noProof="0" dirty="0">
                <a:ln w="15875">
                  <a:solidFill>
                    <a:schemeClr val="bg1"/>
                  </a:solidFill>
                </a:ln>
                <a:effectLst/>
                <a:uLnTx/>
                <a:uFillTx/>
                <a:latin typeface="Calibri" panose="020F0502020204030204"/>
                <a:ea typeface="+mn-ea"/>
                <a:cs typeface="+mn-cs"/>
              </a:rPr>
              <a:t>Lost wages</a:t>
            </a:r>
          </a:p>
          <a:p>
            <a:r>
              <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Implicit</a:t>
            </a:r>
          </a:p>
          <a:p>
            <a:endParaRPr lang="en-US" dirty="0">
              <a:ln w="15875">
                <a:solidFill>
                  <a:schemeClr val="tx1"/>
                </a:solidFill>
              </a:ln>
            </a:endParaRPr>
          </a:p>
        </p:txBody>
      </p:sp>
      <p:grpSp>
        <p:nvGrpSpPr>
          <p:cNvPr id="4" name="Group 3">
            <a:extLst>
              <a:ext uri="{FF2B5EF4-FFF2-40B4-BE49-F238E27FC236}">
                <a16:creationId xmlns:a16="http://schemas.microsoft.com/office/drawing/2014/main" id="{CE7A47B5-E2BC-1A8F-1576-19FA78AAEE4C}"/>
              </a:ext>
            </a:extLst>
          </p:cNvPr>
          <p:cNvGrpSpPr/>
          <p:nvPr/>
        </p:nvGrpSpPr>
        <p:grpSpPr>
          <a:xfrm>
            <a:off x="5312456" y="5025360"/>
            <a:ext cx="1671637" cy="1645980"/>
            <a:chOff x="4786313" y="5139821"/>
            <a:chExt cx="1671637" cy="1645980"/>
          </a:xfrm>
        </p:grpSpPr>
        <p:pic>
          <p:nvPicPr>
            <p:cNvPr id="5" name="Picture 2" descr="Late for work">
              <a:extLst>
                <a:ext uri="{FF2B5EF4-FFF2-40B4-BE49-F238E27FC236}">
                  <a16:creationId xmlns:a16="http://schemas.microsoft.com/office/drawing/2014/main" id="{3B04012C-636E-6CDD-C9D2-6A3DD95863F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12913" y="5139821"/>
              <a:ext cx="959275" cy="1642595"/>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DE443E33-7222-5C28-308F-4900DC070D65}"/>
                </a:ext>
              </a:extLst>
            </p:cNvPr>
            <p:cNvSpPr/>
            <p:nvPr/>
          </p:nvSpPr>
          <p:spPr>
            <a:xfrm>
              <a:off x="4786313" y="5272088"/>
              <a:ext cx="1671637" cy="151371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E511B9AD-9FC0-6799-F28A-98031B726E98}"/>
                </a:ext>
              </a:extLst>
            </p:cNvPr>
            <p:cNvCxnSpPr>
              <a:stCxn id="6" idx="7"/>
              <a:endCxn id="6" idx="3"/>
            </p:cNvCxnSpPr>
            <p:nvPr/>
          </p:nvCxnSpPr>
          <p:spPr>
            <a:xfrm flipH="1">
              <a:off x="5031119" y="5493766"/>
              <a:ext cx="1182025" cy="107035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3074" name="Picture 2" descr="Popcorn bag vector clip art">
            <a:extLst>
              <a:ext uri="{FF2B5EF4-FFF2-40B4-BE49-F238E27FC236}">
                <a16:creationId xmlns:a16="http://schemas.microsoft.com/office/drawing/2014/main" id="{A57FE7CC-DA8D-5485-7EC5-8B0AF25015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6288" y="2907338"/>
            <a:ext cx="1703330" cy="240583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Vector image of  admit one ticket with stamp">
            <a:extLst>
              <a:ext uri="{FF2B5EF4-FFF2-40B4-BE49-F238E27FC236}">
                <a16:creationId xmlns:a16="http://schemas.microsoft.com/office/drawing/2014/main" id="{3857C8BA-51C0-2494-C58C-2EF17E5EC2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4791" y="1596366"/>
            <a:ext cx="2215329" cy="1156402"/>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0B6194F3-2AA0-6075-AEB9-4C0F70786DD5}"/>
              </a:ext>
            </a:extLst>
          </p:cNvPr>
          <p:cNvSpPr txBox="1"/>
          <p:nvPr/>
        </p:nvSpPr>
        <p:spPr>
          <a:xfrm>
            <a:off x="4925083" y="3886246"/>
            <a:ext cx="1671637" cy="707886"/>
          </a:xfrm>
          <a:prstGeom prst="rect">
            <a:avLst/>
          </a:prstGeom>
          <a:noFill/>
        </p:spPr>
        <p:txBody>
          <a:bodyPr wrap="square">
            <a:spAutoFit/>
          </a:bodyPr>
          <a:lstStyle/>
          <a:p>
            <a:r>
              <a:rPr lang="en-US" sz="4000" b="1" dirty="0">
                <a:ln w="15875">
                  <a:solidFill>
                    <a:schemeClr val="tx1"/>
                  </a:solidFill>
                </a:ln>
                <a:solidFill>
                  <a:srgbClr val="00B050"/>
                </a:solidFill>
                <a:latin typeface="Calibri" panose="020F0502020204030204"/>
              </a:rPr>
              <a:t>$10</a:t>
            </a:r>
            <a:endParaRPr lang="en-US" dirty="0">
              <a:ln w="15875">
                <a:solidFill>
                  <a:schemeClr val="tx1"/>
                </a:solidFill>
              </a:ln>
              <a:solidFill>
                <a:srgbClr val="00B050"/>
              </a:solidFill>
            </a:endParaRPr>
          </a:p>
        </p:txBody>
      </p:sp>
      <p:sp>
        <p:nvSpPr>
          <p:cNvPr id="15" name="TextBox 14">
            <a:extLst>
              <a:ext uri="{FF2B5EF4-FFF2-40B4-BE49-F238E27FC236}">
                <a16:creationId xmlns:a16="http://schemas.microsoft.com/office/drawing/2014/main" id="{D60E6F30-27E3-5E99-9B05-FB875845297C}"/>
              </a:ext>
            </a:extLst>
          </p:cNvPr>
          <p:cNvSpPr txBox="1"/>
          <p:nvPr/>
        </p:nvSpPr>
        <p:spPr>
          <a:xfrm>
            <a:off x="4659787" y="2063941"/>
            <a:ext cx="1671637" cy="707886"/>
          </a:xfrm>
          <a:prstGeom prst="rect">
            <a:avLst/>
          </a:prstGeom>
          <a:noFill/>
        </p:spPr>
        <p:txBody>
          <a:bodyPr wrap="square">
            <a:spAutoFit/>
          </a:bodyPr>
          <a:lstStyle/>
          <a:p>
            <a:r>
              <a:rPr lang="en-US" sz="4000" b="1" dirty="0">
                <a:ln w="15875">
                  <a:solidFill>
                    <a:schemeClr val="tx1"/>
                  </a:solidFill>
                </a:ln>
                <a:solidFill>
                  <a:srgbClr val="00B050"/>
                </a:solidFill>
                <a:latin typeface="Calibri" panose="020F0502020204030204"/>
              </a:rPr>
              <a:t>$20</a:t>
            </a:r>
            <a:endParaRPr lang="en-US" dirty="0">
              <a:ln w="15875">
                <a:solidFill>
                  <a:schemeClr val="tx1"/>
                </a:solidFill>
              </a:ln>
              <a:solidFill>
                <a:srgbClr val="00B050"/>
              </a:solidFill>
            </a:endParaRPr>
          </a:p>
        </p:txBody>
      </p:sp>
      <p:sp>
        <p:nvSpPr>
          <p:cNvPr id="16" name="TextBox 15">
            <a:extLst>
              <a:ext uri="{FF2B5EF4-FFF2-40B4-BE49-F238E27FC236}">
                <a16:creationId xmlns:a16="http://schemas.microsoft.com/office/drawing/2014/main" id="{32C47F7F-3203-F702-9BDF-CF69DE4ED988}"/>
              </a:ext>
            </a:extLst>
          </p:cNvPr>
          <p:cNvSpPr txBox="1"/>
          <p:nvPr/>
        </p:nvSpPr>
        <p:spPr>
          <a:xfrm>
            <a:off x="5639056" y="5578033"/>
            <a:ext cx="1671637" cy="707886"/>
          </a:xfrm>
          <a:prstGeom prst="rect">
            <a:avLst/>
          </a:prstGeom>
          <a:noFill/>
        </p:spPr>
        <p:txBody>
          <a:bodyPr wrap="square">
            <a:spAutoFit/>
          </a:bodyPr>
          <a:lstStyle/>
          <a:p>
            <a:r>
              <a:rPr lang="en-US" sz="4000" b="1" dirty="0">
                <a:ln w="15875">
                  <a:solidFill>
                    <a:schemeClr val="tx1"/>
                  </a:solidFill>
                </a:ln>
                <a:solidFill>
                  <a:srgbClr val="00B050"/>
                </a:solidFill>
                <a:latin typeface="Calibri" panose="020F0502020204030204"/>
              </a:rPr>
              <a:t>$60</a:t>
            </a:r>
            <a:endParaRPr lang="en-US" dirty="0">
              <a:ln w="15875">
                <a:solidFill>
                  <a:schemeClr val="tx1"/>
                </a:solidFill>
              </a:ln>
              <a:solidFill>
                <a:srgbClr val="00B050"/>
              </a:solidFill>
            </a:endParaRPr>
          </a:p>
        </p:txBody>
      </p:sp>
      <p:sp>
        <p:nvSpPr>
          <p:cNvPr id="17" name="Rectangle 16">
            <a:extLst>
              <a:ext uri="{FF2B5EF4-FFF2-40B4-BE49-F238E27FC236}">
                <a16:creationId xmlns:a16="http://schemas.microsoft.com/office/drawing/2014/main" id="{0FC77CCC-BA85-FE3D-0331-761FFAD6C601}"/>
              </a:ext>
            </a:extLst>
          </p:cNvPr>
          <p:cNvSpPr/>
          <p:nvPr/>
        </p:nvSpPr>
        <p:spPr>
          <a:xfrm>
            <a:off x="6851993" y="3532303"/>
            <a:ext cx="5089635"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00B050"/>
                </a:solidFill>
                <a:latin typeface="Calibri" panose="020F0502020204030204"/>
              </a:rPr>
              <a:t>Focus on the CHOICE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00B0F0"/>
                </a:solidFill>
                <a:latin typeface="Calibri" panose="020F0502020204030204"/>
              </a:rPr>
              <a:t>$20+$10+$60=$90</a:t>
            </a:r>
            <a:endParaRPr kumimoji="0" lang="en-US" sz="4000" b="1" i="0" u="none" strike="noStrike" kern="1200" cap="none" spc="0" normalizeH="0" baseline="0" noProof="0" dirty="0">
              <a:ln w="15875">
                <a:solidFill>
                  <a:schemeClr val="tx1"/>
                </a:solidFill>
              </a:ln>
              <a:solidFill>
                <a:srgbClr val="00B0F0"/>
              </a:solidFill>
              <a:effectLst/>
              <a:uLnTx/>
              <a:uFillTx/>
              <a:latin typeface="Calibri" panose="020F0502020204030204"/>
            </a:endParaRPr>
          </a:p>
        </p:txBody>
      </p:sp>
      <p:sp>
        <p:nvSpPr>
          <p:cNvPr id="2" name="TextBox 1">
            <a:extLst>
              <a:ext uri="{FF2B5EF4-FFF2-40B4-BE49-F238E27FC236}">
                <a16:creationId xmlns:a16="http://schemas.microsoft.com/office/drawing/2014/main" id="{55248BB9-C163-7FFE-2D46-328B031D7515}"/>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Opportunity Cost Movie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3724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fade">
                                      <p:cBhvr>
                                        <p:cTn id="7" dur="500"/>
                                        <p:tgtEl>
                                          <p:spTgt spid="307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19">
                                            <p:txEl>
                                              <p:pRg st="0" end="0"/>
                                            </p:txEl>
                                          </p:spTgt>
                                        </p:tgtEl>
                                        <p:attrNameLst>
                                          <p:attrName>style.visibility</p:attrName>
                                        </p:attrNameLst>
                                      </p:cBhvr>
                                      <p:to>
                                        <p:strVal val="visible"/>
                                      </p:to>
                                    </p:set>
                                    <p:animEffect transition="in" filter="fade">
                                      <p:cBhvr>
                                        <p:cTn id="13" dur="500"/>
                                        <p:tgtEl>
                                          <p:spTgt spid="19">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9">
                                            <p:txEl>
                                              <p:pRg st="1" end="1"/>
                                            </p:txEl>
                                          </p:spTgt>
                                        </p:tgtEl>
                                        <p:attrNameLst>
                                          <p:attrName>style.visibility</p:attrName>
                                        </p:attrNameLst>
                                      </p:cBhvr>
                                      <p:to>
                                        <p:strVal val="visible"/>
                                      </p:to>
                                    </p:set>
                                    <p:animEffect transition="in" filter="fade">
                                      <p:cBhvr>
                                        <p:cTn id="18" dur="500"/>
                                        <p:tgtEl>
                                          <p:spTgt spid="19">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9">
                                            <p:txEl>
                                              <p:pRg st="2" end="2"/>
                                            </p:txEl>
                                          </p:spTgt>
                                        </p:tgtEl>
                                        <p:attrNameLst>
                                          <p:attrName>style.visibility</p:attrName>
                                        </p:attrNameLst>
                                      </p:cBhvr>
                                      <p:to>
                                        <p:strVal val="visible"/>
                                      </p:to>
                                    </p:set>
                                    <p:animEffect transition="in" filter="fade">
                                      <p:cBhvr>
                                        <p:cTn id="23" dur="500"/>
                                        <p:tgtEl>
                                          <p:spTgt spid="19">
                                            <p:txEl>
                                              <p:pRg st="2" end="2"/>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0"/>
                                  </p:stCondLst>
                                  <p:childTnLst>
                                    <p:set>
                                      <p:cBhvr>
                                        <p:cTn id="28" dur="1" fill="hold">
                                          <p:stCondLst>
                                            <p:cond delay="0"/>
                                          </p:stCondLst>
                                        </p:cTn>
                                        <p:tgtEl>
                                          <p:spTgt spid="3074"/>
                                        </p:tgtEl>
                                        <p:attrNameLst>
                                          <p:attrName>style.visibility</p:attrName>
                                        </p:attrNameLst>
                                      </p:cBhvr>
                                      <p:to>
                                        <p:strVal val="visible"/>
                                      </p:to>
                                    </p:set>
                                    <p:animEffect transition="in" filter="fade">
                                      <p:cBhvr>
                                        <p:cTn id="29" dur="500"/>
                                        <p:tgtEl>
                                          <p:spTgt spid="307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9">
                                            <p:txEl>
                                              <p:pRg st="3" end="3"/>
                                            </p:txEl>
                                          </p:spTgt>
                                        </p:tgtEl>
                                        <p:attrNameLst>
                                          <p:attrName>style.visibility</p:attrName>
                                        </p:attrNameLst>
                                      </p:cBhvr>
                                      <p:to>
                                        <p:strVal val="visible"/>
                                      </p:to>
                                    </p:set>
                                    <p:animEffect transition="in" filter="fade">
                                      <p:cBhvr>
                                        <p:cTn id="34" dur="500"/>
                                        <p:tgtEl>
                                          <p:spTgt spid="19">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9">
                                            <p:txEl>
                                              <p:pRg st="4" end="4"/>
                                            </p:txEl>
                                          </p:spTgt>
                                        </p:tgtEl>
                                        <p:attrNameLst>
                                          <p:attrName>style.visibility</p:attrName>
                                        </p:attrNameLst>
                                      </p:cBhvr>
                                      <p:to>
                                        <p:strVal val="visible"/>
                                      </p:to>
                                    </p:set>
                                    <p:animEffect transition="in" filter="fade">
                                      <p:cBhvr>
                                        <p:cTn id="39" dur="500"/>
                                        <p:tgtEl>
                                          <p:spTgt spid="19">
                                            <p:txEl>
                                              <p:pRg st="4" end="4"/>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500"/>
                                        <p:tgtEl>
                                          <p:spTgt spid="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9">
                                            <p:txEl>
                                              <p:pRg st="5" end="5"/>
                                            </p:txEl>
                                          </p:spTgt>
                                        </p:tgtEl>
                                        <p:attrNameLst>
                                          <p:attrName>style.visibility</p:attrName>
                                        </p:attrNameLst>
                                      </p:cBhvr>
                                      <p:to>
                                        <p:strVal val="visible"/>
                                      </p:to>
                                    </p:set>
                                    <p:animEffect transition="in" filter="fade">
                                      <p:cBhvr>
                                        <p:cTn id="50" dur="500"/>
                                        <p:tgtEl>
                                          <p:spTgt spid="19">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7">
                                            <p:txEl>
                                              <p:pRg st="0" end="0"/>
                                            </p:txEl>
                                          </p:spTgt>
                                        </p:tgtEl>
                                        <p:attrNameLst>
                                          <p:attrName>style.visibility</p:attrName>
                                        </p:attrNameLst>
                                      </p:cBhvr>
                                      <p:to>
                                        <p:strVal val="visible"/>
                                      </p:to>
                                    </p:set>
                                    <p:animEffect transition="in" filter="fade">
                                      <p:cBhvr>
                                        <p:cTn id="55" dur="500"/>
                                        <p:tgtEl>
                                          <p:spTgt spid="17">
                                            <p:txEl>
                                              <p:pRg st="0" end="0"/>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7">
                                            <p:txEl>
                                              <p:pRg st="1" end="1"/>
                                            </p:txEl>
                                          </p:spTgt>
                                        </p:tgtEl>
                                        <p:attrNameLst>
                                          <p:attrName>style.visibility</p:attrName>
                                        </p:attrNameLst>
                                      </p:cBhvr>
                                      <p:to>
                                        <p:strVal val="visible"/>
                                      </p:to>
                                    </p:set>
                                    <p:animEffect transition="in" filter="fade">
                                      <p:cBhvr>
                                        <p:cTn id="60" dur="500"/>
                                        <p:tgtEl>
                                          <p:spTgt spid="1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EB371-2996-C742-9D43-F1F3ACBEBD30}"/>
            </a:ext>
          </a:extLst>
        </p:cNvPr>
        <p:cNvGrpSpPr/>
        <p:nvPr/>
      </p:nvGrpSpPr>
      <p:grpSpPr>
        <a:xfrm>
          <a:off x="0" y="0"/>
          <a:ext cx="0" cy="0"/>
          <a:chOff x="0" y="0"/>
          <a:chExt cx="0" cy="0"/>
        </a:xfrm>
      </p:grpSpPr>
      <p:sp>
        <p:nvSpPr>
          <p:cNvPr id="19" name="TextBox 18">
            <a:extLst>
              <a:ext uri="{FF2B5EF4-FFF2-40B4-BE49-F238E27FC236}">
                <a16:creationId xmlns:a16="http://schemas.microsoft.com/office/drawing/2014/main" id="{DD3D17C5-B884-370D-8FDF-CAD19FCCD6B4}"/>
              </a:ext>
            </a:extLst>
          </p:cNvPr>
          <p:cNvSpPr txBox="1"/>
          <p:nvPr/>
        </p:nvSpPr>
        <p:spPr>
          <a:xfrm>
            <a:off x="349805" y="1053475"/>
            <a:ext cx="9501649" cy="5632311"/>
          </a:xfrm>
          <a:prstGeom prst="rect">
            <a:avLst/>
          </a:prstGeom>
          <a:noFill/>
        </p:spPr>
        <p:txBody>
          <a:bodyPr wrap="square">
            <a:spAutoFit/>
          </a:bodyPr>
          <a:lstStyle/>
          <a:p>
            <a:r>
              <a:rPr lang="en-US" sz="5000" b="1" dirty="0">
                <a:ln w="15875">
                  <a:solidFill>
                    <a:schemeClr val="bg1"/>
                  </a:solidFill>
                </a:ln>
                <a:latin typeface="Calibri" panose="020F0502020204030204"/>
              </a:rPr>
              <a:t>Tuition and Fees</a:t>
            </a:r>
          </a:p>
          <a:p>
            <a:r>
              <a:rPr lang="en-US" sz="4000" b="1" dirty="0">
                <a:ln w="15875">
                  <a:solidFill>
                    <a:schemeClr val="tx1"/>
                  </a:solidFill>
                </a:ln>
                <a:solidFill>
                  <a:srgbClr val="FF0000"/>
                </a:solidFill>
                <a:latin typeface="Calibri" panose="020F0502020204030204"/>
              </a:rPr>
              <a:t>Explicit</a:t>
            </a:r>
          </a:p>
          <a:p>
            <a:r>
              <a:rPr kumimoji="0" lang="en-US" sz="5000" b="1" i="0" u="none" strike="noStrike" kern="1200" cap="none" spc="0" normalizeH="0" baseline="0" noProof="0" dirty="0">
                <a:ln w="15875">
                  <a:solidFill>
                    <a:schemeClr val="bg1"/>
                  </a:solidFill>
                </a:ln>
                <a:effectLst/>
                <a:uLnTx/>
                <a:uFillTx/>
                <a:latin typeface="Calibri" panose="020F0502020204030204"/>
                <a:ea typeface="+mn-ea"/>
                <a:cs typeface="+mn-cs"/>
              </a:rPr>
              <a:t>Books and</a:t>
            </a:r>
            <a:r>
              <a:rPr kumimoji="0" lang="en-US" sz="5000" b="1" i="0" u="none" strike="noStrike" kern="1200" cap="none" spc="0" normalizeH="0" noProof="0" dirty="0">
                <a:ln w="15875">
                  <a:solidFill>
                    <a:schemeClr val="bg1"/>
                  </a:solidFill>
                </a:ln>
                <a:effectLst/>
                <a:uLnTx/>
                <a:uFillTx/>
                <a:latin typeface="Calibri" panose="020F0502020204030204"/>
                <a:ea typeface="+mn-ea"/>
                <a:cs typeface="+mn-cs"/>
              </a:rPr>
              <a:t> Supplies</a:t>
            </a:r>
            <a:endParaRPr kumimoji="0" lang="en-US" sz="5000" b="1" i="0" u="none" strike="noStrike" kern="1200" cap="none" spc="0" normalizeH="0" baseline="0" noProof="0" dirty="0">
              <a:ln w="15875">
                <a:solidFill>
                  <a:schemeClr val="bg1"/>
                </a:solidFill>
              </a:ln>
              <a:effectLst/>
              <a:uLnTx/>
              <a:uFillTx/>
              <a:latin typeface="Calibri" panose="020F0502020204030204"/>
              <a:ea typeface="+mn-ea"/>
              <a:cs typeface="+mn-cs"/>
            </a:endParaRPr>
          </a:p>
          <a:p>
            <a:r>
              <a:rPr lang="en-US" sz="4000" b="1" dirty="0">
                <a:ln w="15875">
                  <a:solidFill>
                    <a:schemeClr val="tx1"/>
                  </a:solidFill>
                </a:ln>
                <a:solidFill>
                  <a:srgbClr val="FF0000"/>
                </a:solidFill>
                <a:latin typeface="Calibri" panose="020F0502020204030204"/>
              </a:rPr>
              <a:t>Explicit</a:t>
            </a:r>
          </a:p>
          <a:p>
            <a:r>
              <a:rPr kumimoji="0" lang="en-US" sz="5000" b="1" i="0" u="none" strike="noStrike" kern="1200" cap="none" spc="0" normalizeH="0" baseline="0" noProof="0" dirty="0">
                <a:ln w="15875">
                  <a:solidFill>
                    <a:schemeClr val="bg1"/>
                  </a:solidFill>
                </a:ln>
                <a:effectLst/>
                <a:uLnTx/>
                <a:uFillTx/>
                <a:latin typeface="Calibri" panose="020F0502020204030204"/>
                <a:ea typeface="+mn-ea"/>
                <a:cs typeface="+mn-cs"/>
              </a:rPr>
              <a:t>Lost Income</a:t>
            </a:r>
          </a:p>
          <a:p>
            <a:r>
              <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Implicit</a:t>
            </a:r>
          </a:p>
          <a:p>
            <a:pPr lvl="0"/>
            <a:r>
              <a:rPr lang="en-US" sz="5000" b="1" dirty="0">
                <a:ln w="15875">
                  <a:solidFill>
                    <a:prstClr val="white"/>
                  </a:solidFill>
                </a:ln>
                <a:solidFill>
                  <a:prstClr val="black"/>
                </a:solidFill>
              </a:rPr>
              <a:t>Food Expenses</a:t>
            </a:r>
          </a:p>
          <a:p>
            <a:pPr lvl="0"/>
            <a:r>
              <a:rPr lang="en-US" sz="4000" b="1" dirty="0">
                <a:ln w="15875">
                  <a:solidFill>
                    <a:prstClr val="black"/>
                  </a:solidFill>
                </a:ln>
                <a:solidFill>
                  <a:srgbClr val="FF0000"/>
                </a:solidFill>
              </a:rPr>
              <a:t>Irrelevant to the decision</a:t>
            </a:r>
            <a:endPar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3DE7BBE-C0C3-47DF-4348-8B3570403223}"/>
              </a:ext>
            </a:extLst>
          </p:cNvPr>
          <p:cNvSpPr/>
          <p:nvPr/>
        </p:nvSpPr>
        <p:spPr>
          <a:xfrm>
            <a:off x="7132323" y="4109522"/>
            <a:ext cx="5089635" cy="1323439"/>
          </a:xfrm>
          <a:prstGeom prst="rect">
            <a:avLst/>
          </a:prstGeom>
        </p:spPr>
        <p:txBody>
          <a:bodyPr wrap="square">
            <a:spAutoFit/>
          </a:bodyPr>
          <a:lstStyle/>
          <a:p>
            <a:pPr algn="ctr">
              <a:defRPr/>
            </a:pPr>
            <a:r>
              <a:rPr lang="en-US" sz="4000" b="1" dirty="0">
                <a:ln w="15875">
                  <a:solidFill>
                    <a:schemeClr val="tx1"/>
                  </a:solidFill>
                </a:ln>
                <a:solidFill>
                  <a:srgbClr val="00B050"/>
                </a:solidFill>
              </a:rPr>
              <a:t>Focus on the CHOICE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00B0F0"/>
                </a:solidFill>
                <a:latin typeface="Calibri" panose="020F0502020204030204"/>
              </a:rPr>
              <a:t>$15k+$1k+$28k=$44k</a:t>
            </a:r>
            <a:endParaRPr kumimoji="0" lang="en-US" sz="4000" b="1" i="0" u="none" strike="noStrike" kern="1200" cap="none" spc="0" normalizeH="0" baseline="0" noProof="0" dirty="0">
              <a:ln w="15875">
                <a:solidFill>
                  <a:schemeClr val="tx1"/>
                </a:solidFill>
              </a:ln>
              <a:solidFill>
                <a:srgbClr val="00B0F0"/>
              </a:solidFill>
              <a:effectLst/>
              <a:uLnTx/>
              <a:uFillTx/>
              <a:latin typeface="Calibri" panose="020F0502020204030204"/>
            </a:endParaRPr>
          </a:p>
        </p:txBody>
      </p:sp>
      <p:sp>
        <p:nvSpPr>
          <p:cNvPr id="2" name="TextBox 1">
            <a:extLst>
              <a:ext uri="{FF2B5EF4-FFF2-40B4-BE49-F238E27FC236}">
                <a16:creationId xmlns:a16="http://schemas.microsoft.com/office/drawing/2014/main" id="{FF13C462-01D8-4FA5-65C9-B42CE41B7599}"/>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Opportunity Cost of College</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4ABAC3F8-B62F-9F01-A500-4053DEC58275}"/>
              </a:ext>
            </a:extLst>
          </p:cNvPr>
          <p:cNvPicPr>
            <a:picLocks noChangeAspect="1"/>
          </p:cNvPicPr>
          <p:nvPr/>
        </p:nvPicPr>
        <p:blipFill>
          <a:blip r:embed="rId3"/>
          <a:stretch>
            <a:fillRect/>
          </a:stretch>
        </p:blipFill>
        <p:spPr>
          <a:xfrm>
            <a:off x="4752963" y="1002530"/>
            <a:ext cx="2175794" cy="1561181"/>
          </a:xfrm>
          <a:prstGeom prst="rect">
            <a:avLst/>
          </a:prstGeom>
        </p:spPr>
      </p:pic>
      <p:pic>
        <p:nvPicPr>
          <p:cNvPr id="2052" name="Picture 4">
            <a:extLst>
              <a:ext uri="{FF2B5EF4-FFF2-40B4-BE49-F238E27FC236}">
                <a16:creationId xmlns:a16="http://schemas.microsoft.com/office/drawing/2014/main" id="{7CC4E7E8-90AC-CBE8-2EA7-AA72D03532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60686" y="2402924"/>
            <a:ext cx="2594743" cy="1730808"/>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EE564055-6EC3-65EC-C7E3-95786AB1021F}"/>
              </a:ext>
            </a:extLst>
          </p:cNvPr>
          <p:cNvGrpSpPr/>
          <p:nvPr/>
        </p:nvGrpSpPr>
        <p:grpSpPr>
          <a:xfrm>
            <a:off x="4290184" y="3720140"/>
            <a:ext cx="1671637" cy="1645980"/>
            <a:chOff x="4786313" y="5139821"/>
            <a:chExt cx="1671637" cy="1645980"/>
          </a:xfrm>
        </p:grpSpPr>
        <p:pic>
          <p:nvPicPr>
            <p:cNvPr id="9" name="Picture 2" descr="Late for work">
              <a:extLst>
                <a:ext uri="{FF2B5EF4-FFF2-40B4-BE49-F238E27FC236}">
                  <a16:creationId xmlns:a16="http://schemas.microsoft.com/office/drawing/2014/main" id="{1F10FD15-14E7-6DED-3B23-D0567E61C55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12913" y="5139821"/>
              <a:ext cx="959275" cy="1642595"/>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59325311-B186-2D88-086A-D05382F9EABF}"/>
                </a:ext>
              </a:extLst>
            </p:cNvPr>
            <p:cNvSpPr/>
            <p:nvPr/>
          </p:nvSpPr>
          <p:spPr>
            <a:xfrm>
              <a:off x="4786313" y="5272088"/>
              <a:ext cx="1671637" cy="151371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5D506E17-DDA5-01FA-076B-25BAD31F5E5F}"/>
                </a:ext>
              </a:extLst>
            </p:cNvPr>
            <p:cNvCxnSpPr>
              <a:stCxn id="10" idx="7"/>
              <a:endCxn id="10" idx="3"/>
            </p:cNvCxnSpPr>
            <p:nvPr/>
          </p:nvCxnSpPr>
          <p:spPr>
            <a:xfrm flipH="1">
              <a:off x="5031119" y="5493766"/>
              <a:ext cx="1182025" cy="107035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2" name="TextBox 11">
            <a:extLst>
              <a:ext uri="{FF2B5EF4-FFF2-40B4-BE49-F238E27FC236}">
                <a16:creationId xmlns:a16="http://schemas.microsoft.com/office/drawing/2014/main" id="{CB1C58F6-C429-BF5B-75A2-AB7197ABB6F7}"/>
              </a:ext>
            </a:extLst>
          </p:cNvPr>
          <p:cNvSpPr txBox="1"/>
          <p:nvPr/>
        </p:nvSpPr>
        <p:spPr>
          <a:xfrm>
            <a:off x="4201886" y="4272813"/>
            <a:ext cx="2086535" cy="707886"/>
          </a:xfrm>
          <a:prstGeom prst="rect">
            <a:avLst/>
          </a:prstGeom>
          <a:noFill/>
        </p:spPr>
        <p:txBody>
          <a:bodyPr wrap="square">
            <a:spAutoFit/>
          </a:bodyPr>
          <a:lstStyle/>
          <a:p>
            <a:r>
              <a:rPr lang="en-US" sz="4000" b="1" dirty="0">
                <a:ln w="15875">
                  <a:solidFill>
                    <a:schemeClr val="tx1"/>
                  </a:solidFill>
                </a:ln>
                <a:solidFill>
                  <a:srgbClr val="00B050"/>
                </a:solidFill>
                <a:latin typeface="Calibri" panose="020F0502020204030204"/>
              </a:rPr>
              <a:t>$28,000</a:t>
            </a:r>
            <a:endParaRPr lang="en-US" dirty="0">
              <a:ln w="15875">
                <a:solidFill>
                  <a:schemeClr val="tx1"/>
                </a:solidFill>
              </a:ln>
              <a:solidFill>
                <a:srgbClr val="00B050"/>
              </a:solidFill>
            </a:endParaRPr>
          </a:p>
        </p:txBody>
      </p:sp>
      <p:sp>
        <p:nvSpPr>
          <p:cNvPr id="13" name="TextBox 12">
            <a:extLst>
              <a:ext uri="{FF2B5EF4-FFF2-40B4-BE49-F238E27FC236}">
                <a16:creationId xmlns:a16="http://schemas.microsoft.com/office/drawing/2014/main" id="{FBDA58C2-2258-6294-7EEE-2B9D62FA1560}"/>
              </a:ext>
            </a:extLst>
          </p:cNvPr>
          <p:cNvSpPr txBox="1"/>
          <p:nvPr/>
        </p:nvSpPr>
        <p:spPr>
          <a:xfrm>
            <a:off x="5928468" y="2904311"/>
            <a:ext cx="2086535" cy="707886"/>
          </a:xfrm>
          <a:prstGeom prst="rect">
            <a:avLst/>
          </a:prstGeom>
          <a:noFill/>
        </p:spPr>
        <p:txBody>
          <a:bodyPr wrap="square">
            <a:spAutoFit/>
          </a:bodyPr>
          <a:lstStyle/>
          <a:p>
            <a:r>
              <a:rPr lang="en-US" sz="4000" b="1" dirty="0">
                <a:ln w="15875">
                  <a:solidFill>
                    <a:schemeClr val="tx1"/>
                  </a:solidFill>
                </a:ln>
                <a:solidFill>
                  <a:srgbClr val="00B050"/>
                </a:solidFill>
                <a:latin typeface="Calibri" panose="020F0502020204030204"/>
              </a:rPr>
              <a:t>$1,000</a:t>
            </a:r>
            <a:endParaRPr lang="en-US" dirty="0">
              <a:ln w="15875">
                <a:solidFill>
                  <a:schemeClr val="tx1"/>
                </a:solidFill>
              </a:ln>
              <a:solidFill>
                <a:srgbClr val="00B050"/>
              </a:solidFill>
            </a:endParaRPr>
          </a:p>
        </p:txBody>
      </p:sp>
      <p:sp>
        <p:nvSpPr>
          <p:cNvPr id="18" name="TextBox 17">
            <a:extLst>
              <a:ext uri="{FF2B5EF4-FFF2-40B4-BE49-F238E27FC236}">
                <a16:creationId xmlns:a16="http://schemas.microsoft.com/office/drawing/2014/main" id="{143323FB-ED5A-E190-0303-1581541E7C18}"/>
              </a:ext>
            </a:extLst>
          </p:cNvPr>
          <p:cNvSpPr txBox="1"/>
          <p:nvPr/>
        </p:nvSpPr>
        <p:spPr>
          <a:xfrm>
            <a:off x="4885200" y="1611029"/>
            <a:ext cx="2086535" cy="707886"/>
          </a:xfrm>
          <a:prstGeom prst="rect">
            <a:avLst/>
          </a:prstGeom>
          <a:noFill/>
        </p:spPr>
        <p:txBody>
          <a:bodyPr wrap="square">
            <a:spAutoFit/>
          </a:bodyPr>
          <a:lstStyle/>
          <a:p>
            <a:r>
              <a:rPr lang="en-US" sz="4000" b="1" dirty="0">
                <a:ln w="15875">
                  <a:solidFill>
                    <a:schemeClr val="tx1"/>
                  </a:solidFill>
                </a:ln>
                <a:solidFill>
                  <a:srgbClr val="00B050"/>
                </a:solidFill>
                <a:latin typeface="Calibri" panose="020F0502020204030204"/>
              </a:rPr>
              <a:t>$15,000</a:t>
            </a:r>
            <a:endParaRPr lang="en-US" dirty="0">
              <a:ln w="15875">
                <a:solidFill>
                  <a:schemeClr val="tx1"/>
                </a:solidFill>
              </a:ln>
              <a:solidFill>
                <a:srgbClr val="00B050"/>
              </a:solidFill>
            </a:endParaRPr>
          </a:p>
        </p:txBody>
      </p:sp>
      <p:pic>
        <p:nvPicPr>
          <p:cNvPr id="2054" name="Picture 6">
            <a:extLst>
              <a:ext uri="{FF2B5EF4-FFF2-40B4-BE49-F238E27FC236}">
                <a16:creationId xmlns:a16="http://schemas.microsoft.com/office/drawing/2014/main" id="{6C3ECA40-7AFE-67EB-E5CE-B3EB0A3FCE3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28873" y="4900893"/>
            <a:ext cx="2004629" cy="2004629"/>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47901CE7-FF14-6BE3-3444-BD16040068C4}"/>
              </a:ext>
            </a:extLst>
          </p:cNvPr>
          <p:cNvSpPr txBox="1"/>
          <p:nvPr/>
        </p:nvSpPr>
        <p:spPr>
          <a:xfrm>
            <a:off x="5717015" y="5744062"/>
            <a:ext cx="2086535" cy="707886"/>
          </a:xfrm>
          <a:prstGeom prst="rect">
            <a:avLst/>
          </a:prstGeom>
          <a:noFill/>
        </p:spPr>
        <p:txBody>
          <a:bodyPr wrap="square">
            <a:spAutoFit/>
          </a:bodyPr>
          <a:lstStyle/>
          <a:p>
            <a:r>
              <a:rPr lang="en-US" sz="4000" b="1" dirty="0">
                <a:ln w="15875">
                  <a:solidFill>
                    <a:schemeClr val="tx1"/>
                  </a:solidFill>
                </a:ln>
                <a:solidFill>
                  <a:srgbClr val="00B050"/>
                </a:solidFill>
                <a:latin typeface="Calibri" panose="020F0502020204030204"/>
              </a:rPr>
              <a:t>$3,000</a:t>
            </a:r>
            <a:endParaRPr lang="en-US" dirty="0">
              <a:ln w="15875">
                <a:solidFill>
                  <a:schemeClr val="tx1"/>
                </a:solidFill>
              </a:ln>
              <a:solidFill>
                <a:srgbClr val="00B050"/>
              </a:solidFill>
            </a:endParaRPr>
          </a:p>
        </p:txBody>
      </p:sp>
    </p:spTree>
    <p:extLst>
      <p:ext uri="{BB962C8B-B14F-4D97-AF65-F5344CB8AC3E}">
        <p14:creationId xmlns:p14="http://schemas.microsoft.com/office/powerpoint/2010/main" val="2038640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9">
                                            <p:txEl>
                                              <p:pRg st="2" end="2"/>
                                            </p:txEl>
                                          </p:spTgt>
                                        </p:tgtEl>
                                        <p:attrNameLst>
                                          <p:attrName>style.visibility</p:attrName>
                                        </p:attrNameLst>
                                      </p:cBhvr>
                                      <p:to>
                                        <p:strVal val="visible"/>
                                      </p:to>
                                    </p:set>
                                    <p:animEffect transition="in" filter="fade">
                                      <p:cBhvr>
                                        <p:cTn id="18" dur="500"/>
                                        <p:tgtEl>
                                          <p:spTgt spid="19">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nodeType="withEffect">
                                  <p:stCondLst>
                                    <p:cond delay="0"/>
                                  </p:stCondLst>
                                  <p:childTnLst>
                                    <p:set>
                                      <p:cBhvr>
                                        <p:cTn id="23" dur="1" fill="hold">
                                          <p:stCondLst>
                                            <p:cond delay="0"/>
                                          </p:stCondLst>
                                        </p:cTn>
                                        <p:tgtEl>
                                          <p:spTgt spid="2052"/>
                                        </p:tgtEl>
                                        <p:attrNameLst>
                                          <p:attrName>style.visibility</p:attrName>
                                        </p:attrNameLst>
                                      </p:cBhvr>
                                      <p:to>
                                        <p:strVal val="visible"/>
                                      </p:to>
                                    </p:set>
                                    <p:animEffect transition="in" filter="fade">
                                      <p:cBhvr>
                                        <p:cTn id="24" dur="500"/>
                                        <p:tgtEl>
                                          <p:spTgt spid="205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9">
                                            <p:txEl>
                                              <p:pRg st="4" end="4"/>
                                            </p:txEl>
                                          </p:spTgt>
                                        </p:tgtEl>
                                        <p:attrNameLst>
                                          <p:attrName>style.visibility</p:attrName>
                                        </p:attrNameLst>
                                      </p:cBhvr>
                                      <p:to>
                                        <p:strVal val="visible"/>
                                      </p:to>
                                    </p:set>
                                    <p:animEffect transition="in" filter="fade">
                                      <p:cBhvr>
                                        <p:cTn id="29" dur="500"/>
                                        <p:tgtEl>
                                          <p:spTgt spid="19">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9">
                                            <p:txEl>
                                              <p:pRg st="6" end="6"/>
                                            </p:txEl>
                                          </p:spTgt>
                                        </p:tgtEl>
                                        <p:attrNameLst>
                                          <p:attrName>style.visibility</p:attrName>
                                        </p:attrNameLst>
                                      </p:cBhvr>
                                      <p:to>
                                        <p:strVal val="visible"/>
                                      </p:to>
                                    </p:set>
                                    <p:animEffect transition="in" filter="fade">
                                      <p:cBhvr>
                                        <p:cTn id="40" dur="500"/>
                                        <p:tgtEl>
                                          <p:spTgt spid="19">
                                            <p:txEl>
                                              <p:pRg st="6" end="6"/>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2054"/>
                                        </p:tgtEl>
                                        <p:attrNameLst>
                                          <p:attrName>style.visibility</p:attrName>
                                        </p:attrNameLst>
                                      </p:cBhvr>
                                      <p:to>
                                        <p:strVal val="visible"/>
                                      </p:to>
                                    </p:set>
                                    <p:animEffect transition="in" filter="fade">
                                      <p:cBhvr>
                                        <p:cTn id="43" dur="500"/>
                                        <p:tgtEl>
                                          <p:spTgt spid="205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9">
                                            <p:txEl>
                                              <p:pRg st="1" end="1"/>
                                            </p:txEl>
                                          </p:spTgt>
                                        </p:tgtEl>
                                        <p:attrNameLst>
                                          <p:attrName>style.visibility</p:attrName>
                                        </p:attrNameLst>
                                      </p:cBhvr>
                                      <p:to>
                                        <p:strVal val="visible"/>
                                      </p:to>
                                    </p:set>
                                    <p:animEffect transition="in" filter="fade">
                                      <p:cBhvr>
                                        <p:cTn id="51" dur="500"/>
                                        <p:tgtEl>
                                          <p:spTgt spid="19">
                                            <p:txEl>
                                              <p:pRg st="1" end="1"/>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9">
                                            <p:txEl>
                                              <p:pRg st="3" end="3"/>
                                            </p:txEl>
                                          </p:spTgt>
                                        </p:tgtEl>
                                        <p:attrNameLst>
                                          <p:attrName>style.visibility</p:attrName>
                                        </p:attrNameLst>
                                      </p:cBhvr>
                                      <p:to>
                                        <p:strVal val="visible"/>
                                      </p:to>
                                    </p:set>
                                    <p:animEffect transition="in" filter="fade">
                                      <p:cBhvr>
                                        <p:cTn id="56" dur="500"/>
                                        <p:tgtEl>
                                          <p:spTgt spid="19">
                                            <p:txEl>
                                              <p:pRg st="3" end="3"/>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9">
                                            <p:txEl>
                                              <p:pRg st="5" end="5"/>
                                            </p:txEl>
                                          </p:spTgt>
                                        </p:tgtEl>
                                        <p:attrNameLst>
                                          <p:attrName>style.visibility</p:attrName>
                                        </p:attrNameLst>
                                      </p:cBhvr>
                                      <p:to>
                                        <p:strVal val="visible"/>
                                      </p:to>
                                    </p:set>
                                    <p:animEffect transition="in" filter="fade">
                                      <p:cBhvr>
                                        <p:cTn id="61" dur="500"/>
                                        <p:tgtEl>
                                          <p:spTgt spid="19">
                                            <p:txEl>
                                              <p:pRg st="5" end="5"/>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19">
                                            <p:txEl>
                                              <p:pRg st="7" end="7"/>
                                            </p:txEl>
                                          </p:spTgt>
                                        </p:tgtEl>
                                        <p:attrNameLst>
                                          <p:attrName>style.visibility</p:attrName>
                                        </p:attrNameLst>
                                      </p:cBhvr>
                                      <p:to>
                                        <p:strVal val="visible"/>
                                      </p:to>
                                    </p:set>
                                    <p:animEffect transition="in" filter="fade">
                                      <p:cBhvr>
                                        <p:cTn id="66" dur="500"/>
                                        <p:tgtEl>
                                          <p:spTgt spid="19">
                                            <p:txEl>
                                              <p:pRg st="7" end="7"/>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17">
                                            <p:txEl>
                                              <p:pRg st="0" end="0"/>
                                            </p:txEl>
                                          </p:spTgt>
                                        </p:tgtEl>
                                        <p:attrNameLst>
                                          <p:attrName>style.visibility</p:attrName>
                                        </p:attrNameLst>
                                      </p:cBhvr>
                                      <p:to>
                                        <p:strVal val="visible"/>
                                      </p:to>
                                    </p:set>
                                    <p:animEffect transition="in" filter="fade">
                                      <p:cBhvr>
                                        <p:cTn id="71" dur="500"/>
                                        <p:tgtEl>
                                          <p:spTgt spid="17">
                                            <p:txEl>
                                              <p:pRg st="0" end="0"/>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17">
                                            <p:txEl>
                                              <p:pRg st="1" end="1"/>
                                            </p:txEl>
                                          </p:spTgt>
                                        </p:tgtEl>
                                        <p:attrNameLst>
                                          <p:attrName>style.visibility</p:attrName>
                                        </p:attrNameLst>
                                      </p:cBhvr>
                                      <p:to>
                                        <p:strVal val="visible"/>
                                      </p:to>
                                    </p:set>
                                    <p:animEffect transition="in" filter="fade">
                                      <p:cBhvr>
                                        <p:cTn id="76" dur="500"/>
                                        <p:tgtEl>
                                          <p:spTgt spid="1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94C1C21B-E8FD-33E7-003C-A315E8D4F408}"/>
              </a:ext>
            </a:extLst>
          </p:cNvPr>
          <p:cNvSpPr txBox="1"/>
          <p:nvPr/>
        </p:nvSpPr>
        <p:spPr>
          <a:xfrm>
            <a:off x="320776" y="1120603"/>
            <a:ext cx="10100481" cy="5170646"/>
          </a:xfrm>
          <a:prstGeom prst="rect">
            <a:avLst/>
          </a:prstGeom>
          <a:noFill/>
        </p:spPr>
        <p:txBody>
          <a:bodyPr wrap="square">
            <a:spAutoFit/>
          </a:bodyPr>
          <a:lstStyle/>
          <a:p>
            <a:r>
              <a:rPr lang="en-US" sz="5500" b="1" dirty="0">
                <a:ln w="15875">
                  <a:solidFill>
                    <a:schemeClr val="bg1"/>
                  </a:solidFill>
                </a:ln>
                <a:latin typeface="Calibri" panose="020F0502020204030204"/>
              </a:rPr>
              <a:t>Not part of the choice not a cost</a:t>
            </a:r>
          </a:p>
          <a:p>
            <a:r>
              <a:rPr lang="en-US" sz="5500" b="1" dirty="0">
                <a:ln w="15875">
                  <a:solidFill>
                    <a:schemeClr val="tx1"/>
                  </a:solidFill>
                </a:ln>
                <a:solidFill>
                  <a:srgbClr val="FF0000"/>
                </a:solidFill>
                <a:latin typeface="Calibri" panose="020F0502020204030204"/>
              </a:rPr>
              <a:t>Value of purchase</a:t>
            </a:r>
          </a:p>
          <a:p>
            <a:endParaRPr kumimoji="0" lang="en-US" sz="5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endParaRPr>
          </a:p>
          <a:p>
            <a:r>
              <a:rPr kumimoji="0" lang="en-US" sz="5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Expenses outside of the choice</a:t>
            </a:r>
          </a:p>
          <a:p>
            <a:endParaRPr kumimoji="0" lang="en-US" sz="5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endParaRPr>
          </a:p>
          <a:p>
            <a:r>
              <a:rPr kumimoji="0" lang="en-US" sz="5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Third best </a:t>
            </a:r>
            <a:r>
              <a:rPr kumimoji="0" lang="en-US" sz="5500" b="1" i="0" u="none" strike="noStrike" kern="1200" cap="none" spc="0" normalizeH="0" baseline="0" noProof="0" dirty="0">
                <a:ln w="15875">
                  <a:solidFill>
                    <a:schemeClr val="tx1"/>
                  </a:solidFill>
                </a:ln>
                <a:solidFill>
                  <a:srgbClr val="FF0000"/>
                </a:solidFill>
                <a:effectLst/>
                <a:uLnTx/>
                <a:uFillTx/>
                <a:latin typeface="Calibri" panose="020F0502020204030204"/>
              </a:rPr>
              <a:t>alternative</a:t>
            </a:r>
            <a:endParaRPr lang="en-US" dirty="0">
              <a:ln w="15875">
                <a:solidFill>
                  <a:schemeClr val="tx1"/>
                </a:solidFill>
              </a:ln>
              <a:solidFill>
                <a:srgbClr val="FF0000"/>
              </a:solidFill>
            </a:endParaRPr>
          </a:p>
        </p:txBody>
      </p:sp>
      <p:pic>
        <p:nvPicPr>
          <p:cNvPr id="4" name="Picture 4" descr="Vector image of  admit one ticket with stamp">
            <a:extLst>
              <a:ext uri="{FF2B5EF4-FFF2-40B4-BE49-F238E27FC236}">
                <a16:creationId xmlns:a16="http://schemas.microsoft.com/office/drawing/2014/main" id="{A26C3E01-3B41-FA2A-2CDD-4BE832F53D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9677" y="1964666"/>
            <a:ext cx="2215329" cy="115640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559E080-8B1A-F376-5796-4A2CF919DC3A}"/>
              </a:ext>
            </a:extLst>
          </p:cNvPr>
          <p:cNvSpPr txBox="1"/>
          <p:nvPr/>
        </p:nvSpPr>
        <p:spPr>
          <a:xfrm>
            <a:off x="6194673" y="2432241"/>
            <a:ext cx="1059567" cy="707886"/>
          </a:xfrm>
          <a:prstGeom prst="rect">
            <a:avLst/>
          </a:prstGeom>
          <a:noFill/>
        </p:spPr>
        <p:txBody>
          <a:bodyPr wrap="square">
            <a:spAutoFit/>
          </a:bodyPr>
          <a:lstStyle/>
          <a:p>
            <a:r>
              <a:rPr lang="en-US" sz="4000" b="1" dirty="0">
                <a:ln w="15875">
                  <a:solidFill>
                    <a:schemeClr val="tx1"/>
                  </a:solidFill>
                </a:ln>
                <a:solidFill>
                  <a:srgbClr val="FFFF00"/>
                </a:solidFill>
                <a:latin typeface="Calibri" panose="020F0502020204030204"/>
              </a:rPr>
              <a:t>$25</a:t>
            </a:r>
            <a:endParaRPr lang="en-US" dirty="0">
              <a:ln w="15875">
                <a:solidFill>
                  <a:schemeClr val="tx1"/>
                </a:solidFill>
              </a:ln>
              <a:solidFill>
                <a:srgbClr val="FFFF00"/>
              </a:solidFill>
            </a:endParaRPr>
          </a:p>
        </p:txBody>
      </p:sp>
      <p:cxnSp>
        <p:nvCxnSpPr>
          <p:cNvPr id="3" name="Straight Connector 2">
            <a:extLst>
              <a:ext uri="{FF2B5EF4-FFF2-40B4-BE49-F238E27FC236}">
                <a16:creationId xmlns:a16="http://schemas.microsoft.com/office/drawing/2014/main" id="{810257BD-0132-5230-CBD7-842A2DB9330D}"/>
              </a:ext>
            </a:extLst>
          </p:cNvPr>
          <p:cNvCxnSpPr>
            <a:cxnSpLocks/>
          </p:cNvCxnSpPr>
          <p:nvPr/>
        </p:nvCxnSpPr>
        <p:spPr>
          <a:xfrm flipV="1">
            <a:off x="6251823" y="2662238"/>
            <a:ext cx="846683" cy="3491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04AA9EF-8C7D-BB0D-3E51-CC99758E5785}"/>
              </a:ext>
            </a:extLst>
          </p:cNvPr>
          <p:cNvSpPr txBox="1"/>
          <p:nvPr/>
        </p:nvSpPr>
        <p:spPr>
          <a:xfrm>
            <a:off x="6973306" y="2432241"/>
            <a:ext cx="1059567" cy="707886"/>
          </a:xfrm>
          <a:prstGeom prst="rect">
            <a:avLst/>
          </a:prstGeom>
          <a:noFill/>
        </p:spPr>
        <p:txBody>
          <a:bodyPr wrap="square">
            <a:spAutoFit/>
          </a:bodyPr>
          <a:lstStyle/>
          <a:p>
            <a:r>
              <a:rPr lang="en-US" sz="4000" b="1" dirty="0">
                <a:ln w="15875">
                  <a:solidFill>
                    <a:schemeClr val="tx1"/>
                  </a:solidFill>
                </a:ln>
                <a:solidFill>
                  <a:srgbClr val="FFFF00"/>
                </a:solidFill>
                <a:latin typeface="Calibri" panose="020F0502020204030204"/>
              </a:rPr>
              <a:t>$20</a:t>
            </a:r>
            <a:endParaRPr lang="en-US" dirty="0">
              <a:ln w="15875">
                <a:solidFill>
                  <a:schemeClr val="tx1"/>
                </a:solidFill>
              </a:ln>
              <a:solidFill>
                <a:srgbClr val="FFFF00"/>
              </a:solidFill>
            </a:endParaRPr>
          </a:p>
        </p:txBody>
      </p:sp>
      <p:pic>
        <p:nvPicPr>
          <p:cNvPr id="4098" name="Picture 2" descr="Petrol station gas pistol vector clip art">
            <a:extLst>
              <a:ext uri="{FF2B5EF4-FFF2-40B4-BE49-F238E27FC236}">
                <a16:creationId xmlns:a16="http://schemas.microsoft.com/office/drawing/2014/main" id="{6932D7E6-1F3B-B415-6C59-06B20FD6CB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11073" y="3789057"/>
            <a:ext cx="2211463" cy="143302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F586A2D-73E6-46A9-8876-ED043EE9C8DE}"/>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Opportunity Cost</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3074" name="Picture 2">
            <a:extLst>
              <a:ext uri="{FF2B5EF4-FFF2-40B4-BE49-F238E27FC236}">
                <a16:creationId xmlns:a16="http://schemas.microsoft.com/office/drawing/2014/main" id="{24A07255-48E1-7586-DA2A-CCF0AB1921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4673" y="4109247"/>
            <a:ext cx="3304054" cy="31087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5611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fade">
                                      <p:cBhvr>
                                        <p:cTn id="12" dur="500"/>
                                        <p:tgtEl>
                                          <p:spTgt spid="19">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9">
                                            <p:txEl>
                                              <p:pRg st="3" end="3"/>
                                            </p:txEl>
                                          </p:spTgt>
                                        </p:tgtEl>
                                        <p:attrNameLst>
                                          <p:attrName>style.visibility</p:attrName>
                                        </p:attrNameLst>
                                      </p:cBhvr>
                                      <p:to>
                                        <p:strVal val="visible"/>
                                      </p:to>
                                    </p:set>
                                    <p:animEffect transition="in" filter="fade">
                                      <p:cBhvr>
                                        <p:cTn id="31" dur="500"/>
                                        <p:tgtEl>
                                          <p:spTgt spid="19">
                                            <p:txEl>
                                              <p:pRg st="3" end="3"/>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4098"/>
                                        </p:tgtEl>
                                        <p:attrNameLst>
                                          <p:attrName>style.visibility</p:attrName>
                                        </p:attrNameLst>
                                      </p:cBhvr>
                                      <p:to>
                                        <p:strVal val="visible"/>
                                      </p:to>
                                    </p:set>
                                    <p:animEffect transition="in" filter="fade">
                                      <p:cBhvr>
                                        <p:cTn id="34" dur="500"/>
                                        <p:tgtEl>
                                          <p:spTgt spid="409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9">
                                            <p:txEl>
                                              <p:pRg st="5" end="5"/>
                                            </p:txEl>
                                          </p:spTgt>
                                        </p:tgtEl>
                                        <p:attrNameLst>
                                          <p:attrName>style.visibility</p:attrName>
                                        </p:attrNameLst>
                                      </p:cBhvr>
                                      <p:to>
                                        <p:strVal val="visible"/>
                                      </p:to>
                                    </p:set>
                                    <p:animEffect transition="in" filter="fade">
                                      <p:cBhvr>
                                        <p:cTn id="39" dur="500"/>
                                        <p:tgtEl>
                                          <p:spTgt spid="19">
                                            <p:txEl>
                                              <p:pRg st="5" end="5"/>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3074"/>
                                        </p:tgtEl>
                                        <p:attrNameLst>
                                          <p:attrName>style.visibility</p:attrName>
                                        </p:attrNameLst>
                                      </p:cBhvr>
                                      <p:to>
                                        <p:strVal val="visible"/>
                                      </p:to>
                                    </p:set>
                                    <p:animEffect transition="in" filter="fade">
                                      <p:cBhvr>
                                        <p:cTn id="42"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A7000A8-93BB-D40E-F1A3-913D0BE2F9FC}"/>
              </a:ext>
            </a:extLst>
          </p:cNvPr>
          <p:cNvSpPr/>
          <p:nvPr/>
        </p:nvSpPr>
        <p:spPr>
          <a:xfrm>
            <a:off x="1610232" y="2175435"/>
            <a:ext cx="5471886" cy="43397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94C1C21B-E8FD-33E7-003C-A315E8D4F408}"/>
              </a:ext>
            </a:extLst>
          </p:cNvPr>
          <p:cNvSpPr txBox="1"/>
          <p:nvPr/>
        </p:nvSpPr>
        <p:spPr>
          <a:xfrm>
            <a:off x="1345175" y="1103107"/>
            <a:ext cx="9501649" cy="1215717"/>
          </a:xfrm>
          <a:prstGeom prst="rect">
            <a:avLst/>
          </a:prstGeom>
          <a:noFill/>
        </p:spPr>
        <p:txBody>
          <a:bodyPr wrap="square">
            <a:spAutoFit/>
          </a:bodyPr>
          <a:lstStyle/>
          <a:p>
            <a:pPr algn="ctr"/>
            <a:r>
              <a:rPr lang="en-US" sz="5500" b="1" dirty="0">
                <a:ln w="15875">
                  <a:solidFill>
                    <a:schemeClr val="bg1"/>
                  </a:solidFill>
                </a:ln>
                <a:latin typeface="Calibri" panose="020F0502020204030204"/>
              </a:rPr>
              <a:t>On the PPC</a:t>
            </a:r>
            <a:endParaRPr kumimoji="0" lang="en-US" sz="4000" b="1" i="0" u="none" strike="noStrike" kern="1200" cap="none" spc="0" normalizeH="0" baseline="0" noProof="0" dirty="0">
              <a:ln w="15875">
                <a:solidFill>
                  <a:schemeClr val="bg1"/>
                </a:solidFill>
              </a:ln>
              <a:effectLst/>
              <a:uLnTx/>
              <a:uFillTx/>
              <a:latin typeface="Calibri" panose="020F0502020204030204"/>
            </a:endParaRPr>
          </a:p>
          <a:p>
            <a:endParaRPr lang="en-US" dirty="0">
              <a:ln w="15875">
                <a:solidFill>
                  <a:schemeClr val="bg1"/>
                </a:solidFill>
              </a:ln>
            </a:endParaRPr>
          </a:p>
        </p:txBody>
      </p:sp>
      <p:pic>
        <p:nvPicPr>
          <p:cNvPr id="2" name="Picture 1">
            <a:extLst>
              <a:ext uri="{FF2B5EF4-FFF2-40B4-BE49-F238E27FC236}">
                <a16:creationId xmlns:a16="http://schemas.microsoft.com/office/drawing/2014/main" id="{D5E44E35-1E53-B730-B882-C156909CD334}"/>
              </a:ext>
            </a:extLst>
          </p:cNvPr>
          <p:cNvPicPr>
            <a:picLocks noChangeAspect="1"/>
          </p:cNvPicPr>
          <p:nvPr/>
        </p:nvPicPr>
        <p:blipFill>
          <a:blip r:embed="rId3"/>
          <a:stretch>
            <a:fillRect/>
          </a:stretch>
        </p:blipFill>
        <p:spPr>
          <a:xfrm>
            <a:off x="1544640" y="2233493"/>
            <a:ext cx="5348791" cy="4421668"/>
          </a:xfrm>
          <a:prstGeom prst="rect">
            <a:avLst/>
          </a:prstGeom>
        </p:spPr>
      </p:pic>
      <p:sp>
        <p:nvSpPr>
          <p:cNvPr id="23" name="Rectangle 22">
            <a:extLst>
              <a:ext uri="{FF2B5EF4-FFF2-40B4-BE49-F238E27FC236}">
                <a16:creationId xmlns:a16="http://schemas.microsoft.com/office/drawing/2014/main" id="{98C9404B-3E2E-B856-9CE2-4AA5724DCF6D}"/>
              </a:ext>
            </a:extLst>
          </p:cNvPr>
          <p:cNvSpPr/>
          <p:nvPr/>
        </p:nvSpPr>
        <p:spPr>
          <a:xfrm>
            <a:off x="6515101" y="4373994"/>
            <a:ext cx="5672350"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5875">
                  <a:solidFill>
                    <a:schemeClr val="tx1"/>
                  </a:solidFill>
                </a:ln>
                <a:solidFill>
                  <a:srgbClr val="00B050"/>
                </a:solidFill>
                <a:effectLst/>
                <a:uLnTx/>
                <a:uFillTx/>
                <a:latin typeface="Calibri" panose="020F0502020204030204"/>
                <a:ea typeface="+mn-ea"/>
                <a:cs typeface="+mn-cs"/>
              </a:rPr>
              <a:t>Benefit: 75-35=40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5875">
                  <a:solidFill>
                    <a:schemeClr val="tx1"/>
                  </a:solidFill>
                </a:ln>
                <a:solidFill>
                  <a:srgbClr val="FF0000"/>
                </a:solidFill>
                <a:latin typeface="Calibri" panose="020F0502020204030204"/>
              </a:rPr>
              <a:t>Cost: 65-30=35</a:t>
            </a:r>
            <a:endPar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ndParaRPr>
          </a:p>
        </p:txBody>
      </p:sp>
      <p:sp>
        <p:nvSpPr>
          <p:cNvPr id="4" name="TextBox 3">
            <a:extLst>
              <a:ext uri="{FF2B5EF4-FFF2-40B4-BE49-F238E27FC236}">
                <a16:creationId xmlns:a16="http://schemas.microsoft.com/office/drawing/2014/main" id="{F817FBE9-E858-5F83-6A66-22B8D5E131B7}"/>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Opportunity Cost</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5" name="Picture 2">
            <a:extLst>
              <a:ext uri="{FF2B5EF4-FFF2-40B4-BE49-F238E27FC236}">
                <a16:creationId xmlns:a16="http://schemas.microsoft.com/office/drawing/2014/main" id="{183D7375-6329-F8A1-FB4A-3852EB6D70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73410" y="5378763"/>
            <a:ext cx="1455114" cy="145511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A7FCB733-FC42-7054-A02C-16AD9622880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6658" t="28223" r="21121" b="25356"/>
          <a:stretch>
            <a:fillRect/>
          </a:stretch>
        </p:blipFill>
        <p:spPr bwMode="auto">
          <a:xfrm>
            <a:off x="1009547" y="1442006"/>
            <a:ext cx="1784027" cy="1331011"/>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id="{D2753960-4EE4-2037-1A96-144950A27A4A}"/>
              </a:ext>
            </a:extLst>
          </p:cNvPr>
          <p:cNvCxnSpPr/>
          <p:nvPr/>
        </p:nvCxnSpPr>
        <p:spPr>
          <a:xfrm>
            <a:off x="4109156" y="5881511"/>
            <a:ext cx="1207911" cy="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E212AF8E-B4AF-E9A7-05B7-2CF41B3231E9}"/>
              </a:ext>
            </a:extLst>
          </p:cNvPr>
          <p:cNvCxnSpPr>
            <a:cxnSpLocks/>
          </p:cNvCxnSpPr>
          <p:nvPr/>
        </p:nvCxnSpPr>
        <p:spPr>
          <a:xfrm>
            <a:off x="2370241" y="3429000"/>
            <a:ext cx="0" cy="103011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669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3">
                                            <p:txEl>
                                              <p:pRg st="0" end="0"/>
                                            </p:txEl>
                                          </p:spTgt>
                                        </p:tgtEl>
                                        <p:attrNameLst>
                                          <p:attrName>style.visibility</p:attrName>
                                        </p:attrNameLst>
                                      </p:cBhvr>
                                      <p:to>
                                        <p:strVal val="visible"/>
                                      </p:to>
                                    </p:set>
                                    <p:animEffect transition="in" filter="fade">
                                      <p:cBhvr>
                                        <p:cTn id="24" dur="500"/>
                                        <p:tgtEl>
                                          <p:spTgt spid="23">
                                            <p:txEl>
                                              <p:pRg st="0" end="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3">
                                            <p:txEl>
                                              <p:pRg st="1" end="1"/>
                                            </p:txEl>
                                          </p:spTgt>
                                        </p:tgtEl>
                                        <p:attrNameLst>
                                          <p:attrName>style.visibility</p:attrName>
                                        </p:attrNameLst>
                                      </p:cBhvr>
                                      <p:to>
                                        <p:strVal val="visible"/>
                                      </p:to>
                                    </p:set>
                                    <p:animEffect transition="in" filter="fade">
                                      <p:cBhvr>
                                        <p:cTn id="32" dur="500"/>
                                        <p:tgtEl>
                                          <p:spTgt spid="23">
                                            <p:txEl>
                                              <p:pRg st="1" end="1"/>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82D11AF-C42D-42AE-BBE8-E363652DF787}"/>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Cost/Benefit Analysis</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94C1C21B-E8FD-33E7-003C-A315E8D4F408}"/>
              </a:ext>
            </a:extLst>
          </p:cNvPr>
          <p:cNvSpPr txBox="1"/>
          <p:nvPr/>
        </p:nvSpPr>
        <p:spPr>
          <a:xfrm>
            <a:off x="1345175" y="1204274"/>
            <a:ext cx="9501649" cy="5447645"/>
          </a:xfrm>
          <a:prstGeom prst="rect">
            <a:avLst/>
          </a:prstGeom>
          <a:noFill/>
        </p:spPr>
        <p:txBody>
          <a:bodyPr wrap="square">
            <a:spAutoFit/>
          </a:bodyPr>
          <a:lstStyle/>
          <a:p>
            <a:pPr algn="ctr"/>
            <a:r>
              <a:rPr lang="en-US" sz="5500" b="1" dirty="0">
                <a:ln w="15875">
                  <a:solidFill>
                    <a:schemeClr val="bg1"/>
                  </a:solidFill>
                </a:ln>
                <a:latin typeface="Calibri" panose="020F0502020204030204"/>
              </a:rPr>
              <a:t>Total Cost </a:t>
            </a:r>
          </a:p>
          <a:p>
            <a:pPr algn="ctr"/>
            <a:r>
              <a:rPr kumimoji="0" lang="en-US" sz="5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All </a:t>
            </a:r>
            <a:r>
              <a:rPr lang="en-US" sz="5500" b="1" dirty="0">
                <a:ln w="15875">
                  <a:solidFill>
                    <a:schemeClr val="tx1"/>
                  </a:solidFill>
                </a:ln>
                <a:solidFill>
                  <a:srgbClr val="FF0000"/>
                </a:solidFill>
                <a:latin typeface="Calibri" panose="020F0502020204030204"/>
              </a:rPr>
              <a:t>implicit and explicit costs</a:t>
            </a:r>
            <a:endParaRPr kumimoji="0" lang="en-US" sz="5500" b="1" i="0" u="none" strike="noStrike" kern="1200" cap="none" spc="0" normalizeH="0" baseline="0" noProof="0" dirty="0">
              <a:ln w="15875">
                <a:solidFill>
                  <a:schemeClr val="tx1"/>
                </a:solidFill>
              </a:ln>
              <a:solidFill>
                <a:srgbClr val="FF0000"/>
              </a:solidFill>
              <a:effectLst/>
              <a:uLnTx/>
              <a:uFillTx/>
              <a:latin typeface="Calibri" panose="020F0502020204030204"/>
            </a:endParaRPr>
          </a:p>
          <a:p>
            <a:pPr algn="ctr"/>
            <a:r>
              <a:rPr lang="en-US" sz="5500" b="1" dirty="0">
                <a:ln w="15875">
                  <a:solidFill>
                    <a:schemeClr val="bg1"/>
                  </a:solidFill>
                </a:ln>
                <a:latin typeface="Calibri" panose="020F0502020204030204"/>
              </a:rPr>
              <a:t>Total Benefit</a:t>
            </a:r>
          </a:p>
          <a:p>
            <a:pPr algn="ctr"/>
            <a:r>
              <a:rPr lang="en-US" sz="5500" b="1" dirty="0">
                <a:ln w="15875">
                  <a:solidFill>
                    <a:schemeClr val="tx1"/>
                  </a:solidFill>
                </a:ln>
                <a:solidFill>
                  <a:srgbClr val="FF0000"/>
                </a:solidFill>
                <a:latin typeface="Calibri" panose="020F0502020204030204"/>
              </a:rPr>
              <a:t>Enhancement to wellbeing</a:t>
            </a:r>
            <a:endParaRPr kumimoji="0" lang="en-US" sz="5500" b="1" i="0" u="none" strike="noStrike" kern="1200" cap="none" spc="0" normalizeH="0" baseline="0" noProof="0" dirty="0">
              <a:ln w="15875">
                <a:solidFill>
                  <a:schemeClr val="tx1"/>
                </a:solidFill>
              </a:ln>
              <a:solidFill>
                <a:srgbClr val="FF0000"/>
              </a:solidFill>
              <a:effectLst/>
              <a:uLnTx/>
              <a:uFillTx/>
              <a:latin typeface="Calibri" panose="020F0502020204030204"/>
            </a:endParaRPr>
          </a:p>
          <a:p>
            <a:pPr algn="ctr"/>
            <a:r>
              <a:rPr lang="en-US" sz="5500" b="1" dirty="0">
                <a:ln w="15875">
                  <a:solidFill>
                    <a:schemeClr val="bg1"/>
                  </a:solidFill>
                </a:ln>
                <a:latin typeface="Calibri" panose="020F0502020204030204"/>
              </a:rPr>
              <a:t>Net Total Benefit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5500" b="1" dirty="0">
                <a:ln w="15875">
                  <a:solidFill>
                    <a:schemeClr val="tx1"/>
                  </a:solidFill>
                </a:ln>
                <a:solidFill>
                  <a:srgbClr val="FF0000"/>
                </a:solidFill>
                <a:latin typeface="Calibri" panose="020F0502020204030204"/>
              </a:rPr>
              <a:t>Total Benefit – Total Cost</a:t>
            </a:r>
            <a:endPar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ndParaRPr>
          </a:p>
          <a:p>
            <a:pPr algn="ctr"/>
            <a:endParaRPr lang="en-US" dirty="0">
              <a:ln w="15875">
                <a:solidFill>
                  <a:schemeClr val="tx1"/>
                </a:solidFill>
              </a:ln>
            </a:endParaRPr>
          </a:p>
        </p:txBody>
      </p:sp>
      <p:pic>
        <p:nvPicPr>
          <p:cNvPr id="4098" name="Picture 2">
            <a:extLst>
              <a:ext uri="{FF2B5EF4-FFF2-40B4-BE49-F238E27FC236}">
                <a16:creationId xmlns:a16="http://schemas.microsoft.com/office/drawing/2014/main" id="{58199694-AE5F-F6C9-DC2F-68F7F22747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966" y="1101870"/>
            <a:ext cx="2327130" cy="232713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3B9B18D9-BD5F-963A-D9BC-D49D1AC92F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16825" y="2450769"/>
            <a:ext cx="2327130" cy="2327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9918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098"/>
                                        </p:tgtEl>
                                        <p:attrNameLst>
                                          <p:attrName>style.visibility</p:attrName>
                                        </p:attrNameLst>
                                      </p:cBhvr>
                                      <p:to>
                                        <p:strVal val="visible"/>
                                      </p:to>
                                    </p:set>
                                    <p:animEffect transition="in" filter="fade">
                                      <p:cBhvr>
                                        <p:cTn id="13" dur="500"/>
                                        <p:tgtEl>
                                          <p:spTgt spid="409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9">
                                            <p:txEl>
                                              <p:pRg st="2" end="2"/>
                                            </p:txEl>
                                          </p:spTgt>
                                        </p:tgtEl>
                                        <p:attrNameLst>
                                          <p:attrName>style.visibility</p:attrName>
                                        </p:attrNameLst>
                                      </p:cBhvr>
                                      <p:to>
                                        <p:strVal val="visible"/>
                                      </p:to>
                                    </p:set>
                                    <p:animEffect transition="in" filter="fade">
                                      <p:cBhvr>
                                        <p:cTn id="18" dur="500"/>
                                        <p:tgtEl>
                                          <p:spTgt spid="19">
                                            <p:txEl>
                                              <p:pRg st="2" end="2"/>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9">
                                            <p:txEl>
                                              <p:pRg st="3" end="3"/>
                                            </p:txEl>
                                          </p:spTgt>
                                        </p:tgtEl>
                                        <p:attrNameLst>
                                          <p:attrName>style.visibility</p:attrName>
                                        </p:attrNameLst>
                                      </p:cBhvr>
                                      <p:to>
                                        <p:strVal val="visible"/>
                                      </p:to>
                                    </p:set>
                                    <p:animEffect transition="in" filter="fade">
                                      <p:cBhvr>
                                        <p:cTn id="21" dur="500"/>
                                        <p:tgtEl>
                                          <p:spTgt spid="19">
                                            <p:txEl>
                                              <p:pRg st="3" end="3"/>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100"/>
                                        </p:tgtEl>
                                        <p:attrNameLst>
                                          <p:attrName>style.visibility</p:attrName>
                                        </p:attrNameLst>
                                      </p:cBhvr>
                                      <p:to>
                                        <p:strVal val="visible"/>
                                      </p:to>
                                    </p:set>
                                    <p:animEffect transition="in" filter="fade">
                                      <p:cBhvr>
                                        <p:cTn id="24" dur="500"/>
                                        <p:tgtEl>
                                          <p:spTgt spid="410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9">
                                            <p:txEl>
                                              <p:pRg st="4" end="4"/>
                                            </p:txEl>
                                          </p:spTgt>
                                        </p:tgtEl>
                                        <p:attrNameLst>
                                          <p:attrName>style.visibility</p:attrName>
                                        </p:attrNameLst>
                                      </p:cBhvr>
                                      <p:to>
                                        <p:strVal val="visible"/>
                                      </p:to>
                                    </p:set>
                                    <p:animEffect transition="in" filter="fade">
                                      <p:cBhvr>
                                        <p:cTn id="29" dur="500"/>
                                        <p:tgtEl>
                                          <p:spTgt spid="19">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9">
                                            <p:txEl>
                                              <p:pRg st="5" end="5"/>
                                            </p:txEl>
                                          </p:spTgt>
                                        </p:tgtEl>
                                        <p:attrNameLst>
                                          <p:attrName>style.visibility</p:attrName>
                                        </p:attrNameLst>
                                      </p:cBhvr>
                                      <p:to>
                                        <p:strVal val="visible"/>
                                      </p:to>
                                    </p:set>
                                    <p:animEffect transition="in" filter="fade">
                                      <p:cBhvr>
                                        <p:cTn id="32" dur="500"/>
                                        <p:tgtEl>
                                          <p:spTgt spid="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94C1C21B-E8FD-33E7-003C-A315E8D4F408}"/>
              </a:ext>
            </a:extLst>
          </p:cNvPr>
          <p:cNvSpPr txBox="1"/>
          <p:nvPr/>
        </p:nvSpPr>
        <p:spPr>
          <a:xfrm>
            <a:off x="2690351" y="1491144"/>
            <a:ext cx="9501649" cy="4216539"/>
          </a:xfrm>
          <a:prstGeom prst="rect">
            <a:avLst/>
          </a:prstGeom>
          <a:noFill/>
        </p:spPr>
        <p:txBody>
          <a:bodyPr wrap="square">
            <a:spAutoFit/>
          </a:bodyPr>
          <a:lstStyle/>
          <a:p>
            <a:pPr algn="ctr"/>
            <a:r>
              <a:rPr lang="en-US" sz="5500" b="1" dirty="0">
                <a:ln w="15875">
                  <a:solidFill>
                    <a:schemeClr val="bg1"/>
                  </a:solidFill>
                </a:ln>
                <a:latin typeface="Calibri" panose="020F0502020204030204"/>
              </a:rPr>
              <a:t>Rational Choice IF</a:t>
            </a:r>
          </a:p>
          <a:p>
            <a:pPr algn="ctr"/>
            <a:r>
              <a:rPr kumimoji="0" lang="en-US" sz="5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Total Benefit&gt;Total Cost</a:t>
            </a:r>
          </a:p>
          <a:p>
            <a:pPr algn="ctr"/>
            <a:r>
              <a:rPr lang="en-US" sz="5500" b="1" u="sng" dirty="0">
                <a:ln w="15875">
                  <a:solidFill>
                    <a:schemeClr val="tx1"/>
                  </a:solidFill>
                </a:ln>
                <a:solidFill>
                  <a:srgbClr val="FF0000"/>
                </a:solidFill>
                <a:latin typeface="Calibri" panose="020F0502020204030204"/>
              </a:rPr>
              <a:t>OR</a:t>
            </a:r>
          </a:p>
          <a:p>
            <a:pPr algn="ctr"/>
            <a:r>
              <a:rPr kumimoji="0" lang="en-US" sz="5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Positive Net Benefit</a:t>
            </a:r>
          </a:p>
          <a:p>
            <a:pPr algn="ctr"/>
            <a:r>
              <a:rPr lang="en-US" sz="3000" b="1" dirty="0">
                <a:ln w="15875">
                  <a:solidFill>
                    <a:schemeClr val="tx1"/>
                  </a:solidFill>
                </a:ln>
                <a:solidFill>
                  <a:srgbClr val="FF0000"/>
                </a:solidFill>
                <a:latin typeface="Calibri" panose="020F0502020204030204"/>
              </a:rPr>
              <a:t>(Total Benefit – Total Cost)</a:t>
            </a:r>
            <a:endParaRPr kumimoji="0" lang="en-US" sz="3000" b="1" i="0" u="none" strike="noStrike" kern="1200" cap="none" spc="0" normalizeH="0" baseline="0" noProof="0" dirty="0">
              <a:ln w="15875">
                <a:solidFill>
                  <a:schemeClr val="tx1"/>
                </a:solidFill>
              </a:ln>
              <a:solidFill>
                <a:srgbClr val="FF0000"/>
              </a:solidFill>
              <a:effectLst/>
              <a:uLnTx/>
              <a:uFillTx/>
              <a:latin typeface="Calibri" panose="020F0502020204030204"/>
            </a:endParaRPr>
          </a:p>
          <a:p>
            <a:pPr algn="ctr"/>
            <a:endParaRPr lang="en-US" dirty="0"/>
          </a:p>
        </p:txBody>
      </p:sp>
      <p:sp>
        <p:nvSpPr>
          <p:cNvPr id="2" name="TextBox 1">
            <a:extLst>
              <a:ext uri="{FF2B5EF4-FFF2-40B4-BE49-F238E27FC236}">
                <a16:creationId xmlns:a16="http://schemas.microsoft.com/office/drawing/2014/main" id="{F77D18CD-F662-8F60-7345-AE985CE0CA9B}"/>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Cost/Benefit Analysis</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5122" name="Picture 2">
            <a:extLst>
              <a:ext uri="{FF2B5EF4-FFF2-40B4-BE49-F238E27FC236}">
                <a16:creationId xmlns:a16="http://schemas.microsoft.com/office/drawing/2014/main" id="{75520CD9-3EE1-4AA6-F090-1BB5A4EA9F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605" y="1201270"/>
            <a:ext cx="4674254" cy="4674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4901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122"/>
                                        </p:tgtEl>
                                        <p:attrNameLst>
                                          <p:attrName>style.visibility</p:attrName>
                                        </p:attrNameLst>
                                      </p:cBhvr>
                                      <p:to>
                                        <p:strVal val="visible"/>
                                      </p:to>
                                    </p:set>
                                    <p:animEffect transition="in" filter="fade">
                                      <p:cBhvr>
                                        <p:cTn id="10" dur="500"/>
                                        <p:tgtEl>
                                          <p:spTgt spid="51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1" end="1"/>
                                            </p:txEl>
                                          </p:spTgt>
                                        </p:tgtEl>
                                        <p:attrNameLst>
                                          <p:attrName>style.visibility</p:attrName>
                                        </p:attrNameLst>
                                      </p:cBhvr>
                                      <p:to>
                                        <p:strVal val="visible"/>
                                      </p:to>
                                    </p:set>
                                    <p:animEffect transition="in" filter="fade">
                                      <p:cBhvr>
                                        <p:cTn id="15" dur="500"/>
                                        <p:tgtEl>
                                          <p:spTgt spid="19">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9">
                                            <p:txEl>
                                              <p:pRg st="2" end="2"/>
                                            </p:txEl>
                                          </p:spTgt>
                                        </p:tgtEl>
                                        <p:attrNameLst>
                                          <p:attrName>style.visibility</p:attrName>
                                        </p:attrNameLst>
                                      </p:cBhvr>
                                      <p:to>
                                        <p:strVal val="visible"/>
                                      </p:to>
                                    </p:set>
                                    <p:animEffect transition="in" filter="fade">
                                      <p:cBhvr>
                                        <p:cTn id="20" dur="500"/>
                                        <p:tgtEl>
                                          <p:spTgt spid="19">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9">
                                            <p:txEl>
                                              <p:pRg st="3" end="3"/>
                                            </p:txEl>
                                          </p:spTgt>
                                        </p:tgtEl>
                                        <p:attrNameLst>
                                          <p:attrName>style.visibility</p:attrName>
                                        </p:attrNameLst>
                                      </p:cBhvr>
                                      <p:to>
                                        <p:strVal val="visible"/>
                                      </p:to>
                                    </p:set>
                                    <p:animEffect transition="in" filter="fade">
                                      <p:cBhvr>
                                        <p:cTn id="23" dur="500"/>
                                        <p:tgtEl>
                                          <p:spTgt spid="19">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9">
                                            <p:txEl>
                                              <p:pRg st="4" end="4"/>
                                            </p:txEl>
                                          </p:spTgt>
                                        </p:tgtEl>
                                        <p:attrNameLst>
                                          <p:attrName>style.visibility</p:attrName>
                                        </p:attrNameLst>
                                      </p:cBhvr>
                                      <p:to>
                                        <p:strVal val="visible"/>
                                      </p:to>
                                    </p:set>
                                    <p:animEffect transition="in" filter="fade">
                                      <p:cBhvr>
                                        <p:cTn id="26" dur="500"/>
                                        <p:tgtEl>
                                          <p:spTgt spid="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6307C-6925-81F7-D3BB-4C949EEC9138}"/>
            </a:ext>
          </a:extLst>
        </p:cNvPr>
        <p:cNvGrpSpPr/>
        <p:nvPr/>
      </p:nvGrpSpPr>
      <p:grpSpPr>
        <a:xfrm>
          <a:off x="0" y="0"/>
          <a:ext cx="0" cy="0"/>
          <a:chOff x="0" y="0"/>
          <a:chExt cx="0" cy="0"/>
        </a:xfrm>
      </p:grpSpPr>
      <p:sp>
        <p:nvSpPr>
          <p:cNvPr id="19" name="TextBox 18">
            <a:extLst>
              <a:ext uri="{FF2B5EF4-FFF2-40B4-BE49-F238E27FC236}">
                <a16:creationId xmlns:a16="http://schemas.microsoft.com/office/drawing/2014/main" id="{5CABD9DE-3A4F-3E1D-E5EC-D572BD448E3B}"/>
              </a:ext>
            </a:extLst>
          </p:cNvPr>
          <p:cNvSpPr txBox="1"/>
          <p:nvPr/>
        </p:nvSpPr>
        <p:spPr>
          <a:xfrm>
            <a:off x="2690351" y="1491144"/>
            <a:ext cx="9501649" cy="4216539"/>
          </a:xfrm>
          <a:prstGeom prst="rect">
            <a:avLst/>
          </a:prstGeom>
          <a:noFill/>
        </p:spPr>
        <p:txBody>
          <a:bodyPr wrap="square">
            <a:spAutoFit/>
          </a:bodyPr>
          <a:lstStyle/>
          <a:p>
            <a:pPr algn="ctr"/>
            <a:r>
              <a:rPr lang="en-US" sz="5500" b="1" dirty="0">
                <a:ln w="15875">
                  <a:solidFill>
                    <a:schemeClr val="bg1"/>
                  </a:solidFill>
                </a:ln>
                <a:latin typeface="Calibri" panose="020F0502020204030204"/>
              </a:rPr>
              <a:t>Not a Rational Choice IF</a:t>
            </a:r>
          </a:p>
          <a:p>
            <a:pPr algn="ctr"/>
            <a:r>
              <a:rPr kumimoji="0" lang="en-US" sz="5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Total Benefit&lt;Total Cost</a:t>
            </a:r>
          </a:p>
          <a:p>
            <a:pPr algn="ctr"/>
            <a:r>
              <a:rPr lang="en-US" sz="5500" b="1" u="sng" dirty="0">
                <a:ln w="15875">
                  <a:solidFill>
                    <a:schemeClr val="tx1"/>
                  </a:solidFill>
                </a:ln>
                <a:solidFill>
                  <a:srgbClr val="FF0000"/>
                </a:solidFill>
                <a:latin typeface="Calibri" panose="020F0502020204030204"/>
              </a:rPr>
              <a:t>OR</a:t>
            </a:r>
          </a:p>
          <a:p>
            <a:pPr algn="ctr"/>
            <a:r>
              <a:rPr kumimoji="0" lang="en-US" sz="5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Negative Net Benefit</a:t>
            </a:r>
          </a:p>
          <a:p>
            <a:pPr algn="ctr"/>
            <a:r>
              <a:rPr lang="en-US" sz="3000" b="1" dirty="0">
                <a:ln w="15875">
                  <a:solidFill>
                    <a:schemeClr val="tx1"/>
                  </a:solidFill>
                </a:ln>
                <a:solidFill>
                  <a:srgbClr val="FF0000"/>
                </a:solidFill>
                <a:latin typeface="Calibri" panose="020F0502020204030204"/>
              </a:rPr>
              <a:t>(Total Benefit – Total Cost)</a:t>
            </a:r>
            <a:endParaRPr kumimoji="0" lang="en-US" sz="3000" b="1" i="0" u="none" strike="noStrike" kern="1200" cap="none" spc="0" normalizeH="0" baseline="0" noProof="0" dirty="0">
              <a:ln w="15875">
                <a:solidFill>
                  <a:schemeClr val="tx1"/>
                </a:solidFill>
              </a:ln>
              <a:solidFill>
                <a:srgbClr val="FF0000"/>
              </a:solidFill>
              <a:effectLst/>
              <a:uLnTx/>
              <a:uFillTx/>
              <a:latin typeface="Calibri" panose="020F0502020204030204"/>
            </a:endParaRPr>
          </a:p>
          <a:p>
            <a:pPr algn="ctr"/>
            <a:endParaRPr lang="en-US" dirty="0"/>
          </a:p>
        </p:txBody>
      </p:sp>
      <p:sp>
        <p:nvSpPr>
          <p:cNvPr id="2" name="TextBox 1">
            <a:extLst>
              <a:ext uri="{FF2B5EF4-FFF2-40B4-BE49-F238E27FC236}">
                <a16:creationId xmlns:a16="http://schemas.microsoft.com/office/drawing/2014/main" id="{2A82805E-4ED1-AD59-D0AE-89C5D17F0FD9}"/>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Cost/Benefit Analysis</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2A1B5BEE-AA4D-7EDE-11D4-EE7EC0ED59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05" y="1242336"/>
            <a:ext cx="4674254" cy="4674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2047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1" end="1"/>
                                            </p:txEl>
                                          </p:spTgt>
                                        </p:tgtEl>
                                        <p:attrNameLst>
                                          <p:attrName>style.visibility</p:attrName>
                                        </p:attrNameLst>
                                      </p:cBhvr>
                                      <p:to>
                                        <p:strVal val="visible"/>
                                      </p:to>
                                    </p:set>
                                    <p:animEffect transition="in" filter="fade">
                                      <p:cBhvr>
                                        <p:cTn id="15" dur="500"/>
                                        <p:tgtEl>
                                          <p:spTgt spid="19">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9">
                                            <p:txEl>
                                              <p:pRg st="2" end="2"/>
                                            </p:txEl>
                                          </p:spTgt>
                                        </p:tgtEl>
                                        <p:attrNameLst>
                                          <p:attrName>style.visibility</p:attrName>
                                        </p:attrNameLst>
                                      </p:cBhvr>
                                      <p:to>
                                        <p:strVal val="visible"/>
                                      </p:to>
                                    </p:set>
                                    <p:animEffect transition="in" filter="fade">
                                      <p:cBhvr>
                                        <p:cTn id="20" dur="500"/>
                                        <p:tgtEl>
                                          <p:spTgt spid="19">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9">
                                            <p:txEl>
                                              <p:pRg st="3" end="3"/>
                                            </p:txEl>
                                          </p:spTgt>
                                        </p:tgtEl>
                                        <p:attrNameLst>
                                          <p:attrName>style.visibility</p:attrName>
                                        </p:attrNameLst>
                                      </p:cBhvr>
                                      <p:to>
                                        <p:strVal val="visible"/>
                                      </p:to>
                                    </p:set>
                                    <p:animEffect transition="in" filter="fade">
                                      <p:cBhvr>
                                        <p:cTn id="23" dur="500"/>
                                        <p:tgtEl>
                                          <p:spTgt spid="19">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9">
                                            <p:txEl>
                                              <p:pRg st="4" end="4"/>
                                            </p:txEl>
                                          </p:spTgt>
                                        </p:tgtEl>
                                        <p:attrNameLst>
                                          <p:attrName>style.visibility</p:attrName>
                                        </p:attrNameLst>
                                      </p:cBhvr>
                                      <p:to>
                                        <p:strVal val="visible"/>
                                      </p:to>
                                    </p:set>
                                    <p:animEffect transition="in" filter="fade">
                                      <p:cBhvr>
                                        <p:cTn id="26" dur="500"/>
                                        <p:tgtEl>
                                          <p:spTgt spid="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94C1C21B-E8FD-33E7-003C-A315E8D4F408}"/>
              </a:ext>
            </a:extLst>
          </p:cNvPr>
          <p:cNvSpPr txBox="1"/>
          <p:nvPr/>
        </p:nvSpPr>
        <p:spPr>
          <a:xfrm>
            <a:off x="320776" y="1120603"/>
            <a:ext cx="9501649" cy="2631490"/>
          </a:xfrm>
          <a:prstGeom prst="rect">
            <a:avLst/>
          </a:prstGeom>
          <a:noFill/>
        </p:spPr>
        <p:txBody>
          <a:bodyPr wrap="square">
            <a:spAutoFit/>
          </a:bodyPr>
          <a:lstStyle/>
          <a:p>
            <a:r>
              <a:rPr lang="en-US" sz="5500" b="1" dirty="0">
                <a:ln w="15875">
                  <a:solidFill>
                    <a:schemeClr val="bg1"/>
                  </a:solidFill>
                </a:ln>
                <a:latin typeface="Calibri" panose="020F0502020204030204"/>
              </a:rPr>
              <a:t>Build a new park?</a:t>
            </a:r>
          </a:p>
          <a:p>
            <a:r>
              <a:rPr kumimoji="0" lang="en-US" sz="5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Total </a:t>
            </a:r>
            <a:r>
              <a:rPr lang="en-US" sz="5500" b="1" dirty="0">
                <a:ln w="15875">
                  <a:solidFill>
                    <a:schemeClr val="tx1"/>
                  </a:solidFill>
                </a:ln>
                <a:solidFill>
                  <a:srgbClr val="FF0000"/>
                </a:solidFill>
                <a:latin typeface="Calibri" panose="020F0502020204030204"/>
              </a:rPr>
              <a:t>Cost: $1 Million</a:t>
            </a:r>
          </a:p>
          <a:p>
            <a:r>
              <a:rPr lang="en-US" sz="5500" b="1" dirty="0">
                <a:ln w="15875">
                  <a:solidFill>
                    <a:schemeClr val="tx1"/>
                  </a:solidFill>
                </a:ln>
                <a:solidFill>
                  <a:srgbClr val="FF0000"/>
                </a:solidFill>
                <a:latin typeface="Calibri" panose="020F0502020204030204"/>
              </a:rPr>
              <a:t>Total Benefit: $1.5 Million</a:t>
            </a:r>
          </a:p>
        </p:txBody>
      </p:sp>
      <p:pic>
        <p:nvPicPr>
          <p:cNvPr id="3" name="Picture 2" descr="A picture containing text, toy, doll, several&#10;&#10;Description automatically generated">
            <a:extLst>
              <a:ext uri="{FF2B5EF4-FFF2-40B4-BE49-F238E27FC236}">
                <a16:creationId xmlns:a16="http://schemas.microsoft.com/office/drawing/2014/main" id="{D081C5FB-6BC3-5612-2558-AEBE9936A5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020" y="3721084"/>
            <a:ext cx="5722866" cy="3136916"/>
          </a:xfrm>
          <a:prstGeom prst="rect">
            <a:avLst/>
          </a:prstGeom>
        </p:spPr>
      </p:pic>
      <p:sp>
        <p:nvSpPr>
          <p:cNvPr id="7" name="TextBox 6">
            <a:extLst>
              <a:ext uri="{FF2B5EF4-FFF2-40B4-BE49-F238E27FC236}">
                <a16:creationId xmlns:a16="http://schemas.microsoft.com/office/drawing/2014/main" id="{15A44B7F-73F9-7B5E-BD25-4F3DBE7BAED4}"/>
              </a:ext>
            </a:extLst>
          </p:cNvPr>
          <p:cNvSpPr txBox="1"/>
          <p:nvPr/>
        </p:nvSpPr>
        <p:spPr>
          <a:xfrm>
            <a:off x="7097486" y="5289542"/>
            <a:ext cx="4615543" cy="116955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w="15875">
                  <a:solidFill>
                    <a:schemeClr val="tx1"/>
                  </a:solidFill>
                </a:ln>
                <a:solidFill>
                  <a:srgbClr val="00B050"/>
                </a:solidFill>
                <a:effectLst/>
                <a:uLnTx/>
                <a:uFillTx/>
                <a:latin typeface="Calibri" panose="020F0502020204030204"/>
                <a:ea typeface="+mn-ea"/>
                <a:cs typeface="+mn-cs"/>
              </a:rPr>
              <a:t>Yes, </a:t>
            </a:r>
            <a:r>
              <a:rPr lang="en-US" sz="3500" b="1" dirty="0">
                <a:ln w="15875">
                  <a:solidFill>
                    <a:schemeClr val="tx1"/>
                  </a:solidFill>
                </a:ln>
                <a:solidFill>
                  <a:srgbClr val="00B050"/>
                </a:solidFill>
                <a:latin typeface="Calibri" panose="020F0502020204030204"/>
              </a:rPr>
              <a:t>because $1.5&gt;$1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w="15875">
                  <a:solidFill>
                    <a:schemeClr val="tx1"/>
                  </a:solidFill>
                </a:ln>
                <a:solidFill>
                  <a:srgbClr val="00B050"/>
                </a:solidFill>
                <a:effectLst/>
                <a:uLnTx/>
                <a:uFillTx/>
                <a:latin typeface="Calibri" panose="020F0502020204030204"/>
                <a:ea typeface="+mn-ea"/>
                <a:cs typeface="+mn-cs"/>
              </a:rPr>
              <a:t>Net total benefit = </a:t>
            </a:r>
            <a:r>
              <a:rPr lang="en-US" sz="3500" b="1" dirty="0">
                <a:ln w="15875">
                  <a:solidFill>
                    <a:schemeClr val="tx1"/>
                  </a:solidFill>
                </a:ln>
                <a:solidFill>
                  <a:srgbClr val="00B050"/>
                </a:solidFill>
                <a:latin typeface="Calibri" panose="020F0502020204030204"/>
              </a:rPr>
              <a:t>$0.5</a:t>
            </a:r>
            <a:endParaRPr kumimoji="0" lang="en-US" sz="3500" b="1" i="0" u="none" strike="noStrike" kern="1200" cap="none" spc="0" normalizeH="0" baseline="0" noProof="0" dirty="0">
              <a:ln w="15875">
                <a:solidFill>
                  <a:schemeClr val="tx1"/>
                </a:solidFill>
              </a:ln>
              <a:solidFill>
                <a:srgbClr val="00B050"/>
              </a:solidFill>
              <a:effectLst/>
              <a:uLnTx/>
              <a:uFillTx/>
              <a:latin typeface="Calibri" panose="020F0502020204030204"/>
            </a:endParaRPr>
          </a:p>
        </p:txBody>
      </p:sp>
      <p:sp>
        <p:nvSpPr>
          <p:cNvPr id="2" name="TextBox 1">
            <a:extLst>
              <a:ext uri="{FF2B5EF4-FFF2-40B4-BE49-F238E27FC236}">
                <a16:creationId xmlns:a16="http://schemas.microsoft.com/office/drawing/2014/main" id="{A7B52D49-BC95-2FCE-A2F9-00E866BFB012}"/>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Cost/Benefit Analysis</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4" name="Picture 2">
            <a:extLst>
              <a:ext uri="{FF2B5EF4-FFF2-40B4-BE49-F238E27FC236}">
                <a16:creationId xmlns:a16="http://schemas.microsoft.com/office/drawing/2014/main" id="{EE97917A-B57A-4CF2-9872-8D89835D7C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35572" y="2550173"/>
            <a:ext cx="2739369" cy="2739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5836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1" end="1"/>
                                            </p:txEl>
                                          </p:spTgt>
                                        </p:tgtEl>
                                        <p:attrNameLst>
                                          <p:attrName>style.visibility</p:attrName>
                                        </p:attrNameLst>
                                      </p:cBhvr>
                                      <p:to>
                                        <p:strVal val="visible"/>
                                      </p:to>
                                    </p:set>
                                    <p:animEffect transition="in" filter="fade">
                                      <p:cBhvr>
                                        <p:cTn id="15" dur="500"/>
                                        <p:tgtEl>
                                          <p:spTgt spid="19">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xEl>
                                              <p:pRg st="2" end="2"/>
                                            </p:txEl>
                                          </p:spTgt>
                                        </p:tgtEl>
                                        <p:attrNameLst>
                                          <p:attrName>style.visibility</p:attrName>
                                        </p:attrNameLst>
                                      </p:cBhvr>
                                      <p:to>
                                        <p:strVal val="visible"/>
                                      </p:to>
                                    </p:set>
                                    <p:animEffect transition="in" filter="fade">
                                      <p:cBhvr>
                                        <p:cTn id="18" dur="500"/>
                                        <p:tgtEl>
                                          <p:spTgt spid="19">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Effect transition="in" filter="fade">
                                      <p:cBhvr>
                                        <p:cTn id="23" dur="500"/>
                                        <p:tgtEl>
                                          <p:spTgt spid="7">
                                            <p:txEl>
                                              <p:pRg st="0" end="0"/>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xEl>
                                              <p:pRg st="1" end="1"/>
                                            </p:txEl>
                                          </p:spTgt>
                                        </p:tgtEl>
                                        <p:attrNameLst>
                                          <p:attrName>style.visibility</p:attrName>
                                        </p:attrNameLst>
                                      </p:cBhvr>
                                      <p:to>
                                        <p:strVal val="visible"/>
                                      </p:to>
                                    </p:set>
                                    <p:animEffect transition="in" filter="fade">
                                      <p:cBhvr>
                                        <p:cTn id="31"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94C1C21B-E8FD-33E7-003C-A315E8D4F408}"/>
              </a:ext>
            </a:extLst>
          </p:cNvPr>
          <p:cNvSpPr txBox="1"/>
          <p:nvPr/>
        </p:nvSpPr>
        <p:spPr>
          <a:xfrm>
            <a:off x="320776" y="1120603"/>
            <a:ext cx="9501649" cy="2908489"/>
          </a:xfrm>
          <a:prstGeom prst="rect">
            <a:avLst/>
          </a:prstGeom>
          <a:noFill/>
        </p:spPr>
        <p:txBody>
          <a:bodyPr wrap="square">
            <a:spAutoFit/>
          </a:bodyPr>
          <a:lstStyle/>
          <a:p>
            <a:r>
              <a:rPr lang="en-US" sz="5500" b="1" dirty="0">
                <a:ln w="15875">
                  <a:solidFill>
                    <a:schemeClr val="bg1"/>
                  </a:solidFill>
                </a:ln>
                <a:latin typeface="Calibri" panose="020F0502020204030204"/>
              </a:rPr>
              <a:t>Get a haircut?</a:t>
            </a:r>
          </a:p>
          <a:p>
            <a:r>
              <a:rPr kumimoji="0" lang="en-US" sz="5500" b="1" i="0" u="none" strike="noStrike" kern="1200" cap="none" spc="0" normalizeH="0" baseline="0" noProof="0" dirty="0">
                <a:ln w="15875">
                  <a:solidFill>
                    <a:schemeClr val="tx1"/>
                  </a:solidFill>
                </a:ln>
                <a:solidFill>
                  <a:srgbClr val="FF0000"/>
                </a:solidFill>
                <a:effectLst/>
                <a:uLnTx/>
                <a:uFillTx/>
                <a:latin typeface="Calibri" panose="020F0502020204030204"/>
                <a:ea typeface="+mn-ea"/>
                <a:cs typeface="+mn-cs"/>
              </a:rPr>
              <a:t>Total Cost $20</a:t>
            </a:r>
          </a:p>
          <a:p>
            <a:r>
              <a:rPr lang="en-US" sz="5500" b="1" dirty="0">
                <a:ln w="15875">
                  <a:solidFill>
                    <a:schemeClr val="tx1"/>
                  </a:solidFill>
                </a:ln>
                <a:solidFill>
                  <a:srgbClr val="FF0000"/>
                </a:solidFill>
                <a:latin typeface="Calibri" panose="020F0502020204030204"/>
              </a:rPr>
              <a:t>Total Benefit $15</a:t>
            </a:r>
            <a:endParaRPr kumimoji="0" lang="en-US" sz="4000" b="1" i="0" u="none" strike="noStrike" kern="1200" cap="none" spc="0" normalizeH="0" baseline="0" noProof="0" dirty="0">
              <a:ln w="15875">
                <a:solidFill>
                  <a:schemeClr val="tx1"/>
                </a:solidFill>
              </a:ln>
              <a:solidFill>
                <a:srgbClr val="FF0000"/>
              </a:solidFill>
              <a:effectLst/>
              <a:uLnTx/>
              <a:uFillTx/>
              <a:latin typeface="Calibri" panose="020F0502020204030204"/>
            </a:endParaRPr>
          </a:p>
          <a:p>
            <a:endParaRPr lang="en-US" dirty="0">
              <a:ln w="15875">
                <a:solidFill>
                  <a:schemeClr val="tx1"/>
                </a:solidFill>
              </a:ln>
            </a:endParaRPr>
          </a:p>
        </p:txBody>
      </p:sp>
      <p:pic>
        <p:nvPicPr>
          <p:cNvPr id="4" name="Picture 3" descr="A picture containing toy, doll, vector graphics&#10;&#10;Description automatically generated">
            <a:extLst>
              <a:ext uri="{FF2B5EF4-FFF2-40B4-BE49-F238E27FC236}">
                <a16:creationId xmlns:a16="http://schemas.microsoft.com/office/drawing/2014/main" id="{0BD9A1D3-4985-E7EB-2BDB-3FFEA89F58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3156" y="3435195"/>
            <a:ext cx="3861073" cy="3429000"/>
          </a:xfrm>
          <a:prstGeom prst="rect">
            <a:avLst/>
          </a:prstGeom>
        </p:spPr>
      </p:pic>
      <p:sp>
        <p:nvSpPr>
          <p:cNvPr id="9" name="TextBox 8">
            <a:extLst>
              <a:ext uri="{FF2B5EF4-FFF2-40B4-BE49-F238E27FC236}">
                <a16:creationId xmlns:a16="http://schemas.microsoft.com/office/drawing/2014/main" id="{0362684C-1C2B-BCB4-62B3-5018E82694D0}"/>
              </a:ext>
            </a:extLst>
          </p:cNvPr>
          <p:cNvSpPr txBox="1"/>
          <p:nvPr/>
        </p:nvSpPr>
        <p:spPr>
          <a:xfrm>
            <a:off x="7286172" y="5421926"/>
            <a:ext cx="4557486" cy="116955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500" b="1" dirty="0">
                <a:ln w="15875">
                  <a:solidFill>
                    <a:schemeClr val="tx1"/>
                  </a:solidFill>
                </a:ln>
                <a:solidFill>
                  <a:srgbClr val="00B050"/>
                </a:solidFill>
                <a:latin typeface="Calibri" panose="020F0502020204030204"/>
              </a:rPr>
              <a:t>No</a:t>
            </a:r>
            <a:r>
              <a:rPr kumimoji="0" lang="en-US" sz="3500" b="1" i="0" u="none" strike="noStrike" kern="1200" cap="none" spc="0" normalizeH="0" baseline="0" noProof="0" dirty="0">
                <a:ln w="15875">
                  <a:solidFill>
                    <a:schemeClr val="tx1"/>
                  </a:solidFill>
                </a:ln>
                <a:solidFill>
                  <a:srgbClr val="00B050"/>
                </a:solidFill>
                <a:effectLst/>
                <a:uLnTx/>
                <a:uFillTx/>
                <a:latin typeface="Calibri" panose="020F0502020204030204"/>
                <a:ea typeface="+mn-ea"/>
                <a:cs typeface="+mn-cs"/>
              </a:rPr>
              <a:t>, because $15&lt;$20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500" b="1" dirty="0">
                <a:ln w="15875">
                  <a:solidFill>
                    <a:schemeClr val="tx1"/>
                  </a:solidFill>
                </a:ln>
                <a:solidFill>
                  <a:srgbClr val="00B050"/>
                </a:solidFill>
                <a:latin typeface="Calibri" panose="020F0502020204030204"/>
              </a:rPr>
              <a:t>Net Total Benefit = -$5</a:t>
            </a:r>
            <a:endParaRPr kumimoji="0" lang="en-US" sz="3500" b="1" i="0" u="none" strike="noStrike" kern="1200" cap="none" spc="0" normalizeH="0" baseline="0" noProof="0" dirty="0">
              <a:ln w="15875">
                <a:solidFill>
                  <a:schemeClr val="tx1"/>
                </a:solidFill>
              </a:ln>
              <a:solidFill>
                <a:srgbClr val="00B050"/>
              </a:solidFill>
              <a:effectLst/>
              <a:uLnTx/>
              <a:uFillTx/>
              <a:latin typeface="Calibri" panose="020F0502020204030204"/>
            </a:endParaRPr>
          </a:p>
        </p:txBody>
      </p:sp>
      <p:sp>
        <p:nvSpPr>
          <p:cNvPr id="2" name="TextBox 1">
            <a:extLst>
              <a:ext uri="{FF2B5EF4-FFF2-40B4-BE49-F238E27FC236}">
                <a16:creationId xmlns:a16="http://schemas.microsoft.com/office/drawing/2014/main" id="{B1D08F1C-4A2C-8B25-6F8A-181108027618}"/>
              </a:ext>
            </a:extLst>
          </p:cNvPr>
          <p:cNvSpPr txBox="1"/>
          <p:nvPr/>
        </p:nvSpPr>
        <p:spPr>
          <a:xfrm>
            <a:off x="7038" y="0"/>
            <a:ext cx="1218496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dirty="0">
                <a:ln w="28575">
                  <a:solidFill>
                    <a:prstClr val="black"/>
                  </a:solidFill>
                </a:ln>
                <a:solidFill>
                  <a:srgbClr val="FFC000">
                    <a:lumMod val="60000"/>
                    <a:lumOff val="40000"/>
                  </a:srgbClr>
                </a:solidFill>
                <a:effectLst/>
                <a:uLnTx/>
                <a:uFillTx/>
                <a:latin typeface="Calibri" panose="020F0502020204030204"/>
                <a:ea typeface="+mn-ea"/>
                <a:cs typeface="+mn-cs"/>
              </a:rPr>
              <a:t>Cost/Benefit Analysis</a:t>
            </a:r>
            <a:endParaRPr kumimoji="0" lang="en-US" sz="7500" b="1" i="0" u="none" strike="noStrike" kern="1200" cap="none" spc="0" normalizeH="0" baseline="0" noProof="0" dirty="0">
              <a:ln w="28575">
                <a:solidFill>
                  <a:prstClr val="black"/>
                </a:solid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25AC94B7-1D81-10FA-2754-D3AD9E892E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35571" y="2565676"/>
            <a:ext cx="2739369" cy="2739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1414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1" end="1"/>
                                            </p:txEl>
                                          </p:spTgt>
                                        </p:tgtEl>
                                        <p:attrNameLst>
                                          <p:attrName>style.visibility</p:attrName>
                                        </p:attrNameLst>
                                      </p:cBhvr>
                                      <p:to>
                                        <p:strVal val="visible"/>
                                      </p:to>
                                    </p:set>
                                    <p:animEffect transition="in" filter="fade">
                                      <p:cBhvr>
                                        <p:cTn id="15" dur="500"/>
                                        <p:tgtEl>
                                          <p:spTgt spid="19">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xEl>
                                              <p:pRg st="2" end="2"/>
                                            </p:txEl>
                                          </p:spTgt>
                                        </p:tgtEl>
                                        <p:attrNameLst>
                                          <p:attrName>style.visibility</p:attrName>
                                        </p:attrNameLst>
                                      </p:cBhvr>
                                      <p:to>
                                        <p:strVal val="visible"/>
                                      </p:to>
                                    </p:set>
                                    <p:animEffect transition="in" filter="fade">
                                      <p:cBhvr>
                                        <p:cTn id="18" dur="500"/>
                                        <p:tgtEl>
                                          <p:spTgt spid="19">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animEffect transition="in" filter="fade">
                                      <p:cBhvr>
                                        <p:cTn id="23" dur="500"/>
                                        <p:tgtEl>
                                          <p:spTgt spid="9">
                                            <p:txEl>
                                              <p:pRg st="0" end="0"/>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9">
                                            <p:txEl>
                                              <p:pRg st="1" end="1"/>
                                            </p:txEl>
                                          </p:spTgt>
                                        </p:tgtEl>
                                        <p:attrNameLst>
                                          <p:attrName>style.visibility</p:attrName>
                                        </p:attrNameLst>
                                      </p:cBhvr>
                                      <p:to>
                                        <p:strVal val="visible"/>
                                      </p:to>
                                    </p:set>
                                    <p:animEffect transition="in" filter="fade">
                                      <p:cBhvr>
                                        <p:cTn id="31"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17978</TotalTime>
  <Words>11113</Words>
  <Application>Microsoft Office PowerPoint</Application>
  <PresentationFormat>Widescreen</PresentationFormat>
  <Paragraphs>1572</Paragraphs>
  <Slides>15</Slides>
  <Notes>15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15</vt:i4>
      </vt:variant>
    </vt:vector>
  </HeadingPairs>
  <TitlesOfParts>
    <vt:vector size="22" baseType="lpstr">
      <vt:lpstr>Aptos</vt:lpstr>
      <vt:lpstr>Arial</vt:lpstr>
      <vt:lpstr>Arial Black</vt:lpstr>
      <vt:lpstr>Calibri</vt:lpstr>
      <vt:lpstr>Calibri Light</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Jacob Reed at Sheldon</dc:creator>
  <cp:lastModifiedBy>Jacob Reed at Sheldon HS</cp:lastModifiedBy>
  <cp:revision>28</cp:revision>
  <dcterms:created xsi:type="dcterms:W3CDTF">2022-05-05T17:13:56Z</dcterms:created>
  <dcterms:modified xsi:type="dcterms:W3CDTF">2026-07-11T23:17:37Z</dcterms:modified>
</cp:coreProperties>
</file>