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24"/>
  </p:notesMasterIdLst>
  <p:sldIdLst>
    <p:sldId id="337" r:id="rId3"/>
    <p:sldId id="482" r:id="rId4"/>
    <p:sldId id="478" r:id="rId5"/>
    <p:sldId id="479" r:id="rId6"/>
    <p:sldId id="480" r:id="rId7"/>
    <p:sldId id="481" r:id="rId8"/>
    <p:sldId id="468" r:id="rId9"/>
    <p:sldId id="474" r:id="rId10"/>
    <p:sldId id="463" r:id="rId11"/>
    <p:sldId id="462" r:id="rId12"/>
    <p:sldId id="464" r:id="rId13"/>
    <p:sldId id="453" r:id="rId14"/>
    <p:sldId id="457" r:id="rId15"/>
    <p:sldId id="470" r:id="rId16"/>
    <p:sldId id="471" r:id="rId17"/>
    <p:sldId id="466" r:id="rId18"/>
    <p:sldId id="472" r:id="rId19"/>
    <p:sldId id="475" r:id="rId20"/>
    <p:sldId id="476" r:id="rId21"/>
    <p:sldId id="459" r:id="rId22"/>
    <p:sldId id="4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D5EA"/>
    <a:srgbClr val="E9EBF5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50770" autoAdjust="0"/>
  </p:normalViewPr>
  <p:slideViewPr>
    <p:cSldViewPr snapToGrid="0">
      <p:cViewPr varScale="1">
        <p:scale>
          <a:sx n="45" d="100"/>
          <a:sy n="45" d="100"/>
        </p:scale>
        <p:origin x="1839" y="21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CA83C-9CC6-4B0E-86D1-DF3C1EA42B02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C206E-0068-4663-A550-78D4BE7DB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91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After completing this lesson, students should be able to:</a:t>
            </a:r>
            <a:br>
              <a:rPr lang="en-US" dirty="0"/>
            </a:br>
            <a:r>
              <a:rPr lang="en-US" dirty="0"/>
              <a:t>Define </a:t>
            </a:r>
            <a:r>
              <a:rPr lang="en-US" b="1" dirty="0"/>
              <a:t>marginal analysis</a:t>
            </a:r>
            <a:r>
              <a:rPr lang="en-US" dirty="0"/>
              <a:t> as decision-making based on comparing additional benefits and additional costs.</a:t>
            </a:r>
            <a:br>
              <a:rPr lang="en-US" dirty="0"/>
            </a:br>
            <a:r>
              <a:rPr lang="en-US" dirty="0"/>
              <a:t>Distinguish between </a:t>
            </a:r>
            <a:r>
              <a:rPr lang="en-US" b="1" dirty="0"/>
              <a:t>total</a:t>
            </a:r>
            <a:r>
              <a:rPr lang="en-US" dirty="0"/>
              <a:t> and </a:t>
            </a:r>
            <a:r>
              <a:rPr lang="en-US" b="1" dirty="0"/>
              <a:t>marginal</a:t>
            </a:r>
            <a:r>
              <a:rPr lang="en-US" dirty="0"/>
              <a:t> values (total benefit vs. marginal benefit; total cost vs. marginal cost).</a:t>
            </a:r>
            <a:br>
              <a:rPr lang="en-US" dirty="0"/>
            </a:br>
            <a:r>
              <a:rPr lang="en-US" dirty="0"/>
              <a:t>Explain the graphical relationship between </a:t>
            </a:r>
            <a:r>
              <a:rPr lang="en-US" b="1" dirty="0"/>
              <a:t>total and marginal</a:t>
            </a:r>
            <a:r>
              <a:rPr lang="en-US" dirty="0"/>
              <a:t> values.</a:t>
            </a:r>
            <a:br>
              <a:rPr lang="en-US" dirty="0"/>
            </a:br>
            <a:r>
              <a:rPr lang="en-US" dirty="0"/>
              <a:t>Apply the </a:t>
            </a:r>
            <a:r>
              <a:rPr lang="en-US" b="1" dirty="0"/>
              <a:t>benefit-maximizing rule (MB = MC)</a:t>
            </a:r>
            <a:r>
              <a:rPr lang="en-US" dirty="0"/>
              <a:t> to determine the rational quantity of an activity or good.</a:t>
            </a:r>
            <a:br>
              <a:rPr lang="en-US" dirty="0"/>
            </a:br>
            <a:r>
              <a:rPr lang="en-US" dirty="0"/>
              <a:t>Define </a:t>
            </a:r>
            <a:r>
              <a:rPr lang="en-US" b="1" dirty="0"/>
              <a:t>utility</a:t>
            </a:r>
            <a:r>
              <a:rPr lang="en-US" dirty="0"/>
              <a:t> as consumer satisfaction and explain the </a:t>
            </a:r>
            <a:r>
              <a:rPr lang="en-US" b="1" dirty="0"/>
              <a:t>Law of Diminishing Marginal Utility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Interpret how diminishing marginal utility causes the </a:t>
            </a:r>
            <a:r>
              <a:rPr lang="en-US" b="1" dirty="0"/>
              <a:t>marginal benefit curve to slope downward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Apply the </a:t>
            </a:r>
            <a:r>
              <a:rPr lang="en-US" b="1" dirty="0"/>
              <a:t>utility-maximizing combinations rule (</a:t>
            </a:r>
            <a:r>
              <a:rPr lang="en-US" b="1" dirty="0" err="1"/>
              <a:t>MUa</a:t>
            </a:r>
            <a:r>
              <a:rPr lang="en-US" b="1" dirty="0"/>
              <a:t>/Pa = </a:t>
            </a:r>
            <a:r>
              <a:rPr lang="en-US" b="1" dirty="0" err="1"/>
              <a:t>MUb</a:t>
            </a:r>
            <a:r>
              <a:rPr lang="en-US" b="1" dirty="0"/>
              <a:t>/Pb)</a:t>
            </a:r>
            <a:r>
              <a:rPr lang="en-US" dirty="0"/>
              <a:t> to allocate spending across multiple goods.</a:t>
            </a:r>
            <a:br>
              <a:rPr lang="en-US" dirty="0"/>
            </a:br>
            <a:r>
              <a:rPr lang="en-US" dirty="0"/>
              <a:t>Determine the </a:t>
            </a:r>
            <a:r>
              <a:rPr lang="en-US" b="1" dirty="0"/>
              <a:t>utility-maximizing combination of goods given a budget constraint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Teacher Note:</a:t>
            </a:r>
            <a:br>
              <a:rPr lang="en-US" dirty="0"/>
            </a:br>
            <a:r>
              <a:rPr lang="en-US" dirty="0"/>
              <a:t>This lesson expands students’ understanding of rational decision-making by introducing </a:t>
            </a:r>
            <a:r>
              <a:rPr lang="en-US" b="1" dirty="0"/>
              <a:t>marginal analysis</a:t>
            </a:r>
            <a:r>
              <a:rPr lang="en-US" dirty="0"/>
              <a:t>, one of the most important ways economists evaluate choices. Emphasize that rational people do not compare total costs and total benefits alone; they compare the </a:t>
            </a:r>
            <a:r>
              <a:rPr lang="en-US" b="1" dirty="0"/>
              <a:t>additional benefit</a:t>
            </a:r>
            <a:r>
              <a:rPr lang="en-US" dirty="0"/>
              <a:t> and </a:t>
            </a:r>
            <a:r>
              <a:rPr lang="en-US" b="1" dirty="0"/>
              <a:t>additional cost</a:t>
            </a:r>
            <a:r>
              <a:rPr lang="en-US" dirty="0"/>
              <a:t> of the next unit. Connect this lesson back to earlier ideas like opportunity cost and cost-benefit analysis, showing that economics often focuses on decisions made </a:t>
            </a:r>
            <a:r>
              <a:rPr lang="en-US" b="1" dirty="0"/>
              <a:t>at the margin</a:t>
            </a:r>
            <a:r>
              <a:rPr lang="en-US" dirty="0"/>
              <a:t>. As the lesson progresses, help students see how diminishing marginal utility explains consumer behavior, downward-sloping marginal benefit, and the logic behind utility-maximizing consumption choices under limited budgets.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7AB43-5F34-4619-AB59-2882F5CDE5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the difference between </a:t>
            </a:r>
            <a:r>
              <a:rPr lang="en-US" b="1" dirty="0"/>
              <a:t>total</a:t>
            </a:r>
            <a:r>
              <a:rPr lang="en-US" dirty="0"/>
              <a:t> values and </a:t>
            </a:r>
            <a:r>
              <a:rPr lang="en-US" b="1" dirty="0"/>
              <a:t>marginal</a:t>
            </a:r>
            <a:r>
              <a:rPr lang="en-US" dirty="0"/>
              <a:t> values and learn that marginal means the </a:t>
            </a:r>
            <a:r>
              <a:rPr lang="en-US" b="1" dirty="0"/>
              <a:t>change in total resulting from one additional unit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"Economics is less concerned with totals and more concerned with changes at the margin - because decisions are usually made one unit at a time."</a:t>
            </a:r>
            <a:br>
              <a:rPr lang="en-US" dirty="0"/>
            </a:br>
            <a:r>
              <a:rPr lang="en-US" dirty="0"/>
              <a:t>This slide introduces one of the most foundational concepts in AP Microeconomics: thinking at the margin.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introducing the big idea:</a:t>
            </a:r>
          </a:p>
          <a:p>
            <a:r>
              <a:rPr lang="en-US" i="1" dirty="0"/>
              <a:t>"This lesson is about one of the most important words in all of economics: marginal."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"If you understand marginal thinking, you understand how economists analyze decision-making."</a:t>
            </a:r>
            <a:endParaRPr lang="en-US" dirty="0"/>
          </a:p>
          <a:p>
            <a:r>
              <a:rPr lang="en-US" dirty="0"/>
              <a:t>Introduce the title:</a:t>
            </a:r>
          </a:p>
          <a:p>
            <a:r>
              <a:rPr lang="en-US" b="1" dirty="0"/>
              <a:t>“Marginal vs Total”</a:t>
            </a:r>
            <a:endParaRPr lang="en-US" dirty="0"/>
          </a:p>
          <a:p>
            <a:r>
              <a:rPr lang="en-US" dirty="0"/>
              <a:t>Then read:</a:t>
            </a:r>
          </a:p>
          <a:p>
            <a:r>
              <a:rPr lang="en-US" b="1" dirty="0"/>
              <a:t>“Marginal means change in total”</a:t>
            </a:r>
            <a:endParaRPr lang="en-US" dirty="0"/>
          </a:p>
          <a:p>
            <a:r>
              <a:rPr lang="en-US" dirty="0"/>
              <a:t>Repeat it slowly.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definition is incredibly important. Marginal does NOT mean small. It means additional or change."</a:t>
            </a:r>
            <a:endParaRPr lang="en-US" dirty="0"/>
          </a:p>
          <a:p>
            <a:r>
              <a:rPr lang="en-US" dirty="0"/>
              <a:t>That distinction matters because students often misunderstand the term.</a:t>
            </a:r>
          </a:p>
          <a:p>
            <a:r>
              <a:rPr lang="en-US" b="1" dirty="0"/>
              <a:t>Introduce the table</a:t>
            </a:r>
          </a:p>
          <a:p>
            <a:r>
              <a:rPr lang="en-US" dirty="0"/>
              <a:t>Point to the table.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table shows total values changing as quantity increases."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"Quantity simply represents how many units we have."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the totals keep increasing as quantity rises."</a:t>
            </a:r>
            <a:endParaRPr lang="en-US" dirty="0"/>
          </a:p>
          <a:p>
            <a:r>
              <a:rPr lang="en-US" dirty="0"/>
              <a:t>Then ask:</a:t>
            </a:r>
          </a:p>
          <a:p>
            <a:r>
              <a:rPr lang="en-US" i="1" dirty="0"/>
              <a:t>"But by how much are they increasing each time?"</a:t>
            </a:r>
            <a:endParaRPr lang="en-US" dirty="0"/>
          </a:p>
          <a:p>
            <a:r>
              <a:rPr lang="en-US" dirty="0"/>
              <a:t>This naturally sets up marginal.</a:t>
            </a:r>
          </a:p>
          <a:p>
            <a:r>
              <a:rPr lang="en-US" b="1" dirty="0"/>
              <a:t>Calculate marginal values</a:t>
            </a:r>
          </a:p>
          <a:p>
            <a:r>
              <a:rPr lang="en-US" dirty="0"/>
              <a:t>Point to the marginal column.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"Marginal tells us the change in total when quantity increases."</a:t>
            </a:r>
            <a:endParaRPr lang="en-US" dirty="0"/>
          </a:p>
          <a:p>
            <a:r>
              <a:rPr lang="en-US" dirty="0"/>
              <a:t>Read the formula:</a:t>
            </a:r>
          </a:p>
          <a:p>
            <a:r>
              <a:rPr lang="en-US" b="1" dirty="0" err="1"/>
              <a:t>ΔTotal</a:t>
            </a:r>
            <a:r>
              <a:rPr lang="en-US" b="1" dirty="0"/>
              <a:t> / </a:t>
            </a:r>
            <a:r>
              <a:rPr lang="en-US" b="1" dirty="0" err="1"/>
              <a:t>ΔQuantity</a:t>
            </a:r>
            <a:endParaRPr lang="en-US" dirty="0"/>
          </a:p>
          <a:p>
            <a:r>
              <a:rPr lang="en-US" dirty="0"/>
              <a:t>Define delta if needed:</a:t>
            </a:r>
          </a:p>
          <a:p>
            <a:r>
              <a:rPr lang="en-US" i="1" dirty="0"/>
              <a:t>"That triangle symbol means change in."</a:t>
            </a:r>
            <a:endParaRPr lang="en-US" dirty="0"/>
          </a:p>
          <a:p>
            <a:r>
              <a:rPr lang="en-US" dirty="0"/>
              <a:t>So:</a:t>
            </a:r>
          </a:p>
          <a:p>
            <a:r>
              <a:rPr lang="en-US" i="1" dirty="0"/>
              <a:t>"Marginal = change in total divided by change in quantity."</a:t>
            </a:r>
            <a:endParaRPr lang="en-US" dirty="0"/>
          </a:p>
          <a:p>
            <a:r>
              <a:rPr lang="en-US" dirty="0"/>
              <a:t>Work through the rows together.</a:t>
            </a:r>
          </a:p>
          <a:p>
            <a:r>
              <a:rPr lang="en-US" dirty="0"/>
              <a:t>From Quantity 0 to 1:</a:t>
            </a:r>
          </a:p>
          <a:p>
            <a:r>
              <a:rPr lang="en-US" dirty="0"/>
              <a:t>Total changes from:</a:t>
            </a:r>
          </a:p>
          <a:p>
            <a:r>
              <a:rPr lang="en-US" b="1" dirty="0"/>
              <a:t>0 → 5</a:t>
            </a:r>
            <a:endParaRPr lang="en-US" dirty="0"/>
          </a:p>
          <a:p>
            <a:r>
              <a:rPr lang="en-US" dirty="0"/>
              <a:t>Change:</a:t>
            </a:r>
          </a:p>
          <a:p>
            <a:r>
              <a:rPr lang="en-US" b="1" dirty="0"/>
              <a:t>+5</a:t>
            </a:r>
            <a:endParaRPr lang="en-US" dirty="0"/>
          </a:p>
          <a:p>
            <a:r>
              <a:rPr lang="en-US" dirty="0"/>
              <a:t>Quantity changes:</a:t>
            </a:r>
          </a:p>
          <a:p>
            <a:r>
              <a:rPr lang="en-US" b="1" dirty="0"/>
              <a:t>+1</a:t>
            </a:r>
            <a:endParaRPr lang="en-US" dirty="0"/>
          </a:p>
          <a:p>
            <a:r>
              <a:rPr lang="en-US" dirty="0"/>
              <a:t>Marginal:</a:t>
            </a:r>
          </a:p>
          <a:p>
            <a:r>
              <a:rPr lang="en-US" b="1" dirty="0"/>
              <a:t>5 ÷ 1 = 5</a:t>
            </a:r>
            <a:endParaRPr lang="en-US" dirty="0"/>
          </a:p>
          <a:p>
            <a:r>
              <a:rPr lang="en-US" dirty="0"/>
              <a:t>Fill in:</a:t>
            </a:r>
          </a:p>
          <a:p>
            <a:r>
              <a:rPr lang="en-US" b="1" dirty="0"/>
              <a:t>Marginal = 5</a:t>
            </a:r>
            <a:endParaRPr lang="en-US" dirty="0"/>
          </a:p>
          <a:p>
            <a:r>
              <a:rPr lang="en-US" dirty="0"/>
              <a:t>From 1 to 2:</a:t>
            </a:r>
          </a:p>
          <a:p>
            <a:r>
              <a:rPr lang="en-US" dirty="0"/>
              <a:t>Total changes:</a:t>
            </a:r>
          </a:p>
          <a:p>
            <a:r>
              <a:rPr lang="en-US" b="1" dirty="0"/>
              <a:t>5 → 15</a:t>
            </a:r>
            <a:endParaRPr lang="en-US" dirty="0"/>
          </a:p>
          <a:p>
            <a:r>
              <a:rPr lang="en-US" dirty="0"/>
              <a:t>Change:</a:t>
            </a:r>
          </a:p>
          <a:p>
            <a:r>
              <a:rPr lang="en-US" b="1" dirty="0"/>
              <a:t>+10</a:t>
            </a:r>
            <a:endParaRPr lang="en-US" dirty="0"/>
          </a:p>
          <a:p>
            <a:r>
              <a:rPr lang="en-US" dirty="0"/>
              <a:t>Quantity:</a:t>
            </a:r>
          </a:p>
          <a:p>
            <a:r>
              <a:rPr lang="en-US" b="1" dirty="0"/>
              <a:t>+1</a:t>
            </a:r>
            <a:endParaRPr lang="en-US" dirty="0"/>
          </a:p>
          <a:p>
            <a:r>
              <a:rPr lang="en-US" dirty="0"/>
              <a:t>Marginal:</a:t>
            </a:r>
          </a:p>
          <a:p>
            <a:r>
              <a:rPr lang="en-US" b="1" dirty="0"/>
              <a:t>10</a:t>
            </a:r>
            <a:endParaRPr lang="en-US" dirty="0"/>
          </a:p>
          <a:p>
            <a:r>
              <a:rPr lang="en-US" dirty="0"/>
              <a:t>From 2 to 3:</a:t>
            </a:r>
          </a:p>
          <a:p>
            <a:r>
              <a:rPr lang="en-US" dirty="0"/>
              <a:t>Total:</a:t>
            </a:r>
          </a:p>
          <a:p>
            <a:r>
              <a:rPr lang="en-US" b="1" dirty="0"/>
              <a:t>15 → 30</a:t>
            </a:r>
            <a:endParaRPr lang="en-US" dirty="0"/>
          </a:p>
          <a:p>
            <a:r>
              <a:rPr lang="en-US" dirty="0"/>
              <a:t>Change:</a:t>
            </a:r>
          </a:p>
          <a:p>
            <a:r>
              <a:rPr lang="en-US" b="1" dirty="0"/>
              <a:t>+15</a:t>
            </a:r>
          </a:p>
          <a:p>
            <a:r>
              <a:rPr lang="en-US" dirty="0"/>
              <a:t>Quantity:</a:t>
            </a:r>
          </a:p>
          <a:p>
            <a:r>
              <a:rPr lang="en-US" b="1" dirty="0"/>
              <a:t>+1</a:t>
            </a:r>
            <a:endParaRPr lang="en-US" dirty="0"/>
          </a:p>
          <a:p>
            <a:r>
              <a:rPr lang="en-US" dirty="0"/>
              <a:t>Marginal:</a:t>
            </a:r>
          </a:p>
          <a:p>
            <a:r>
              <a:rPr lang="en-US" b="1" dirty="0"/>
              <a:t>15</a:t>
            </a:r>
            <a:endParaRPr lang="en-US" dirty="0"/>
          </a:p>
          <a:p>
            <a:r>
              <a:rPr lang="en-US" dirty="0"/>
              <a:t>From 3 to 4:</a:t>
            </a:r>
          </a:p>
          <a:p>
            <a:r>
              <a:rPr lang="en-US" dirty="0"/>
              <a:t>Total:</a:t>
            </a:r>
          </a:p>
          <a:p>
            <a:r>
              <a:rPr lang="en-US" b="1" dirty="0"/>
              <a:t>30 → 50</a:t>
            </a:r>
            <a:endParaRPr lang="en-US" dirty="0"/>
          </a:p>
          <a:p>
            <a:r>
              <a:rPr lang="en-US" dirty="0"/>
              <a:t>Change:</a:t>
            </a:r>
          </a:p>
          <a:p>
            <a:r>
              <a:rPr lang="en-US" b="1" dirty="0"/>
              <a:t>+20</a:t>
            </a:r>
          </a:p>
          <a:p>
            <a:r>
              <a:rPr lang="en-US" dirty="0"/>
              <a:t>Quantity:</a:t>
            </a:r>
          </a:p>
          <a:p>
            <a:r>
              <a:rPr lang="en-US" b="1" dirty="0"/>
              <a:t>+1</a:t>
            </a:r>
            <a:endParaRPr lang="en-US" dirty="0"/>
          </a:p>
          <a:p>
            <a:r>
              <a:rPr lang="en-US" dirty="0"/>
              <a:t>Marginal:</a:t>
            </a:r>
          </a:p>
          <a:p>
            <a:r>
              <a:rPr lang="en-US" b="1" dirty="0"/>
              <a:t>20</a:t>
            </a:r>
            <a:endParaRPr lang="en-US" dirty="0"/>
          </a:p>
          <a:p>
            <a:r>
              <a:rPr lang="en-US" dirty="0"/>
              <a:t>From 4 to 5:</a:t>
            </a:r>
          </a:p>
          <a:p>
            <a:r>
              <a:rPr lang="en-US" dirty="0"/>
              <a:t>Total:</a:t>
            </a:r>
          </a:p>
          <a:p>
            <a:r>
              <a:rPr lang="en-US" b="1" dirty="0"/>
              <a:t>50 → 80</a:t>
            </a:r>
            <a:endParaRPr lang="en-US" dirty="0"/>
          </a:p>
          <a:p>
            <a:r>
              <a:rPr lang="en-US" dirty="0"/>
              <a:t>Change:</a:t>
            </a:r>
          </a:p>
          <a:p>
            <a:r>
              <a:rPr lang="en-US" b="1" dirty="0"/>
              <a:t>+30</a:t>
            </a:r>
            <a:endParaRPr lang="en-US" dirty="0"/>
          </a:p>
          <a:p>
            <a:r>
              <a:rPr lang="en-US" dirty="0"/>
              <a:t>Marginal:</a:t>
            </a:r>
          </a:p>
          <a:p>
            <a:r>
              <a:rPr lang="en-US" b="1" dirty="0"/>
              <a:t>30</a:t>
            </a:r>
            <a:endParaRPr lang="en-US" dirty="0"/>
          </a:p>
          <a:p>
            <a:r>
              <a:rPr lang="en-US" b="1" dirty="0"/>
              <a:t>Explain why quantity change is usually 1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"In most AP economics problems, we look at one additional unit at a time."</a:t>
            </a:r>
            <a:endParaRPr lang="en-US" dirty="0"/>
          </a:p>
          <a:p>
            <a:r>
              <a:rPr lang="en-US" dirty="0"/>
              <a:t>That means:</a:t>
            </a:r>
          </a:p>
          <a:p>
            <a:r>
              <a:rPr lang="en-US" b="1" dirty="0" err="1"/>
              <a:t>ΔQuantity</a:t>
            </a:r>
            <a:r>
              <a:rPr lang="en-US" b="1" dirty="0"/>
              <a:t> = 1</a:t>
            </a:r>
            <a:endParaRPr lang="en-US" dirty="0"/>
          </a:p>
          <a:p>
            <a:r>
              <a:rPr lang="en-US" dirty="0"/>
              <a:t>So the formula becomes easier:</a:t>
            </a:r>
          </a:p>
          <a:p>
            <a:r>
              <a:rPr lang="en-US" i="1" dirty="0"/>
              <a:t>"Marginal often just equals the change in total."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"That’s why economists often mentally skip dividing by 1."</a:t>
            </a:r>
            <a:endParaRPr lang="en-US" dirty="0"/>
          </a:p>
          <a:p>
            <a:r>
              <a:rPr lang="en-US" dirty="0"/>
              <a:t>But clarify:</a:t>
            </a:r>
          </a:p>
          <a:p>
            <a:r>
              <a:rPr lang="en-US" i="1" dirty="0"/>
              <a:t>"The full formula still matters conceptually."</a:t>
            </a:r>
            <a:endParaRPr lang="en-US" dirty="0"/>
          </a:p>
          <a:p>
            <a:r>
              <a:rPr lang="en-US" b="1" dirty="0"/>
              <a:t>Connect to real economics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idea applies everywhere in economics."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Marginal cost = cost of producing one more unit </a:t>
            </a:r>
          </a:p>
          <a:p>
            <a:r>
              <a:rPr lang="en-US" dirty="0"/>
              <a:t>Marginal benefit = benefit from consuming one more unit </a:t>
            </a:r>
          </a:p>
          <a:p>
            <a:r>
              <a:rPr lang="en-US" dirty="0"/>
              <a:t>Marginal product = extra output from one more worker </a:t>
            </a:r>
          </a:p>
          <a:p>
            <a:r>
              <a:rPr lang="en-US" dirty="0"/>
              <a:t>Marginal revenue = revenue from selling one more unit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single idea shows up constantly in AP Micro."</a:t>
            </a:r>
            <a:endParaRPr lang="en-US" dirty="0"/>
          </a:p>
          <a:p>
            <a:r>
              <a:rPr lang="en-US" dirty="0"/>
              <a:t>That helps frame importance.</a:t>
            </a:r>
          </a:p>
          <a:p>
            <a:r>
              <a:rPr lang="en-US" b="1" dirty="0"/>
              <a:t>Big conceptual takeaway</a:t>
            </a:r>
          </a:p>
          <a:p>
            <a:r>
              <a:rPr lang="en-US" dirty="0"/>
              <a:t>Step back.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"Totals tell you where you are."</a:t>
            </a:r>
            <a:endParaRPr lang="en-US" dirty="0"/>
          </a:p>
          <a:p>
            <a:r>
              <a:rPr lang="en-US" i="1" dirty="0"/>
              <a:t>"Marginals tell you what happens when you change your decision."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"Economics focuses heavily on marginal thinking because decisions are rarely all-or-nothing - they happen incrementally."</a:t>
            </a:r>
            <a:endParaRPr lang="en-US" dirty="0"/>
          </a:p>
          <a:p>
            <a:r>
              <a:rPr lang="en-US" dirty="0"/>
              <a:t>That’s the key setup for the rest of the lesson.</a:t>
            </a:r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often confuse total and marginal values."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If total cost = $100</a:t>
            </a:r>
          </a:p>
          <a:p>
            <a:r>
              <a:rPr lang="en-US" dirty="0"/>
              <a:t>That does NOT mean marginal cost = $100</a:t>
            </a:r>
          </a:p>
          <a:p>
            <a:r>
              <a:rPr lang="en-US" dirty="0"/>
              <a:t>Marginal cost only measures the change caused by the next unit.</a:t>
            </a:r>
          </a:p>
          <a:p>
            <a:r>
              <a:rPr lang="en-US" dirty="0"/>
              <a:t>Repeat:</a:t>
            </a:r>
          </a:p>
          <a:p>
            <a:r>
              <a:rPr lang="en-US" b="1" dirty="0"/>
              <a:t>Total = cumulative</a:t>
            </a:r>
            <a:br>
              <a:rPr lang="en-US" dirty="0"/>
            </a:br>
            <a:r>
              <a:rPr lang="en-US" b="1" dirty="0"/>
              <a:t>Marginal = additional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total rises from 50 to 70, what is the marginal change?”</a:t>
            </a:r>
            <a:endParaRPr lang="en-US" dirty="0"/>
          </a:p>
          <a:p>
            <a:r>
              <a:rPr lang="en-US" dirty="0"/>
              <a:t>(Expected: 20.)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“If quantity increases by 1, what does marginal usually equal?”</a:t>
            </a:r>
            <a:endParaRPr lang="en-US" dirty="0"/>
          </a:p>
          <a:p>
            <a:r>
              <a:rPr lang="en-US" dirty="0"/>
              <a:t>(Expected: the change in total.)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“Does marginal mean total?”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“What does marginal mean?”</a:t>
            </a:r>
            <a:endParaRPr lang="en-US" dirty="0"/>
          </a:p>
          <a:p>
            <a:r>
              <a:rPr lang="en-US" dirty="0"/>
              <a:t>(Expected: change in total / additional.)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that we understand the numerical relationship between total and marginal, let’s see what that relationship looks like visually on a graph."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02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interpret the graphical relationship between </a:t>
            </a:r>
            <a:r>
              <a:rPr lang="en-US" b="1" dirty="0"/>
              <a:t>total values</a:t>
            </a:r>
            <a:r>
              <a:rPr lang="en-US" dirty="0"/>
              <a:t> and </a:t>
            </a:r>
            <a:r>
              <a:rPr lang="en-US" b="1" dirty="0"/>
              <a:t>marginal values</a:t>
            </a:r>
            <a:r>
              <a:rPr lang="en-US" dirty="0"/>
              <a:t>, specifically recognizing that when total increases at a decreasing rate, marginal remains positive but falls.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"Marginal tells us the slope of the total curve."</a:t>
            </a:r>
            <a:br>
              <a:rPr lang="en-US" dirty="0"/>
            </a:br>
            <a:r>
              <a:rPr lang="en-US" dirty="0"/>
              <a:t>If the total is still rising, marginal must be positive. If the total is rising more slowly, marginal must be getting smaller.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"We just calculated marginal values numerically. Now let’s visualize that same relationship on graphs."</a:t>
            </a:r>
            <a:endParaRPr lang="en-US" dirty="0"/>
          </a:p>
          <a:p>
            <a:r>
              <a:rPr lang="en-US" dirty="0"/>
              <a:t>Introduce the title:</a:t>
            </a:r>
          </a:p>
          <a:p>
            <a:r>
              <a:rPr lang="en-US" b="0" dirty="0"/>
              <a:t>Read:</a:t>
            </a:r>
          </a:p>
          <a:p>
            <a:r>
              <a:rPr lang="en-US" b="1" dirty="0"/>
              <a:t>“If Total is increasing at a decreasing rate”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one of the most important graphical relationships in AP Micro, because it shows up everywhere - production, utility, total benefit, total product, and more.“</a:t>
            </a:r>
            <a:endParaRPr lang="en-US" b="0" i="1" dirty="0"/>
          </a:p>
          <a:p>
            <a:r>
              <a:rPr lang="en-US" b="1" dirty="0"/>
              <a:t>Start with the left graph (Total)</a:t>
            </a:r>
          </a:p>
          <a:p>
            <a:r>
              <a:rPr lang="en-US" dirty="0"/>
              <a:t>Point to the left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graph shows TOTAL value as quantity increases."</a:t>
            </a:r>
            <a:endParaRPr lang="en-US" dirty="0"/>
          </a:p>
          <a:p>
            <a:r>
              <a:rPr lang="en-US" dirty="0"/>
              <a:t>Orient students:</a:t>
            </a:r>
          </a:p>
          <a:p>
            <a:r>
              <a:rPr lang="en-US" dirty="0"/>
              <a:t>Vertical axis:</a:t>
            </a:r>
          </a:p>
          <a:p>
            <a:r>
              <a:rPr lang="en-US" b="1" dirty="0"/>
              <a:t>Value</a:t>
            </a:r>
            <a:endParaRPr lang="en-US" dirty="0"/>
          </a:p>
          <a:p>
            <a:r>
              <a:rPr lang="en-US" dirty="0"/>
              <a:t>Horizontal axis:</a:t>
            </a:r>
          </a:p>
          <a:p>
            <a:r>
              <a:rPr lang="en-US" b="1" dirty="0"/>
              <a:t>Quantity</a:t>
            </a:r>
            <a:endParaRPr lang="en-US" dirty="0"/>
          </a:p>
          <a:p>
            <a:r>
              <a:rPr lang="en-US" dirty="0"/>
              <a:t>Now describe the shape.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the total curve is going upward."</a:t>
            </a:r>
            <a:endParaRPr lang="en-US" dirty="0"/>
          </a:p>
          <a:p>
            <a:r>
              <a:rPr lang="en-US" dirty="0"/>
              <a:t>Important question:</a:t>
            </a:r>
          </a:p>
          <a:p>
            <a:r>
              <a:rPr lang="en-US" i="1" dirty="0"/>
              <a:t>"If total is going up, what does that tell us?"</a:t>
            </a:r>
            <a:endParaRPr lang="en-US" dirty="0"/>
          </a:p>
          <a:p>
            <a:r>
              <a:rPr lang="en-US" dirty="0"/>
              <a:t>Expected response:</a:t>
            </a:r>
          </a:p>
          <a:p>
            <a:r>
              <a:rPr lang="en-US" i="1" dirty="0"/>
              <a:t>"Marginal must be positive."</a:t>
            </a:r>
            <a:endParaRPr lang="en-US" dirty="0"/>
          </a:p>
          <a:p>
            <a:r>
              <a:rPr lang="en-US" dirty="0"/>
              <a:t>Confirm:</a:t>
            </a:r>
          </a:p>
          <a:p>
            <a:r>
              <a:rPr lang="en-US" i="1" dirty="0"/>
              <a:t>"Exactly. If adding another unit makes total larger, marginal is positive."</a:t>
            </a:r>
            <a:endParaRPr lang="en-US" dirty="0"/>
          </a:p>
          <a:p>
            <a:r>
              <a:rPr lang="en-US" b="1" dirty="0"/>
              <a:t>Explain “increasing at a decreasing rate”</a:t>
            </a:r>
          </a:p>
          <a:p>
            <a:r>
              <a:rPr lang="en-US" dirty="0"/>
              <a:t>Now focus on the curve’s shape.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"But notice something else - the curve gets flatter as we move to the right."</a:t>
            </a:r>
            <a:endParaRPr lang="en-US" dirty="0"/>
          </a:p>
          <a:p>
            <a:r>
              <a:rPr lang="en-US" dirty="0"/>
              <a:t>Point to the early steep section.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"At first, total rises quickly."</a:t>
            </a:r>
            <a:endParaRPr lang="en-US" dirty="0"/>
          </a:p>
          <a:p>
            <a:r>
              <a:rPr lang="en-US" dirty="0"/>
              <a:t>Then point to the flatter section.</a:t>
            </a:r>
          </a:p>
          <a:p>
            <a:r>
              <a:rPr lang="en-US" i="1" dirty="0"/>
              <a:t>"Later, total still rises - but much more slowly."</a:t>
            </a:r>
            <a:endParaRPr lang="en-US" dirty="0"/>
          </a:p>
          <a:p>
            <a:r>
              <a:rPr lang="en-US" dirty="0"/>
              <a:t>Clarify the phrase:</a:t>
            </a:r>
          </a:p>
          <a:p>
            <a:r>
              <a:rPr lang="en-US" b="1" dirty="0"/>
              <a:t>Increasing </a:t>
            </a:r>
            <a:r>
              <a:rPr lang="en-US" dirty="0"/>
              <a:t>= total still going up</a:t>
            </a:r>
          </a:p>
          <a:p>
            <a:r>
              <a:rPr lang="en-US" b="1" dirty="0"/>
              <a:t>At a decreasing rate </a:t>
            </a:r>
            <a:r>
              <a:rPr lang="en-US" dirty="0"/>
              <a:t>= each additional unit adds less than the one before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total is still growing, but each extra unit contributes less and less."</a:t>
            </a:r>
            <a:endParaRPr lang="en-US" dirty="0"/>
          </a:p>
          <a:p>
            <a:r>
              <a:rPr lang="en-US" b="1" dirty="0"/>
              <a:t>Connect to marginal</a:t>
            </a:r>
          </a:p>
          <a:p>
            <a:r>
              <a:rPr lang="en-US" dirty="0"/>
              <a:t>Now move to the right graph.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"Since marginal measures the additional contribution from each extra unit, this means marginal must be getting smaller."</a:t>
            </a:r>
            <a:endParaRPr lang="en-US" dirty="0"/>
          </a:p>
          <a:p>
            <a:r>
              <a:rPr lang="en-US" dirty="0"/>
              <a:t>Point to the marginal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"That’s exactly what we see here."</a:t>
            </a:r>
            <a:endParaRPr lang="en-US" dirty="0"/>
          </a:p>
          <a:p>
            <a:r>
              <a:rPr lang="en-US" dirty="0"/>
              <a:t>The marginal curve:</a:t>
            </a:r>
          </a:p>
          <a:p>
            <a:r>
              <a:rPr lang="en-US" dirty="0"/>
              <a:t>stays above zero </a:t>
            </a:r>
          </a:p>
          <a:p>
            <a:r>
              <a:rPr lang="en-US" dirty="0"/>
              <a:t>slopes downward </a:t>
            </a:r>
          </a:p>
          <a:p>
            <a:r>
              <a:rPr lang="en-US" dirty="0"/>
              <a:t>Interpret each piece.</a:t>
            </a:r>
          </a:p>
          <a:p>
            <a:r>
              <a:rPr lang="en-US" dirty="0"/>
              <a:t>Above zero:</a:t>
            </a:r>
          </a:p>
          <a:p>
            <a:r>
              <a:rPr lang="en-US" i="1" dirty="0"/>
              <a:t>"Still positive."</a:t>
            </a:r>
            <a:endParaRPr lang="en-US" dirty="0"/>
          </a:p>
          <a:p>
            <a:r>
              <a:rPr lang="en-US" dirty="0"/>
              <a:t>Downward:</a:t>
            </a:r>
          </a:p>
          <a:p>
            <a:r>
              <a:rPr lang="en-US" i="1" dirty="0"/>
              <a:t>"But getting smaller."</a:t>
            </a:r>
            <a:endParaRPr lang="en-US" dirty="0"/>
          </a:p>
          <a:p>
            <a:r>
              <a:rPr lang="en-US" b="1" dirty="0"/>
              <a:t>Make the slope connection explicit</a:t>
            </a:r>
          </a:p>
          <a:p>
            <a:r>
              <a:rPr lang="en-US" dirty="0"/>
              <a:t>This is the most important part.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"Marginal is basically the slope of the total curve."</a:t>
            </a:r>
            <a:endParaRPr lang="en-US" dirty="0"/>
          </a:p>
          <a:p>
            <a:r>
              <a:rPr lang="en-US" dirty="0"/>
              <a:t>Point to the steep early part of the total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 steep slope means large marginal values."</a:t>
            </a:r>
            <a:endParaRPr lang="en-US" dirty="0"/>
          </a:p>
          <a:p>
            <a:r>
              <a:rPr lang="en-US" dirty="0"/>
              <a:t>Then point to the flatter part.</a:t>
            </a:r>
          </a:p>
          <a:p>
            <a:r>
              <a:rPr lang="en-US" i="1" dirty="0"/>
              <a:t>"A flatter slope means smaller marginal values."</a:t>
            </a:r>
            <a:endParaRPr lang="en-US" dirty="0"/>
          </a:p>
          <a:p>
            <a:r>
              <a:rPr lang="en-US" dirty="0"/>
              <a:t>Thus:</a:t>
            </a:r>
          </a:p>
          <a:p>
            <a:r>
              <a:rPr lang="en-US" i="1" dirty="0"/>
              <a:t>"As total flattens, marginal falls."</a:t>
            </a:r>
            <a:endParaRPr lang="en-US" dirty="0"/>
          </a:p>
          <a:p>
            <a:r>
              <a:rPr lang="en-US" dirty="0"/>
              <a:t>That’s the key AP connection.</a:t>
            </a:r>
          </a:p>
          <a:p>
            <a:r>
              <a:rPr lang="en-US" b="1" dirty="0"/>
              <a:t>Numerical analogy</a:t>
            </a:r>
          </a:p>
          <a:p>
            <a:r>
              <a:rPr lang="en-US" dirty="0"/>
              <a:t>Give a quick example.</a:t>
            </a:r>
          </a:p>
          <a:p>
            <a:r>
              <a:rPr lang="en-US" dirty="0"/>
              <a:t>Suppose total changes:</a:t>
            </a:r>
          </a:p>
          <a:p>
            <a:r>
              <a:rPr lang="en-US" dirty="0"/>
              <a:t>+20 </a:t>
            </a:r>
          </a:p>
          <a:p>
            <a:r>
              <a:rPr lang="en-US" dirty="0"/>
              <a:t>+15 </a:t>
            </a:r>
          </a:p>
          <a:p>
            <a:r>
              <a:rPr lang="en-US" dirty="0"/>
              <a:t>+10 </a:t>
            </a:r>
          </a:p>
          <a:p>
            <a:r>
              <a:rPr lang="en-US" dirty="0"/>
              <a:t>+5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"Is total still increasing?"</a:t>
            </a:r>
            <a:endParaRPr lang="en-US" dirty="0"/>
          </a:p>
          <a:p>
            <a:r>
              <a:rPr lang="en-US" dirty="0"/>
              <a:t>Yes.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"Is marginal positive?"</a:t>
            </a:r>
            <a:endParaRPr lang="en-US" dirty="0"/>
          </a:p>
          <a:p>
            <a:r>
              <a:rPr lang="en-US" dirty="0"/>
              <a:t>Yes.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"Is marginal falling?"</a:t>
            </a:r>
            <a:endParaRPr lang="en-US" dirty="0"/>
          </a:p>
          <a:p>
            <a:r>
              <a:rPr lang="en-US" dirty="0"/>
              <a:t>Yes.</a:t>
            </a:r>
          </a:p>
          <a:p>
            <a:r>
              <a:rPr lang="en-US" dirty="0"/>
              <a:t>This reinforces visually.</a:t>
            </a:r>
          </a:p>
          <a:p>
            <a:r>
              <a:rPr lang="en-US" b="1" dirty="0"/>
              <a:t>Real-world AP Micro examples</a:t>
            </a:r>
          </a:p>
          <a:p>
            <a:r>
              <a:rPr lang="en-US" dirty="0"/>
              <a:t>Connect conceptually.</a:t>
            </a:r>
          </a:p>
          <a:p>
            <a:r>
              <a:rPr lang="en-US" dirty="0"/>
              <a:t>Examples:</a:t>
            </a:r>
          </a:p>
          <a:p>
            <a:r>
              <a:rPr lang="en-US" b="1" dirty="0"/>
              <a:t>Marginal Product</a:t>
            </a:r>
            <a:endParaRPr lang="en-US" dirty="0"/>
          </a:p>
          <a:p>
            <a:r>
              <a:rPr lang="en-US" i="1" dirty="0"/>
              <a:t>"Adding workers still increases total output - but each additional worker adds less than the previous worker."</a:t>
            </a:r>
            <a:endParaRPr lang="en-US" dirty="0"/>
          </a:p>
          <a:p>
            <a:r>
              <a:rPr lang="en-US" dirty="0"/>
              <a:t>That creates:</a:t>
            </a:r>
          </a:p>
          <a:p>
            <a:r>
              <a:rPr lang="en-US" dirty="0"/>
              <a:t>rising total product </a:t>
            </a:r>
          </a:p>
          <a:p>
            <a:r>
              <a:rPr lang="en-US" dirty="0"/>
              <a:t>falling marginal product </a:t>
            </a:r>
          </a:p>
          <a:p>
            <a:r>
              <a:rPr lang="en-US" dirty="0"/>
              <a:t>This sets up diminishing returns later.</a:t>
            </a:r>
          </a:p>
          <a:p>
            <a:r>
              <a:rPr lang="en-US" dirty="0"/>
              <a:t>Or consumer example:</a:t>
            </a:r>
          </a:p>
          <a:p>
            <a:r>
              <a:rPr lang="en-US" i="1" dirty="0"/>
              <a:t>"Eating pizza slices - early slices create lots of satisfaction, later slices less."</a:t>
            </a:r>
            <a:endParaRPr lang="en-US" dirty="0"/>
          </a:p>
          <a:p>
            <a:r>
              <a:rPr lang="en-US" dirty="0"/>
              <a:t>Same graphical logic.</a:t>
            </a:r>
          </a:p>
          <a:p>
            <a:r>
              <a:rPr lang="en-US" b="1" dirty="0"/>
              <a:t>Big takeaway</a:t>
            </a:r>
          </a:p>
          <a:p>
            <a:r>
              <a:rPr lang="en-US" dirty="0"/>
              <a:t>Repeat clearly:</a:t>
            </a:r>
          </a:p>
          <a:p>
            <a:r>
              <a:rPr lang="en-US" b="1" dirty="0"/>
              <a:t>If total rises at a decreasing rate → marginal is positive and falling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 sentence alone can help you answer multiple AP questions."</a:t>
            </a:r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sometimes see marginal falling and assume total must be falling too."</a:t>
            </a:r>
            <a:endParaRPr lang="en-US" dirty="0"/>
          </a:p>
          <a:p>
            <a:r>
              <a:rPr lang="en-US" dirty="0"/>
              <a:t>Correct:</a:t>
            </a:r>
          </a:p>
          <a:p>
            <a:r>
              <a:rPr lang="en-US" i="1" dirty="0"/>
              <a:t>"Not true."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"As long as marginal stays positive, total continues increasing."</a:t>
            </a:r>
            <a:endParaRPr lang="en-US" dirty="0"/>
          </a:p>
          <a:p>
            <a:r>
              <a:rPr lang="en-US" dirty="0"/>
              <a:t>Even if marginal is shrinking.</a:t>
            </a:r>
          </a:p>
          <a:p>
            <a:r>
              <a:rPr lang="en-US" dirty="0"/>
              <a:t>This is a very common error.</a:t>
            </a:r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total is increasing, can marginal be negative?”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“If the total curve becomes flatter, what happens to marginal?”</a:t>
            </a:r>
            <a:endParaRPr lang="en-US" dirty="0"/>
          </a:p>
          <a:p>
            <a:r>
              <a:rPr lang="en-US" dirty="0"/>
              <a:t>(Expected: it decreases.)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“Does falling marginal automatically mean falling total?”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“What does marginal represent graphically?”</a:t>
            </a:r>
            <a:endParaRPr lang="en-US" dirty="0"/>
          </a:p>
          <a:p>
            <a:r>
              <a:rPr lang="en-US" dirty="0"/>
              <a:t>(Expected: slope of total.)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let’s change the shape of the total curve and see how marginal responds when the total starts increasing faster instead of slower."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16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interpret the graphical relationship between </a:t>
            </a:r>
            <a:r>
              <a:rPr lang="en-US" b="1" dirty="0"/>
              <a:t>total values</a:t>
            </a:r>
            <a:r>
              <a:rPr lang="en-US" dirty="0"/>
              <a:t> and </a:t>
            </a:r>
            <a:r>
              <a:rPr lang="en-US" b="1" dirty="0"/>
              <a:t>marginal values</a:t>
            </a:r>
            <a:r>
              <a:rPr lang="en-US" dirty="0"/>
              <a:t>, recognizing that when total increases at an increasing rate, marginal remains positive and rises.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"If each additional unit adds more than the one before, marginal must be increasing."</a:t>
            </a:r>
            <a:br>
              <a:rPr lang="en-US" dirty="0"/>
            </a:br>
            <a:r>
              <a:rPr lang="en-US" dirty="0"/>
              <a:t>Because marginal reflects the slope of the total curve, a steepening total curve means larger and larger marginal values.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"On the last slide, total was still increasing, but it was flattening out - so marginal was positive but falling. Now let’s flip that relationship."</a:t>
            </a:r>
            <a:endParaRPr lang="en-US" dirty="0"/>
          </a:p>
          <a:p>
            <a:r>
              <a:rPr lang="en-US" dirty="0"/>
              <a:t>Read:</a:t>
            </a:r>
          </a:p>
          <a:p>
            <a:r>
              <a:rPr lang="en-US" b="1" dirty="0"/>
              <a:t>“If Total is increasing at an increasing rate”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the opposite graphical relationship from the previous slide."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Start with the total graph (left)</a:t>
            </a:r>
          </a:p>
          <a:p>
            <a:r>
              <a:rPr lang="en-US" dirty="0"/>
              <a:t>Point to the left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graph shows total value increasing as quantity increases."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"Is the total going up?"</a:t>
            </a:r>
            <a:endParaRPr lang="en-US" dirty="0"/>
          </a:p>
          <a:p>
            <a:r>
              <a:rPr lang="en-US" dirty="0"/>
              <a:t>Expected response: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"That tells us marginal must be positive."</a:t>
            </a:r>
            <a:endParaRPr lang="en-US" dirty="0"/>
          </a:p>
          <a:p>
            <a:r>
              <a:rPr lang="en-US" dirty="0"/>
              <a:t>Confirm:</a:t>
            </a:r>
          </a:p>
          <a:p>
            <a:r>
              <a:rPr lang="en-US" i="1" dirty="0"/>
              <a:t>"Exactly. If total increases, marginal cannot be negative."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Focus on the curve shape</a:t>
            </a:r>
          </a:p>
          <a:p>
            <a:r>
              <a:rPr lang="en-US" dirty="0"/>
              <a:t>Now emphasize the curve.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"But look closely at the shape. This curve gets steeper as we move to the right."</a:t>
            </a:r>
            <a:endParaRPr lang="en-US" dirty="0"/>
          </a:p>
          <a:p>
            <a:r>
              <a:rPr lang="en-US" dirty="0"/>
              <a:t>Point to the early flatter portion.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"At first, total increases slowly."</a:t>
            </a:r>
            <a:endParaRPr lang="en-US" dirty="0"/>
          </a:p>
          <a:p>
            <a:r>
              <a:rPr lang="en-US" dirty="0"/>
              <a:t>Then point to the later steep section.</a:t>
            </a:r>
          </a:p>
          <a:p>
            <a:r>
              <a:rPr lang="en-US" i="1" dirty="0"/>
              <a:t>"Later, total rises much faster."</a:t>
            </a:r>
            <a:endParaRPr lang="en-US" dirty="0"/>
          </a:p>
          <a:p>
            <a:r>
              <a:rPr lang="en-US" dirty="0"/>
              <a:t>Define the phrase:</a:t>
            </a:r>
          </a:p>
          <a:p>
            <a:r>
              <a:rPr lang="en-US" b="1" dirty="0"/>
              <a:t>Increasing</a:t>
            </a:r>
            <a:br>
              <a:rPr lang="en-US" dirty="0"/>
            </a:br>
            <a:r>
              <a:rPr lang="en-US" dirty="0"/>
              <a:t>= total goes up</a:t>
            </a:r>
          </a:p>
          <a:p>
            <a:r>
              <a:rPr lang="en-US" b="1" dirty="0"/>
              <a:t>At an increasing rate</a:t>
            </a:r>
            <a:br>
              <a:rPr lang="en-US" dirty="0"/>
            </a:br>
            <a:r>
              <a:rPr lang="en-US" dirty="0"/>
              <a:t>= each new unit adds MORE than the previous one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additions keep getting bigger."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to marginal</a:t>
            </a:r>
          </a:p>
          <a:p>
            <a:r>
              <a:rPr lang="en-US" dirty="0"/>
              <a:t>Now move to the right graph.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"If each additional unit contributes more than the one before, marginal must be rising."</a:t>
            </a:r>
            <a:endParaRPr lang="en-US" dirty="0"/>
          </a:p>
          <a:p>
            <a:r>
              <a:rPr lang="en-US" dirty="0"/>
              <a:t>Point to the upward-sloping marginal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"That’s exactly what this graph shows."</a:t>
            </a:r>
            <a:endParaRPr lang="en-US" dirty="0"/>
          </a:p>
          <a:p>
            <a:r>
              <a:rPr lang="en-US" dirty="0"/>
              <a:t>Interpret:</a:t>
            </a:r>
          </a:p>
          <a:p>
            <a:r>
              <a:rPr lang="en-US" dirty="0"/>
              <a:t>Above zero:</a:t>
            </a:r>
          </a:p>
          <a:p>
            <a:r>
              <a:rPr lang="en-US" i="1" dirty="0"/>
              <a:t>"Marginal is positive."</a:t>
            </a:r>
            <a:endParaRPr lang="en-US" dirty="0"/>
          </a:p>
          <a:p>
            <a:r>
              <a:rPr lang="en-US" dirty="0"/>
              <a:t>Upward slope:</a:t>
            </a:r>
          </a:p>
          <a:p>
            <a:r>
              <a:rPr lang="en-US" i="1" dirty="0"/>
              <a:t>"Marginal is increasing."</a:t>
            </a:r>
            <a:endParaRPr lang="en-US" dirty="0"/>
          </a:p>
          <a:p>
            <a:r>
              <a:rPr lang="en-US" dirty="0"/>
              <a:t>Read the bottom statement:</a:t>
            </a:r>
          </a:p>
          <a:p>
            <a:r>
              <a:rPr lang="en-US" b="1" dirty="0"/>
              <a:t>“Marginal is positive and increasing”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Make the slope connection explicit</a:t>
            </a:r>
          </a:p>
          <a:p>
            <a:r>
              <a:rPr lang="en-US" dirty="0"/>
              <a:t>This is the key AP idea.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"Remember: marginal is the slope of the total curve."</a:t>
            </a:r>
            <a:endParaRPr lang="en-US" dirty="0"/>
          </a:p>
          <a:p>
            <a:r>
              <a:rPr lang="en-US" dirty="0"/>
              <a:t>Point to the total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"When the slope gets steeper, marginal gets larger."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b="1" dirty="0"/>
              <a:t>Steeper total = bigger marginal</a:t>
            </a:r>
            <a:endParaRPr lang="en-US" dirty="0"/>
          </a:p>
          <a:p>
            <a:r>
              <a:rPr lang="en-US" dirty="0"/>
              <a:t>That visual connection is critical.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Numerical example</a:t>
            </a:r>
          </a:p>
          <a:p>
            <a:r>
              <a:rPr lang="en-US" dirty="0"/>
              <a:t>Give a quick example.</a:t>
            </a:r>
          </a:p>
          <a:p>
            <a:r>
              <a:rPr lang="en-US" dirty="0"/>
              <a:t>Suppose total changes:</a:t>
            </a:r>
          </a:p>
          <a:p>
            <a:r>
              <a:rPr lang="en-US" dirty="0"/>
              <a:t>+5 </a:t>
            </a:r>
          </a:p>
          <a:p>
            <a:r>
              <a:rPr lang="en-US" dirty="0"/>
              <a:t>+10 </a:t>
            </a:r>
          </a:p>
          <a:p>
            <a:r>
              <a:rPr lang="en-US" dirty="0"/>
              <a:t>+20 </a:t>
            </a:r>
          </a:p>
          <a:p>
            <a:r>
              <a:rPr lang="en-US" dirty="0"/>
              <a:t>+35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do you notice?"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Each increase gets bigger.</a:t>
            </a:r>
          </a:p>
          <a:p>
            <a:r>
              <a:rPr lang="en-US" dirty="0"/>
              <a:t>Then ask:</a:t>
            </a:r>
          </a:p>
          <a:p>
            <a:r>
              <a:rPr lang="en-US" i="1" dirty="0"/>
              <a:t>"So what happens to marginal?"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It increases.</a:t>
            </a:r>
          </a:p>
          <a:p>
            <a:r>
              <a:rPr lang="en-US" dirty="0"/>
              <a:t>Tie it back:</a:t>
            </a:r>
          </a:p>
          <a:p>
            <a:r>
              <a:rPr lang="en-US" i="1" dirty="0"/>
              <a:t>"That’s exactly what this graph represents."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Real-world examples</a:t>
            </a:r>
          </a:p>
          <a:p>
            <a:r>
              <a:rPr lang="en-US" dirty="0"/>
              <a:t>Connect to AP Micro.</a:t>
            </a:r>
          </a:p>
          <a:p>
            <a:r>
              <a:rPr lang="en-US" b="1" dirty="0"/>
              <a:t>Marginal Benefit example:</a:t>
            </a:r>
            <a:endParaRPr lang="en-US" dirty="0"/>
          </a:p>
          <a:p>
            <a:r>
              <a:rPr lang="en-US" i="1" dirty="0"/>
              <a:t>"Imagine the first few units of a product become more useful as you consume more - maybe a social media app becomes more valuable as more friends join."</a:t>
            </a:r>
            <a:endParaRPr lang="en-US" dirty="0"/>
          </a:p>
          <a:p>
            <a:r>
              <a:rPr lang="en-US" dirty="0"/>
              <a:t>Or production example:</a:t>
            </a:r>
          </a:p>
          <a:p>
            <a:r>
              <a:rPr lang="en-US" i="1" dirty="0"/>
              <a:t>"If workers become more specialized and coordinated, each additional worker could initially add more output than the previous one."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"This kind of increasing marginal relationship can happen, especially early in production processes."</a:t>
            </a:r>
            <a:endParaRPr lang="en-US" dirty="0"/>
          </a:p>
          <a:p>
            <a:r>
              <a:rPr lang="en-US" dirty="0"/>
              <a:t>This helps keep it realistic.</a:t>
            </a:r>
          </a:p>
          <a:p>
            <a:endParaRPr lang="en-US" dirty="0"/>
          </a:p>
          <a:p>
            <a:r>
              <a:rPr lang="en-US" b="1" dirty="0"/>
              <a:t>Compare directly to previous slide</a:t>
            </a:r>
          </a:p>
          <a:p>
            <a:r>
              <a:rPr lang="en-US" dirty="0"/>
              <a:t>Contrast helps retention.</a:t>
            </a:r>
          </a:p>
          <a:p>
            <a:r>
              <a:rPr lang="en-US" dirty="0"/>
              <a:t>Previous slide:</a:t>
            </a:r>
          </a:p>
          <a:p>
            <a:r>
              <a:rPr lang="en-US" dirty="0"/>
              <a:t>total rising </a:t>
            </a:r>
          </a:p>
          <a:p>
            <a:r>
              <a:rPr lang="en-US" dirty="0"/>
              <a:t>getting flatter </a:t>
            </a:r>
          </a:p>
          <a:p>
            <a:r>
              <a:rPr lang="en-US" dirty="0"/>
              <a:t>marginal positive but falling </a:t>
            </a:r>
          </a:p>
          <a:p>
            <a:r>
              <a:rPr lang="en-US" dirty="0"/>
              <a:t>This slide:</a:t>
            </a:r>
          </a:p>
          <a:p>
            <a:r>
              <a:rPr lang="en-US" dirty="0"/>
              <a:t>total rising </a:t>
            </a:r>
          </a:p>
          <a:p>
            <a:r>
              <a:rPr lang="en-US" dirty="0"/>
              <a:t>getting steeper </a:t>
            </a:r>
          </a:p>
          <a:p>
            <a:r>
              <a:rPr lang="en-US" dirty="0"/>
              <a:t>marginal positive and rising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"Same total direction - different marginal behavior because the slope changed."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sometimes assume if total increases, marginal must always increase too."</a:t>
            </a:r>
            <a:endParaRPr lang="en-US" dirty="0"/>
          </a:p>
          <a:p>
            <a:r>
              <a:rPr lang="en-US" dirty="0"/>
              <a:t>Correct:</a:t>
            </a:r>
          </a:p>
          <a:p>
            <a:r>
              <a:rPr lang="en-US" i="1" dirty="0"/>
              <a:t>"Not true."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"Marginal depends on HOW total increases - not just whether total increases."</a:t>
            </a:r>
            <a:endParaRPr lang="en-US" dirty="0"/>
          </a:p>
          <a:p>
            <a:r>
              <a:rPr lang="en-US" dirty="0"/>
              <a:t>That distinction is very important.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total gets steeper, what happens to marginal?”</a:t>
            </a:r>
            <a:endParaRPr lang="en-US" dirty="0"/>
          </a:p>
          <a:p>
            <a:r>
              <a:rPr lang="en-US" dirty="0"/>
              <a:t>(Expected: increases.)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“If total is increasing, can marginal be negative?”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“What does marginal measure graphically?”</a:t>
            </a:r>
            <a:endParaRPr lang="en-US" dirty="0"/>
          </a:p>
          <a:p>
            <a:r>
              <a:rPr lang="en-US" dirty="0"/>
              <a:t>(Expected: slope of total.)</a:t>
            </a:r>
          </a:p>
          <a:p>
            <a:r>
              <a:rPr lang="en-US" dirty="0"/>
              <a:t>Quick comparison:</a:t>
            </a:r>
          </a:p>
          <a:p>
            <a:r>
              <a:rPr lang="en-US" b="1" dirty="0"/>
              <a:t>“How is this different from the previous slide?”</a:t>
            </a:r>
            <a:endParaRPr lang="en-US" dirty="0"/>
          </a:p>
          <a:p>
            <a:r>
              <a:rPr lang="en-US" dirty="0"/>
              <a:t>(Expected: previous marginal was falling.)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let’s examine what happens when the total stops increasing altogether - and see what that means for marginal."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36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interpret the graphical relationship between </a:t>
            </a:r>
            <a:r>
              <a:rPr lang="en-US" b="1" dirty="0"/>
              <a:t>total values</a:t>
            </a:r>
            <a:r>
              <a:rPr lang="en-US" dirty="0"/>
              <a:t> and </a:t>
            </a:r>
            <a:r>
              <a:rPr lang="en-US" b="1" dirty="0"/>
              <a:t>marginal values</a:t>
            </a:r>
            <a:r>
              <a:rPr lang="en-US" dirty="0"/>
              <a:t>, recognizing that when total increases at a constant rate, marginal remains positive and constant.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"If every additional unit adds exactly the same amount to the total, marginal stays constant."</a:t>
            </a:r>
            <a:br>
              <a:rPr lang="en-US" dirty="0"/>
            </a:br>
            <a:r>
              <a:rPr lang="en-US" dirty="0"/>
              <a:t>Because marginal measures the slope of the total curve, a constant slope means a constant marginal value.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"We’ve already seen two cases: total increasing more slowly created falling marginal, and total increasing more quickly created rising marginal. Now let’s look at the middle case."</a:t>
            </a:r>
            <a:endParaRPr lang="en-US" dirty="0"/>
          </a:p>
          <a:p>
            <a:r>
              <a:rPr lang="en-US" dirty="0"/>
              <a:t>Read:</a:t>
            </a:r>
          </a:p>
          <a:p>
            <a:r>
              <a:rPr lang="en-US" b="1" dirty="0"/>
              <a:t>“If Total is increasing at a constant rate”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the simplest graphical relationship because the slope never changes."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Start with the total graph (left)</a:t>
            </a:r>
          </a:p>
          <a:p>
            <a:r>
              <a:rPr lang="en-US" dirty="0"/>
              <a:t>Point to the left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graph shows total value increasing as quantity increases."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"Is total rising?"</a:t>
            </a:r>
            <a:endParaRPr lang="en-US" dirty="0"/>
          </a:p>
          <a:p>
            <a:r>
              <a:rPr lang="en-US" dirty="0"/>
              <a:t>Expected response: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"That means marginal must be positive."</a:t>
            </a:r>
            <a:endParaRPr lang="en-US" dirty="0"/>
          </a:p>
          <a:p>
            <a:r>
              <a:rPr lang="en-US" dirty="0"/>
              <a:t>Confirm:</a:t>
            </a:r>
          </a:p>
          <a:p>
            <a:r>
              <a:rPr lang="en-US" i="1" dirty="0"/>
              <a:t>"Exactly."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Focus on the shape</a:t>
            </a:r>
          </a:p>
          <a:p>
            <a:r>
              <a:rPr lang="en-US" dirty="0"/>
              <a:t>Point to the straight upward-sloping line.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this line is perfectly straight - not curved."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means the slope stays the same the entire time."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"Each additional unit adds exactly the same amount to total."</a:t>
            </a:r>
            <a:endParaRPr lang="en-US" dirty="0"/>
          </a:p>
          <a:p>
            <a:r>
              <a:rPr lang="en-US" dirty="0"/>
              <a:t>Define the phrase:</a:t>
            </a:r>
          </a:p>
          <a:p>
            <a:r>
              <a:rPr lang="en-US" b="1" dirty="0"/>
              <a:t>Increasing</a:t>
            </a:r>
            <a:br>
              <a:rPr lang="en-US" dirty="0"/>
            </a:br>
            <a:r>
              <a:rPr lang="en-US" dirty="0"/>
              <a:t>= total goes up</a:t>
            </a:r>
          </a:p>
          <a:p>
            <a:r>
              <a:rPr lang="en-US" b="1" dirty="0"/>
              <a:t>At a constant rate</a:t>
            </a:r>
            <a:br>
              <a:rPr lang="en-US" dirty="0"/>
            </a:br>
            <a:r>
              <a:rPr lang="en-US" dirty="0"/>
              <a:t>= the increase is identical each time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"Nothing is changing about the additional contribution from one unit to the next."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to marginal</a:t>
            </a:r>
          </a:p>
          <a:p>
            <a:r>
              <a:rPr lang="en-US" dirty="0"/>
              <a:t>Move to the right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"If every extra unit adds the same amount, marginal should stay exactly the same."</a:t>
            </a:r>
            <a:endParaRPr lang="en-US" dirty="0"/>
          </a:p>
          <a:p>
            <a:r>
              <a:rPr lang="en-US" dirty="0"/>
              <a:t>Point to the horizontal marginal line.</a:t>
            </a:r>
          </a:p>
          <a:p>
            <a:r>
              <a:rPr lang="en-US" dirty="0"/>
              <a:t>Interpret:</a:t>
            </a:r>
          </a:p>
          <a:p>
            <a:r>
              <a:rPr lang="en-US" dirty="0"/>
              <a:t>Above zero:</a:t>
            </a:r>
          </a:p>
          <a:p>
            <a:r>
              <a:rPr lang="en-US" i="1" dirty="0"/>
              <a:t>"Marginal is positive."</a:t>
            </a:r>
            <a:endParaRPr lang="en-US" dirty="0"/>
          </a:p>
          <a:p>
            <a:r>
              <a:rPr lang="en-US" dirty="0"/>
              <a:t>Flat:</a:t>
            </a:r>
          </a:p>
          <a:p>
            <a:r>
              <a:rPr lang="en-US" i="1" dirty="0"/>
              <a:t>"Marginal is constant."</a:t>
            </a:r>
            <a:endParaRPr lang="en-US" dirty="0"/>
          </a:p>
          <a:p>
            <a:r>
              <a:rPr lang="en-US" dirty="0"/>
              <a:t>Read the bottom statement:</a:t>
            </a:r>
          </a:p>
          <a:p>
            <a:r>
              <a:rPr lang="en-US" b="1" dirty="0"/>
              <a:t>“Marginal is positive and constant”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Make the slope connection explicit</a:t>
            </a:r>
          </a:p>
          <a:p>
            <a:r>
              <a:rPr lang="en-US" dirty="0"/>
              <a:t>This is the key concept.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"Marginal is the slope of the total curve."</a:t>
            </a:r>
            <a:endParaRPr lang="en-US" dirty="0"/>
          </a:p>
          <a:p>
            <a:r>
              <a:rPr lang="en-US" dirty="0"/>
              <a:t>Point to the straight total line.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"Because the slope never changes, marginal never changes."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b="1" dirty="0"/>
              <a:t>Constant slope = constant marginal</a:t>
            </a:r>
            <a:endParaRPr lang="en-US" dirty="0"/>
          </a:p>
          <a:p>
            <a:r>
              <a:rPr lang="en-US" dirty="0"/>
              <a:t>That simple visual rule is useful.</a:t>
            </a:r>
          </a:p>
          <a:p>
            <a:endParaRPr lang="en-US" dirty="0"/>
          </a:p>
          <a:p>
            <a:r>
              <a:rPr lang="en-US" b="1" dirty="0"/>
              <a:t>Numerical example</a:t>
            </a:r>
          </a:p>
          <a:p>
            <a:r>
              <a:rPr lang="en-US" dirty="0"/>
              <a:t>Use an easy example.</a:t>
            </a:r>
          </a:p>
          <a:p>
            <a:r>
              <a:rPr lang="en-US" dirty="0"/>
              <a:t>Suppose total changes:</a:t>
            </a:r>
          </a:p>
          <a:p>
            <a:r>
              <a:rPr lang="en-US" dirty="0"/>
              <a:t>10 </a:t>
            </a:r>
          </a:p>
          <a:p>
            <a:r>
              <a:rPr lang="en-US" dirty="0"/>
              <a:t>20 </a:t>
            </a:r>
          </a:p>
          <a:p>
            <a:r>
              <a:rPr lang="en-US" dirty="0"/>
              <a:t>30 </a:t>
            </a:r>
          </a:p>
          <a:p>
            <a:r>
              <a:rPr lang="en-US" dirty="0"/>
              <a:t>40 </a:t>
            </a:r>
          </a:p>
          <a:p>
            <a:r>
              <a:rPr lang="en-US" dirty="0"/>
              <a:t>50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"How much is total increasing each time?"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b="1" dirty="0"/>
              <a:t>10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i="1" dirty="0"/>
              <a:t>"So what is marginal?"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b="1" dirty="0"/>
              <a:t>10 every time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"That’s exactly what this graph represents."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AP Micro examples</a:t>
            </a:r>
          </a:p>
          <a:p>
            <a:r>
              <a:rPr lang="en-US" dirty="0"/>
              <a:t>Connect to familiar economic concepts.</a:t>
            </a:r>
          </a:p>
          <a:p>
            <a:r>
              <a:rPr lang="en-US" dirty="0"/>
              <a:t>Example:</a:t>
            </a:r>
          </a:p>
          <a:p>
            <a:r>
              <a:rPr lang="en-US" b="1" dirty="0"/>
              <a:t>Constant marginal cost</a:t>
            </a:r>
            <a:endParaRPr lang="en-US" dirty="0"/>
          </a:p>
          <a:p>
            <a:r>
              <a:rPr lang="en-US" i="1" dirty="0"/>
              <a:t>"Suppose producing each additional unit always costs exactly $5."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dirty="0"/>
              <a:t>Total cost rises steadily </a:t>
            </a:r>
          </a:p>
          <a:p>
            <a:r>
              <a:rPr lang="en-US" dirty="0"/>
              <a:t>Marginal cost stays constant </a:t>
            </a:r>
          </a:p>
          <a:p>
            <a:r>
              <a:rPr lang="en-US" dirty="0"/>
              <a:t>Or:</a:t>
            </a:r>
          </a:p>
          <a:p>
            <a:r>
              <a:rPr lang="en-US" b="1" dirty="0"/>
              <a:t>Perfectly linear production relationship</a:t>
            </a:r>
            <a:endParaRPr lang="en-US" dirty="0"/>
          </a:p>
          <a:p>
            <a:r>
              <a:rPr lang="en-US" i="1" dirty="0"/>
              <a:t>"Each worker adds exactly 20 units of output."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dirty="0"/>
              <a:t>Total product rises at a constant rate </a:t>
            </a:r>
          </a:p>
          <a:p>
            <a:r>
              <a:rPr lang="en-US" dirty="0"/>
              <a:t>Marginal product stays constant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case is less common in real life, but it’s very useful for understanding the logic."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Compare all three cases so far</a:t>
            </a:r>
          </a:p>
          <a:p>
            <a:r>
              <a:rPr lang="en-US" dirty="0"/>
              <a:t>This comparison helps students organize visually.</a:t>
            </a:r>
          </a:p>
          <a:p>
            <a:r>
              <a:rPr lang="en-US" dirty="0"/>
              <a:t>Summarize:</a:t>
            </a:r>
          </a:p>
          <a:p>
            <a:r>
              <a:rPr lang="en-US" b="1" dirty="0"/>
              <a:t>Slide 1</a:t>
            </a:r>
            <a:br>
              <a:rPr lang="en-US" dirty="0"/>
            </a:br>
            <a:r>
              <a:rPr lang="en-US" dirty="0"/>
              <a:t>Total increasing at decreasing rate</a:t>
            </a:r>
            <a:br>
              <a:rPr lang="en-US" dirty="0"/>
            </a:br>
            <a:r>
              <a:rPr lang="en-US" dirty="0"/>
              <a:t>→ marginal positive and falling</a:t>
            </a:r>
          </a:p>
          <a:p>
            <a:r>
              <a:rPr lang="en-US" b="1" dirty="0"/>
              <a:t>Slide 2</a:t>
            </a:r>
            <a:br>
              <a:rPr lang="en-US" dirty="0"/>
            </a:br>
            <a:r>
              <a:rPr lang="en-US" dirty="0"/>
              <a:t>Total increasing at increasing rate</a:t>
            </a:r>
            <a:br>
              <a:rPr lang="en-US" dirty="0"/>
            </a:br>
            <a:r>
              <a:rPr lang="en-US" dirty="0"/>
              <a:t>→ marginal positive and rising</a:t>
            </a:r>
          </a:p>
          <a:p>
            <a:r>
              <a:rPr lang="en-US" b="1" dirty="0"/>
              <a:t>Slide 3</a:t>
            </a:r>
            <a:br>
              <a:rPr lang="en-US" dirty="0"/>
            </a:br>
            <a:r>
              <a:rPr lang="en-US" dirty="0"/>
              <a:t>Total increasing at constant rate</a:t>
            </a:r>
            <a:br>
              <a:rPr lang="en-US" dirty="0"/>
            </a:br>
            <a:r>
              <a:rPr lang="en-US" dirty="0"/>
              <a:t>→ marginal positive and constant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only thing changing is the slope of the total curve."</a:t>
            </a:r>
            <a:endParaRPr lang="en-US" dirty="0"/>
          </a:p>
          <a:p>
            <a:r>
              <a:rPr lang="en-US" dirty="0"/>
              <a:t>That’s the unifying principle.</a:t>
            </a:r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sometimes think any upward-sloping total means upward-sloping marginal."</a:t>
            </a:r>
            <a:endParaRPr lang="en-US" dirty="0"/>
          </a:p>
          <a:p>
            <a:r>
              <a:rPr lang="en-US" dirty="0"/>
              <a:t>Correct:</a:t>
            </a:r>
          </a:p>
          <a:p>
            <a:r>
              <a:rPr lang="en-US" i="1" dirty="0"/>
              <a:t>"Not true."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"Marginal depends on whether the slope changes - not simply whether total rises."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total rises by exactly 8 every time, what happens to marginal?”</a:t>
            </a:r>
            <a:endParaRPr lang="en-US" dirty="0"/>
          </a:p>
          <a:p>
            <a:r>
              <a:rPr lang="en-US" dirty="0"/>
              <a:t>(Expected: stays at 8.)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 does a straight upward total curve tell us?”</a:t>
            </a:r>
            <a:endParaRPr lang="en-US" dirty="0"/>
          </a:p>
          <a:p>
            <a:r>
              <a:rPr lang="en-US" dirty="0"/>
              <a:t>(Expected: constant slope / constant marginal.)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“Can marginal be constant while total rises?”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“What does a flat marginal curve represent?”</a:t>
            </a:r>
            <a:endParaRPr lang="en-US" dirty="0"/>
          </a:p>
          <a:p>
            <a:r>
              <a:rPr lang="en-US" dirty="0"/>
              <a:t>(Expected: constant marginal.)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let’s complete the pattern by looking at what happens when total actually begins to fall - and see what that means for marginal."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interpret the graphical relationship between </a:t>
            </a:r>
            <a:r>
              <a:rPr lang="en-US" b="1" dirty="0"/>
              <a:t>total values</a:t>
            </a:r>
            <a:r>
              <a:rPr lang="en-US" dirty="0"/>
              <a:t> and </a:t>
            </a:r>
            <a:r>
              <a:rPr lang="en-US" b="1" dirty="0"/>
              <a:t>marginal values</a:t>
            </a:r>
            <a:r>
              <a:rPr lang="en-US" dirty="0"/>
              <a:t>, recognizing that when total decreases, marginal becomes negative.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"If adding another unit causes the total to fall, the marginal value must be negative."</a:t>
            </a:r>
            <a:br>
              <a:rPr lang="en-US" dirty="0"/>
            </a:br>
            <a:r>
              <a:rPr lang="en-US" dirty="0"/>
              <a:t>Because marginal measures the change in total, a downward-sloping total curve means each additional unit reduces the overall total.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slides:</a:t>
            </a:r>
          </a:p>
          <a:p>
            <a:r>
              <a:rPr lang="en-US" i="1" dirty="0"/>
              <a:t>"We’ve now seen three situations: total increasing more slowly, increasing more quickly, and increasing steadily. Let’s complete the full pattern with the final case."</a:t>
            </a:r>
            <a:endParaRPr lang="en-US" dirty="0"/>
          </a:p>
          <a:p>
            <a:r>
              <a:rPr lang="en-US" dirty="0"/>
              <a:t>Read:</a:t>
            </a:r>
          </a:p>
          <a:p>
            <a:r>
              <a:rPr lang="en-US" b="1" dirty="0"/>
              <a:t>“If Total is decreasing”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the point where adding another unit actually makes things worse."</a:t>
            </a:r>
            <a:endParaRPr lang="en-US" dirty="0"/>
          </a:p>
          <a:p>
            <a:r>
              <a:rPr lang="en-US" dirty="0"/>
              <a:t>That framing helps prepare them for marginal analysis.</a:t>
            </a:r>
          </a:p>
          <a:p>
            <a:endParaRPr lang="en-US" dirty="0"/>
          </a:p>
          <a:p>
            <a:r>
              <a:rPr lang="en-US" b="1" dirty="0"/>
              <a:t>Start with the total graph (left)</a:t>
            </a:r>
          </a:p>
          <a:p>
            <a:r>
              <a:rPr lang="en-US" dirty="0"/>
              <a:t>Point to the left graph.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graph shows total value changing as quantity increases."</a:t>
            </a:r>
            <a:endParaRPr lang="en-US" dirty="0"/>
          </a:p>
          <a:p>
            <a:r>
              <a:rPr lang="en-US" dirty="0"/>
              <a:t>Then ask:</a:t>
            </a:r>
          </a:p>
          <a:p>
            <a:r>
              <a:rPr lang="en-US" i="1" dirty="0"/>
              <a:t>"What direction is total moving?"</a:t>
            </a:r>
            <a:endParaRPr lang="en-US" dirty="0"/>
          </a:p>
          <a:p>
            <a:r>
              <a:rPr lang="en-US" dirty="0"/>
              <a:t>Expected response:</a:t>
            </a:r>
          </a:p>
          <a:p>
            <a:r>
              <a:rPr lang="en-US" b="1" dirty="0"/>
              <a:t>Down</a:t>
            </a:r>
            <a:endParaRPr lang="en-US" dirty="0"/>
          </a:p>
          <a:p>
            <a:r>
              <a:rPr lang="en-US" dirty="0"/>
              <a:t>Confirm:</a:t>
            </a:r>
          </a:p>
          <a:p>
            <a:r>
              <a:rPr lang="en-US" i="1" dirty="0"/>
              <a:t>"Exactly - total is falling."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Interpret what decreasing total means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"If adding another unit causes the total to shrink, that means the additional contribution from that unit must be negative."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"Instead of helping, the next unit actually hurts overall value."</a:t>
            </a:r>
            <a:endParaRPr lang="en-US" dirty="0"/>
          </a:p>
          <a:p>
            <a:r>
              <a:rPr lang="en-US" dirty="0"/>
              <a:t>That’s the key economic meaning.</a:t>
            </a:r>
          </a:p>
          <a:p>
            <a:br>
              <a:rPr lang="en-US" dirty="0"/>
            </a:br>
            <a:r>
              <a:rPr lang="en-US" b="1" dirty="0"/>
              <a:t>Connect to marginal</a:t>
            </a:r>
          </a:p>
          <a:p>
            <a:r>
              <a:rPr lang="en-US" dirty="0"/>
              <a:t>Move to the right graph.</a:t>
            </a:r>
          </a:p>
          <a:p>
            <a:r>
              <a:rPr lang="en-US" dirty="0"/>
              <a:t>Point to the marginal line below zero.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"That’s why marginal is negative."</a:t>
            </a:r>
            <a:endParaRPr lang="en-US" dirty="0"/>
          </a:p>
          <a:p>
            <a:r>
              <a:rPr lang="en-US" dirty="0"/>
              <a:t>Interpret visually:</a:t>
            </a:r>
          </a:p>
          <a:p>
            <a:r>
              <a:rPr lang="en-US" dirty="0"/>
              <a:t>Below the horizontal axis:</a:t>
            </a:r>
          </a:p>
          <a:p>
            <a:r>
              <a:rPr lang="en-US" i="1" dirty="0"/>
              <a:t>"Negative marginal."</a:t>
            </a:r>
            <a:endParaRPr lang="en-US" dirty="0"/>
          </a:p>
          <a:p>
            <a:r>
              <a:rPr lang="en-US" dirty="0"/>
              <a:t>Downward slope:</a:t>
            </a:r>
          </a:p>
          <a:p>
            <a:r>
              <a:rPr lang="en-US" i="1" dirty="0"/>
              <a:t>"Marginal becomes even more negative as quantity increases."</a:t>
            </a:r>
            <a:endParaRPr lang="en-US" dirty="0"/>
          </a:p>
          <a:p>
            <a:r>
              <a:rPr lang="en-US" dirty="0"/>
              <a:t>But emphasize the core takeaway:</a:t>
            </a:r>
          </a:p>
          <a:p>
            <a:r>
              <a:rPr lang="en-US" i="1" dirty="0"/>
              <a:t>"The most important point is simply that marginal is below zero."</a:t>
            </a:r>
            <a:endParaRPr lang="en-US" dirty="0"/>
          </a:p>
          <a:p>
            <a:r>
              <a:rPr lang="en-US" dirty="0"/>
              <a:t>Read the red statement:</a:t>
            </a:r>
          </a:p>
          <a:p>
            <a:r>
              <a:rPr lang="en-US" b="1" dirty="0"/>
              <a:t>“Marginal is negative”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Make the slope connection explicit</a:t>
            </a:r>
          </a:p>
          <a:p>
            <a:r>
              <a:rPr lang="en-US" dirty="0"/>
              <a:t>Repeat the big rule:</a:t>
            </a:r>
          </a:p>
          <a:p>
            <a:r>
              <a:rPr lang="en-US" i="1" dirty="0"/>
              <a:t>"Marginal is the slope of the total curve."</a:t>
            </a:r>
            <a:endParaRPr lang="en-US" dirty="0"/>
          </a:p>
          <a:p>
            <a:r>
              <a:rPr lang="en-US" dirty="0"/>
              <a:t>Point to the total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 downward-sloping total curve has a negative slope."</a:t>
            </a:r>
            <a:endParaRPr lang="en-US" dirty="0"/>
          </a:p>
          <a:p>
            <a:r>
              <a:rPr lang="en-US" dirty="0"/>
              <a:t>Therefore:</a:t>
            </a:r>
          </a:p>
          <a:p>
            <a:r>
              <a:rPr lang="en-US" i="1" dirty="0"/>
              <a:t>"Negative slope means negative marginal."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b="1" dirty="0"/>
              <a:t>Downward total = negative marginal</a:t>
            </a:r>
            <a:endParaRPr lang="en-US" dirty="0"/>
          </a:p>
          <a:p>
            <a:r>
              <a:rPr lang="en-US" dirty="0"/>
              <a:t>That should be automatic by this point.</a:t>
            </a:r>
          </a:p>
          <a:p>
            <a:endParaRPr lang="en-US" dirty="0"/>
          </a:p>
          <a:p>
            <a:r>
              <a:rPr lang="en-US" b="1" dirty="0"/>
              <a:t>Numerical example</a:t>
            </a:r>
          </a:p>
          <a:p>
            <a:r>
              <a:rPr lang="en-US" dirty="0"/>
              <a:t>Use a quick simple example.</a:t>
            </a:r>
          </a:p>
          <a:p>
            <a:r>
              <a:rPr lang="en-US" dirty="0"/>
              <a:t>Suppose total values are:</a:t>
            </a:r>
          </a:p>
          <a:p>
            <a:r>
              <a:rPr lang="en-US" dirty="0"/>
              <a:t>100 </a:t>
            </a:r>
          </a:p>
          <a:p>
            <a:r>
              <a:rPr lang="en-US" dirty="0"/>
              <a:t>90 </a:t>
            </a:r>
          </a:p>
          <a:p>
            <a:r>
              <a:rPr lang="en-US" dirty="0"/>
              <a:t>75 </a:t>
            </a:r>
          </a:p>
          <a:p>
            <a:r>
              <a:rPr lang="en-US" dirty="0"/>
              <a:t>50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"What’s happening to total?"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Falling.</a:t>
            </a:r>
          </a:p>
          <a:p>
            <a:r>
              <a:rPr lang="en-US" dirty="0"/>
              <a:t>Then calculate:</a:t>
            </a:r>
          </a:p>
          <a:p>
            <a:r>
              <a:rPr lang="en-US" dirty="0"/>
              <a:t>Changes:</a:t>
            </a:r>
          </a:p>
          <a:p>
            <a:r>
              <a:rPr lang="en-US" dirty="0"/>
              <a:t>–10 </a:t>
            </a:r>
          </a:p>
          <a:p>
            <a:r>
              <a:rPr lang="en-US" dirty="0"/>
              <a:t>–15 </a:t>
            </a:r>
          </a:p>
          <a:p>
            <a:r>
              <a:rPr lang="en-US" dirty="0"/>
              <a:t>–25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does that make marginal?"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Negative.</a:t>
            </a:r>
          </a:p>
          <a:p>
            <a:r>
              <a:rPr lang="en-US" dirty="0"/>
              <a:t>This reinforces the graph.</a:t>
            </a:r>
          </a:p>
          <a:p>
            <a:br>
              <a:rPr lang="en-US" dirty="0"/>
            </a:br>
            <a:r>
              <a:rPr lang="en-US" b="1" dirty="0"/>
              <a:t>Real-world AP Micro examples</a:t>
            </a:r>
          </a:p>
          <a:p>
            <a:r>
              <a:rPr lang="en-US" dirty="0"/>
              <a:t>This is a great bridge into marginal decision-making.</a:t>
            </a:r>
          </a:p>
          <a:p>
            <a:r>
              <a:rPr lang="en-US" b="1" dirty="0"/>
              <a:t>Marginal benefit example:</a:t>
            </a:r>
            <a:endParaRPr lang="en-US" dirty="0"/>
          </a:p>
          <a:p>
            <a:r>
              <a:rPr lang="en-US" i="1" dirty="0"/>
              <a:t>"Imagine studying for a test."</a:t>
            </a:r>
            <a:endParaRPr lang="en-US" dirty="0"/>
          </a:p>
          <a:p>
            <a:r>
              <a:rPr lang="en-US" dirty="0"/>
              <a:t>First few hours:</a:t>
            </a:r>
          </a:p>
          <a:p>
            <a:r>
              <a:rPr lang="en-US" dirty="0"/>
              <a:t>very helpful </a:t>
            </a:r>
          </a:p>
          <a:p>
            <a:r>
              <a:rPr lang="en-US" dirty="0"/>
              <a:t>Later hours:</a:t>
            </a:r>
          </a:p>
          <a:p>
            <a:r>
              <a:rPr lang="en-US" dirty="0"/>
              <a:t>less helpful </a:t>
            </a:r>
          </a:p>
          <a:p>
            <a:r>
              <a:rPr lang="en-US" dirty="0"/>
              <a:t>Eventually:</a:t>
            </a:r>
          </a:p>
          <a:p>
            <a:r>
              <a:rPr lang="en-US" dirty="0"/>
              <a:t>exhaustion sets in </a:t>
            </a:r>
          </a:p>
          <a:p>
            <a:r>
              <a:rPr lang="en-US" dirty="0"/>
              <a:t>concentration drops </a:t>
            </a:r>
          </a:p>
          <a:p>
            <a:r>
              <a:rPr lang="en-US" dirty="0"/>
              <a:t>performance gets worse 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"Another hour of studying could actually reduce total benefit."</a:t>
            </a:r>
            <a:endParaRPr lang="en-US" dirty="0"/>
          </a:p>
          <a:p>
            <a:r>
              <a:rPr lang="en-US" dirty="0"/>
              <a:t>That creates:</a:t>
            </a:r>
          </a:p>
          <a:p>
            <a:r>
              <a:rPr lang="en-US" b="1" dirty="0"/>
              <a:t>negative marginal benefit</a:t>
            </a:r>
            <a:endParaRPr lang="en-US" dirty="0"/>
          </a:p>
          <a:p>
            <a:r>
              <a:rPr lang="en-US" dirty="0"/>
              <a:t>Or:</a:t>
            </a:r>
          </a:p>
          <a:p>
            <a:r>
              <a:rPr lang="en-US" b="1" dirty="0"/>
              <a:t>Production example</a:t>
            </a:r>
            <a:endParaRPr lang="en-US" dirty="0"/>
          </a:p>
          <a:p>
            <a:r>
              <a:rPr lang="en-US" i="1" dirty="0"/>
              <a:t>"Adding too many workers into a tiny kitchen could reduce total output because everyone gets in each other’s way."</a:t>
            </a:r>
            <a:endParaRPr lang="en-US" dirty="0"/>
          </a:p>
          <a:p>
            <a:r>
              <a:rPr lang="en-US" dirty="0"/>
              <a:t>That creates:</a:t>
            </a:r>
          </a:p>
          <a:p>
            <a:r>
              <a:rPr lang="en-US" b="1" dirty="0"/>
              <a:t>negative marginal product</a:t>
            </a:r>
            <a:endParaRPr lang="en-US" dirty="0"/>
          </a:p>
          <a:p>
            <a:r>
              <a:rPr lang="en-US" dirty="0"/>
              <a:t>These examples help make the concept realistic.</a:t>
            </a:r>
          </a:p>
          <a:p>
            <a:br>
              <a:rPr lang="en-US" dirty="0"/>
            </a:br>
            <a:r>
              <a:rPr lang="en-US" b="1" dirty="0"/>
              <a:t>Summarize all four relationships</a:t>
            </a:r>
          </a:p>
          <a:p>
            <a:r>
              <a:rPr lang="en-US" dirty="0"/>
              <a:t>This is the perfect wrap-up.</a:t>
            </a:r>
          </a:p>
          <a:p>
            <a:r>
              <a:rPr lang="en-US" dirty="0"/>
              <a:t>Tell students:</a:t>
            </a:r>
          </a:p>
          <a:p>
            <a:r>
              <a:rPr lang="en-US" b="1" dirty="0"/>
              <a:t>If total increases at a decreasing rate</a:t>
            </a:r>
            <a:br>
              <a:rPr lang="en-US" dirty="0"/>
            </a:br>
            <a:r>
              <a:rPr lang="en-US" dirty="0"/>
              <a:t>→ marginal positive and falling</a:t>
            </a:r>
          </a:p>
          <a:p>
            <a:r>
              <a:rPr lang="en-US" b="1" dirty="0"/>
              <a:t>If total increases at an increasing rate</a:t>
            </a:r>
            <a:br>
              <a:rPr lang="en-US" dirty="0"/>
            </a:br>
            <a:r>
              <a:rPr lang="en-US" dirty="0"/>
              <a:t>→ marginal positive and rising</a:t>
            </a:r>
          </a:p>
          <a:p>
            <a:r>
              <a:rPr lang="en-US" b="1" dirty="0"/>
              <a:t>If total increases at a constant rate</a:t>
            </a:r>
            <a:br>
              <a:rPr lang="en-US" dirty="0"/>
            </a:br>
            <a:r>
              <a:rPr lang="en-US" dirty="0"/>
              <a:t>→ marginal positive and constant</a:t>
            </a:r>
          </a:p>
          <a:p>
            <a:r>
              <a:rPr lang="en-US" b="1" dirty="0"/>
              <a:t>If total decreases</a:t>
            </a:r>
            <a:br>
              <a:rPr lang="en-US" dirty="0"/>
            </a:br>
            <a:r>
              <a:rPr lang="en-US" dirty="0"/>
              <a:t>→ marginal negative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"If you understand these four relationships, you understand one of the most important graph-reading skills in AP Microeconomics."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sometimes think marginal can be negative while total still rises."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“</a:t>
            </a:r>
            <a:r>
              <a:rPr lang="en-US" i="1" dirty="0"/>
              <a:t>If marginal is negative, Each additional unit reduces total."</a:t>
            </a:r>
            <a:endParaRPr lang="en-US" dirty="0"/>
          </a:p>
          <a:p>
            <a:r>
              <a:rPr lang="en-US" dirty="0"/>
              <a:t>That means total must fall.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total falls from 200 to 180, what is marginal?”</a:t>
            </a:r>
            <a:endParaRPr lang="en-US" dirty="0"/>
          </a:p>
          <a:p>
            <a:r>
              <a:rPr lang="en-US" dirty="0"/>
              <a:t>(Expected: –20.)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 does negative marginal mean economically?”</a:t>
            </a:r>
            <a:endParaRPr lang="en-US" dirty="0"/>
          </a:p>
          <a:p>
            <a:r>
              <a:rPr lang="en-US" dirty="0"/>
              <a:t>(Expected: the next unit makes things worse.)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“Where would the marginal curve be if marginal is negative?”</a:t>
            </a:r>
            <a:endParaRPr lang="en-US" dirty="0"/>
          </a:p>
          <a:p>
            <a:r>
              <a:rPr lang="en-US" dirty="0"/>
              <a:t>(Expected: below zero.)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“What does a downward-sloping total curve tell us?”</a:t>
            </a:r>
            <a:endParaRPr lang="en-US" dirty="0"/>
          </a:p>
          <a:p>
            <a:r>
              <a:rPr lang="en-US" dirty="0"/>
              <a:t>(Expected: negative marginal.)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that we understand the graphical relationship between total and marginal, let’s apply this to a real marginal analysis example by looking at the total benefit of studying."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46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</a:t>
            </a:r>
            <a:r>
              <a:rPr lang="en-US" b="1" dirty="0"/>
              <a:t>marginal benefit</a:t>
            </a:r>
            <a:r>
              <a:rPr lang="en-US" dirty="0"/>
              <a:t> is the change in total benefit created by one additional unit, using a studying example to prepare for calculation and decision-making.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"Total benefit tells us the overall payoff, but marginal benefit tells us whether doing one more unit is worth it."</a:t>
            </a:r>
            <a:br>
              <a:rPr lang="en-US" dirty="0"/>
            </a:br>
            <a:r>
              <a:rPr lang="en-US" dirty="0"/>
              <a:t>This slide introduces the formal definition of marginal benefit and sets up the calculations that will drive rational decision-making.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discussion:</a:t>
            </a:r>
          </a:p>
          <a:p>
            <a:r>
              <a:rPr lang="en-US" i="1" dirty="0"/>
              <a:t>"We just looked at total benefit from studying, but economists rarely make decisions based only on totals."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"Instead, economists ask a much more important question: what happens if I do ONE MORE?"</a:t>
            </a:r>
            <a:endParaRPr lang="en-US" dirty="0"/>
          </a:p>
          <a:p>
            <a:r>
              <a:rPr lang="en-US" dirty="0"/>
              <a:t>Introduce the title:</a:t>
            </a:r>
          </a:p>
          <a:p>
            <a:r>
              <a:rPr lang="en-US" b="1" dirty="0"/>
              <a:t>“Marginal Benefit”</a:t>
            </a:r>
            <a:endParaRPr lang="en-US" dirty="0"/>
          </a:p>
          <a:p>
            <a:r>
              <a:rPr lang="en-US" dirty="0"/>
              <a:t>Then read:</a:t>
            </a:r>
          </a:p>
          <a:p>
            <a:r>
              <a:rPr lang="en-US" b="1" dirty="0"/>
              <a:t>“Marginal Benefit is the change in the Total Benefit”</a:t>
            </a:r>
            <a:endParaRPr lang="en-US" dirty="0"/>
          </a:p>
          <a:p>
            <a:r>
              <a:rPr lang="en-US" dirty="0"/>
              <a:t>Pause for emphasis.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one of the most important definitions in microeconomics."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b="1" dirty="0"/>
              <a:t>Marginal = change</a:t>
            </a:r>
            <a:endParaRPr lang="en-US" dirty="0"/>
          </a:p>
          <a:p>
            <a:r>
              <a:rPr lang="en-US" b="1" dirty="0"/>
              <a:t>Benefit = payoff or improvement in wellbeing</a:t>
            </a:r>
            <a:endParaRPr lang="en-US" dirty="0"/>
          </a:p>
          <a:p>
            <a:r>
              <a:rPr lang="en-US" dirty="0"/>
              <a:t>So:</a:t>
            </a:r>
          </a:p>
          <a:p>
            <a:r>
              <a:rPr lang="en-US" i="1" dirty="0"/>
              <a:t>"Marginal benefit means the additional benefit from one more unit."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Revisit the table</a:t>
            </a:r>
          </a:p>
          <a:p>
            <a:r>
              <a:rPr lang="en-US" dirty="0"/>
              <a:t>Point to the highlighted Total Benefit column.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"These are TOTAL benefits - not marginal benefits."</a:t>
            </a:r>
            <a:endParaRPr lang="en-US" dirty="0"/>
          </a:p>
          <a:p>
            <a:r>
              <a:rPr lang="en-US" dirty="0"/>
              <a:t>Read the numbers:</a:t>
            </a:r>
          </a:p>
          <a:p>
            <a:r>
              <a:rPr lang="en-US" dirty="0"/>
              <a:t>0 hours → </a:t>
            </a:r>
            <a:r>
              <a:rPr lang="en-US" b="1" dirty="0"/>
              <a:t>30%</a:t>
            </a:r>
            <a:r>
              <a:rPr lang="en-US" dirty="0"/>
              <a:t> </a:t>
            </a:r>
          </a:p>
          <a:p>
            <a:r>
              <a:rPr lang="en-US" dirty="0"/>
              <a:t>1 hour → </a:t>
            </a:r>
            <a:r>
              <a:rPr lang="en-US" b="1" dirty="0"/>
              <a:t>65%</a:t>
            </a:r>
            <a:r>
              <a:rPr lang="en-US" dirty="0"/>
              <a:t> </a:t>
            </a:r>
          </a:p>
          <a:p>
            <a:r>
              <a:rPr lang="en-US" dirty="0"/>
              <a:t>2 hours → </a:t>
            </a:r>
            <a:r>
              <a:rPr lang="en-US" b="1" dirty="0"/>
              <a:t>85%</a:t>
            </a:r>
            <a:r>
              <a:rPr lang="en-US" dirty="0"/>
              <a:t> </a:t>
            </a:r>
          </a:p>
          <a:p>
            <a:r>
              <a:rPr lang="en-US" dirty="0"/>
              <a:t>3 hours → </a:t>
            </a:r>
            <a:r>
              <a:rPr lang="en-US" b="1" dirty="0"/>
              <a:t>95%</a:t>
            </a:r>
            <a:r>
              <a:rPr lang="en-US" dirty="0"/>
              <a:t> </a:t>
            </a:r>
          </a:p>
          <a:p>
            <a:r>
              <a:rPr lang="en-US" dirty="0"/>
              <a:t>4 hours → </a:t>
            </a:r>
            <a:r>
              <a:rPr lang="en-US" b="1" dirty="0"/>
              <a:t>100%</a:t>
            </a:r>
            <a:r>
              <a:rPr lang="en-US" dirty="0"/>
              <a:t> </a:t>
            </a:r>
          </a:p>
          <a:p>
            <a:r>
              <a:rPr lang="en-US" dirty="0"/>
              <a:t>5 hours → </a:t>
            </a:r>
            <a:r>
              <a:rPr lang="en-US" b="1" dirty="0"/>
              <a:t>95%</a:t>
            </a:r>
            <a:r>
              <a:rPr lang="en-US" dirty="0"/>
              <a:t> 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"Each number shows the student’s total expected test score after that amount of studying."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"These are cumulative outcomes - not the added benefit from each hour."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Explain why total is not enough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"If the student is already at 95% after 3 hours, should they study a fourth hour?"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"You can’t answer that by looking only at the total."</a:t>
            </a:r>
            <a:endParaRPr lang="en-US" dirty="0"/>
          </a:p>
          <a:p>
            <a:r>
              <a:rPr lang="en-US" dirty="0"/>
              <a:t>Why?</a:t>
            </a:r>
          </a:p>
          <a:p>
            <a:r>
              <a:rPr lang="en-US" dirty="0"/>
              <a:t>Because:</a:t>
            </a:r>
          </a:p>
          <a:p>
            <a:r>
              <a:rPr lang="en-US" i="1" dirty="0"/>
              <a:t>"The real question is what the NEXT hour adds."</a:t>
            </a:r>
            <a:endParaRPr lang="en-US" dirty="0"/>
          </a:p>
          <a:p>
            <a:r>
              <a:rPr lang="en-US" dirty="0"/>
              <a:t>That is the bridge to marginal thinking.</a:t>
            </a:r>
          </a:p>
          <a:p>
            <a:br>
              <a:rPr lang="en-US" dirty="0"/>
            </a:br>
            <a:r>
              <a:rPr lang="en-US" b="1" dirty="0"/>
              <a:t>Walk through intuition before calculation</a:t>
            </a:r>
          </a:p>
          <a:p>
            <a:r>
              <a:rPr lang="en-US" dirty="0"/>
              <a:t>Point to the numbers.</a:t>
            </a:r>
          </a:p>
          <a:p>
            <a:r>
              <a:rPr lang="en-US" dirty="0"/>
              <a:t>Compare early hours.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30% → 65%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"Big improvement or small improvement?"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Big.</a:t>
            </a:r>
          </a:p>
          <a:p>
            <a:r>
              <a:rPr lang="en-US" dirty="0"/>
              <a:t>Then compare later:</a:t>
            </a:r>
          </a:p>
          <a:p>
            <a:r>
              <a:rPr lang="en-US" dirty="0"/>
              <a:t>95% → 100%</a:t>
            </a:r>
          </a:p>
          <a:p>
            <a:r>
              <a:rPr lang="en-US" dirty="0"/>
              <a:t>Expected:</a:t>
            </a:r>
          </a:p>
          <a:p>
            <a:r>
              <a:rPr lang="en-US" dirty="0"/>
              <a:t>Small.</a:t>
            </a:r>
          </a:p>
          <a:p>
            <a:r>
              <a:rPr lang="en-US" dirty="0"/>
              <a:t>Then:</a:t>
            </a:r>
          </a:p>
          <a:p>
            <a:r>
              <a:rPr lang="en-US" dirty="0"/>
              <a:t>100% → 95%</a:t>
            </a:r>
          </a:p>
          <a:p>
            <a:r>
              <a:rPr lang="en-US" dirty="0"/>
              <a:t>Expected:</a:t>
            </a:r>
          </a:p>
          <a:p>
            <a:r>
              <a:rPr lang="en-US" dirty="0"/>
              <a:t>Negative.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"Even before calculating, we can already see that the additional benefit is changing."</a:t>
            </a:r>
            <a:endParaRPr lang="en-US" dirty="0"/>
          </a:p>
          <a:p>
            <a:r>
              <a:rPr lang="en-US" dirty="0"/>
              <a:t>That’s the key insight.</a:t>
            </a:r>
          </a:p>
          <a:p>
            <a:br>
              <a:rPr lang="en-US" dirty="0"/>
            </a:br>
            <a:r>
              <a:rPr lang="en-US" b="1" dirty="0"/>
              <a:t>Connect to marginal thinking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exactly why economics focuses on marginal analysis."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"Rational decision-makers don’t ask, ‘What is my total benefit?’"</a:t>
            </a:r>
            <a:endParaRPr lang="en-US" dirty="0"/>
          </a:p>
          <a:p>
            <a:r>
              <a:rPr lang="en-US" dirty="0"/>
              <a:t>They ask:</a:t>
            </a:r>
          </a:p>
          <a:p>
            <a:r>
              <a:rPr lang="en-US" b="1" dirty="0"/>
              <a:t>“What is the benefit of doing one more?”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"Should I study one more hour?"</a:t>
            </a:r>
            <a:endParaRPr lang="en-US" dirty="0"/>
          </a:p>
          <a:p>
            <a:r>
              <a:rPr lang="en-US" i="1" dirty="0"/>
              <a:t>"Should I hire one more worker?"</a:t>
            </a:r>
            <a:endParaRPr lang="en-US" dirty="0"/>
          </a:p>
          <a:p>
            <a:r>
              <a:rPr lang="en-US" i="1" dirty="0"/>
              <a:t>"Should I produce one more unit?"</a:t>
            </a:r>
            <a:endParaRPr lang="en-US" dirty="0"/>
          </a:p>
          <a:p>
            <a:r>
              <a:rPr lang="en-US" i="1" dirty="0"/>
              <a:t>"Should I consume one more slice of pizza?"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"That’s marginal thinking."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Set up next slide</a:t>
            </a:r>
          </a:p>
          <a:p>
            <a:r>
              <a:rPr lang="en-US" dirty="0"/>
              <a:t>Point to the highlighted benefit column.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"On this slide, we only have total benefits."</a:t>
            </a:r>
            <a:endParaRPr lang="en-US" dirty="0"/>
          </a:p>
          <a:p>
            <a:r>
              <a:rPr lang="en-US" i="1" dirty="0"/>
              <a:t>"On the next slide, we’ll calculate the marginal benefit created by each additional hour."</a:t>
            </a:r>
            <a:endParaRPr lang="en-US" dirty="0"/>
          </a:p>
          <a:p>
            <a:r>
              <a:rPr lang="en-US" dirty="0"/>
              <a:t>That helps pacing.</a:t>
            </a:r>
          </a:p>
          <a:p>
            <a:br>
              <a:rPr lang="en-US" dirty="0"/>
            </a:br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often confuse total benefit with marginal benefit."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If total benefit = 100%</a:t>
            </a:r>
          </a:p>
          <a:p>
            <a:r>
              <a:rPr lang="en-US" dirty="0"/>
              <a:t>That does NOT mean marginal benefit = 100%.</a:t>
            </a:r>
          </a:p>
          <a:p>
            <a:r>
              <a:rPr lang="en-US" dirty="0"/>
              <a:t>Marginal only measures the additional change caused by the next unit.</a:t>
            </a:r>
          </a:p>
          <a:p>
            <a:r>
              <a:rPr lang="en-US" dirty="0"/>
              <a:t>Repeat:</a:t>
            </a:r>
          </a:p>
          <a:p>
            <a:r>
              <a:rPr lang="en-US" b="1" dirty="0"/>
              <a:t>Total = overall</a:t>
            </a:r>
            <a:endParaRPr lang="en-US" dirty="0"/>
          </a:p>
          <a:p>
            <a:r>
              <a:rPr lang="en-US" b="1" dirty="0"/>
              <a:t>Marginal = additional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“Is 100% the marginal benefit of the fourth hour?”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“Which hour appears to add the most benefit?”</a:t>
            </a:r>
            <a:endParaRPr lang="en-US" dirty="0"/>
          </a:p>
          <a:p>
            <a:r>
              <a:rPr lang="en-US" dirty="0"/>
              <a:t>(Expected: probably the first.)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“What seems to happen to the added benefit as studying continues?”</a:t>
            </a:r>
            <a:endParaRPr lang="en-US" dirty="0"/>
          </a:p>
          <a:p>
            <a:r>
              <a:rPr lang="en-US" dirty="0"/>
              <a:t>(Expected: it falls.)</a:t>
            </a:r>
          </a:p>
          <a:p>
            <a:r>
              <a:rPr lang="en-US" dirty="0"/>
              <a:t>Prediction:</a:t>
            </a:r>
          </a:p>
          <a:p>
            <a:r>
              <a:rPr lang="en-US" b="1" dirty="0"/>
              <a:t>“Do you think the final hour will have positive or negative marginal benefit?”</a:t>
            </a:r>
            <a:endParaRPr lang="en-US" dirty="0"/>
          </a:p>
          <a:p>
            <a:r>
              <a:rPr lang="en-US" dirty="0"/>
              <a:t>(Expected: negative.)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let’s calculate the marginal benefit from each additional hour and see exactly how the added payoff changes as studying continues."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72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calculate </a:t>
            </a:r>
            <a:r>
              <a:rPr lang="en-US" b="1" dirty="0"/>
              <a:t>marginal benefit</a:t>
            </a:r>
            <a:r>
              <a:rPr lang="en-US" dirty="0"/>
              <a:t> using the change in total benefit formula and interpret how the added benefit from each additional unit changes over time.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"Marginal benefit tells us what the NEXT unit adds - not the total payoff."</a:t>
            </a:r>
            <a:br>
              <a:rPr lang="en-US" dirty="0"/>
            </a:br>
            <a:r>
              <a:rPr lang="en-US" dirty="0"/>
              <a:t>This slide moves students from conceptual understanding into actual calculation, preparing them for rational decision-making using marginal analysis.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"Now that we know what marginal benefit means conceptually, let’s actually calculate it."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formula</a:t>
            </a:r>
          </a:p>
          <a:p>
            <a:r>
              <a:rPr lang="en-US" dirty="0"/>
              <a:t>Point to the formula.</a:t>
            </a:r>
          </a:p>
          <a:p>
            <a:r>
              <a:rPr lang="en-US" dirty="0"/>
              <a:t>Read:</a:t>
            </a:r>
          </a:p>
          <a:p>
            <a:r>
              <a:rPr lang="en-US" b="1" dirty="0" err="1"/>
              <a:t>ΔTotal</a:t>
            </a:r>
            <a:r>
              <a:rPr lang="en-US" b="1" dirty="0"/>
              <a:t> Benefit / </a:t>
            </a:r>
            <a:r>
              <a:rPr lang="en-US" b="1" dirty="0" err="1"/>
              <a:t>ΔQuantity</a:t>
            </a:r>
            <a:endParaRPr lang="en-US" dirty="0"/>
          </a:p>
          <a:p>
            <a:r>
              <a:rPr lang="en-US" dirty="0"/>
              <a:t>Define delta again:</a:t>
            </a:r>
          </a:p>
          <a:p>
            <a:r>
              <a:rPr lang="en-US" i="1" dirty="0"/>
              <a:t>"That triangle symbol means change in."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"So we take the change in total benefit and divide by the change in quantity - in this case, additional hours studied."</a:t>
            </a:r>
            <a:endParaRPr lang="en-US" dirty="0"/>
          </a:p>
          <a:p>
            <a:r>
              <a:rPr lang="en-US" dirty="0"/>
              <a:t>Point out:</a:t>
            </a:r>
          </a:p>
          <a:p>
            <a:r>
              <a:rPr lang="en-US" i="1" dirty="0"/>
              <a:t>"Since each row increases by one hour, the denominator is almost always 1."</a:t>
            </a:r>
            <a:endParaRPr lang="en-US" dirty="0"/>
          </a:p>
          <a:p>
            <a:r>
              <a:rPr lang="en-US" dirty="0"/>
              <a:t>Therefore:</a:t>
            </a:r>
          </a:p>
          <a:p>
            <a:r>
              <a:rPr lang="en-US" i="1" dirty="0"/>
              <a:t>"Marginal benefit usually just equals the change in total benefit."</a:t>
            </a:r>
            <a:endParaRPr lang="en-US" dirty="0"/>
          </a:p>
          <a:p>
            <a:r>
              <a:rPr lang="en-US" dirty="0"/>
              <a:t>That keeps calculations simple.</a:t>
            </a:r>
          </a:p>
          <a:p>
            <a:br>
              <a:rPr lang="en-US" dirty="0"/>
            </a:br>
            <a:r>
              <a:rPr lang="en-US" b="1" dirty="0"/>
              <a:t>Walk through the table</a:t>
            </a:r>
          </a:p>
          <a:p>
            <a:r>
              <a:rPr lang="en-US" dirty="0"/>
              <a:t>Point to the marginal benefit column.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"Let’s fill this in together."</a:t>
            </a:r>
            <a:endParaRPr lang="en-US" dirty="0"/>
          </a:p>
          <a:p>
            <a:r>
              <a:rPr lang="en-US" b="1" dirty="0"/>
              <a:t>First hour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0 hours → 1 hour</a:t>
            </a:r>
          </a:p>
          <a:p>
            <a:r>
              <a:rPr lang="en-US" dirty="0"/>
              <a:t>Total benefit:</a:t>
            </a:r>
          </a:p>
          <a:p>
            <a:r>
              <a:rPr lang="en-US" dirty="0"/>
              <a:t>30% → 65%</a:t>
            </a:r>
          </a:p>
          <a:p>
            <a:r>
              <a:rPr lang="en-US" dirty="0"/>
              <a:t>Calculate:</a:t>
            </a:r>
          </a:p>
          <a:p>
            <a:r>
              <a:rPr lang="en-US" b="1" dirty="0"/>
              <a:t>65 – 30 = 35</a:t>
            </a:r>
            <a:endParaRPr lang="en-US" dirty="0"/>
          </a:p>
          <a:p>
            <a:r>
              <a:rPr lang="en-US" dirty="0"/>
              <a:t>Quantity change:</a:t>
            </a:r>
          </a:p>
          <a:p>
            <a:r>
              <a:rPr lang="en-US" b="1" dirty="0"/>
              <a:t>1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35</a:t>
            </a:r>
            <a:endParaRPr lang="en-US" dirty="0"/>
          </a:p>
          <a:p>
            <a:r>
              <a:rPr lang="en-US" dirty="0"/>
              <a:t>Fill in:</a:t>
            </a:r>
          </a:p>
          <a:p>
            <a:r>
              <a:rPr lang="en-US" b="1" dirty="0"/>
              <a:t>35%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first hour creates a huge benefit."</a:t>
            </a:r>
            <a:endParaRPr lang="en-US" dirty="0"/>
          </a:p>
          <a:p>
            <a:r>
              <a:rPr lang="en-US" dirty="0"/>
              <a:t>Interpret:</a:t>
            </a:r>
          </a:p>
          <a:p>
            <a:r>
              <a:rPr lang="en-US" i="1" dirty="0"/>
              <a:t>"The student learns a lot quickly because the first hour covers important material."</a:t>
            </a:r>
            <a:endParaRPr lang="en-US" dirty="0"/>
          </a:p>
          <a:p>
            <a:r>
              <a:rPr lang="en-US" b="1" dirty="0"/>
              <a:t>Second hour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1 → 2 hours</a:t>
            </a:r>
          </a:p>
          <a:p>
            <a:r>
              <a:rPr lang="en-US" dirty="0"/>
              <a:t>Total benefit:</a:t>
            </a:r>
          </a:p>
          <a:p>
            <a:r>
              <a:rPr lang="en-US" dirty="0"/>
              <a:t>65% → 85%</a:t>
            </a:r>
          </a:p>
          <a:p>
            <a:r>
              <a:rPr lang="en-US" dirty="0"/>
              <a:t>Calculate:</a:t>
            </a:r>
          </a:p>
          <a:p>
            <a:r>
              <a:rPr lang="en-US" b="1" dirty="0"/>
              <a:t>85 – 65 = 20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20%</a:t>
            </a:r>
            <a:endParaRPr lang="en-US" dirty="0"/>
          </a:p>
          <a:p>
            <a:r>
              <a:rPr lang="en-US" dirty="0"/>
              <a:t>Fill it in.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"Still helpful, but smaller than the first hour."</a:t>
            </a:r>
            <a:endParaRPr lang="en-US" dirty="0"/>
          </a:p>
          <a:p>
            <a:r>
              <a:rPr lang="en-US" b="1" dirty="0"/>
              <a:t>Third hour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2 → 3 hours</a:t>
            </a:r>
          </a:p>
          <a:p>
            <a:r>
              <a:rPr lang="en-US" dirty="0"/>
              <a:t>85% → 95%</a:t>
            </a:r>
          </a:p>
          <a:p>
            <a:r>
              <a:rPr lang="en-US" dirty="0"/>
              <a:t>Change:</a:t>
            </a:r>
          </a:p>
          <a:p>
            <a:r>
              <a:rPr lang="en-US" b="1" dirty="0"/>
              <a:t>10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10%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"The extra benefit keeps shrinking."</a:t>
            </a:r>
            <a:endParaRPr lang="en-US" dirty="0"/>
          </a:p>
          <a:p>
            <a:r>
              <a:rPr lang="en-US" b="1" dirty="0"/>
              <a:t>Fourth hour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3 → 4 hours</a:t>
            </a:r>
          </a:p>
          <a:p>
            <a:r>
              <a:rPr lang="en-US" dirty="0"/>
              <a:t>95% → 100%</a:t>
            </a:r>
          </a:p>
          <a:p>
            <a:r>
              <a:rPr lang="en-US" dirty="0"/>
              <a:t>Change:</a:t>
            </a:r>
          </a:p>
          <a:p>
            <a:r>
              <a:rPr lang="en-US" b="1" dirty="0"/>
              <a:t>5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5%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"Still positive, but much smaller."</a:t>
            </a:r>
            <a:endParaRPr lang="en-US" dirty="0"/>
          </a:p>
          <a:p>
            <a:r>
              <a:rPr lang="en-US" b="1" dirty="0"/>
              <a:t>Fifth hour</a:t>
            </a:r>
          </a:p>
          <a:p>
            <a:r>
              <a:rPr lang="en-US" dirty="0"/>
              <a:t>From:</a:t>
            </a:r>
          </a:p>
          <a:p>
            <a:r>
              <a:rPr lang="en-US" dirty="0"/>
              <a:t>4 → 5 hours</a:t>
            </a:r>
          </a:p>
          <a:p>
            <a:r>
              <a:rPr lang="en-US" dirty="0"/>
              <a:t>100% → 95%</a:t>
            </a:r>
          </a:p>
          <a:p>
            <a:r>
              <a:rPr lang="en-US" dirty="0"/>
              <a:t>Change:</a:t>
            </a:r>
          </a:p>
          <a:p>
            <a:r>
              <a:rPr lang="en-US" b="1" dirty="0"/>
              <a:t>–5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–5%</a:t>
            </a:r>
            <a:endParaRPr lang="en-US" dirty="0"/>
          </a:p>
          <a:p>
            <a:r>
              <a:rPr lang="en-US" dirty="0"/>
              <a:t>Pause dramatically.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happened?"</a:t>
            </a:r>
            <a:endParaRPr lang="en-US" dirty="0"/>
          </a:p>
          <a:p>
            <a:r>
              <a:rPr lang="en-US" dirty="0"/>
              <a:t>Expected response:</a:t>
            </a:r>
          </a:p>
          <a:p>
            <a:r>
              <a:rPr lang="en-US" dirty="0"/>
              <a:t>Benefit fell.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fifth hour actually makes performance worse."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Interpret the full pattern</a:t>
            </a:r>
          </a:p>
          <a:p>
            <a:r>
              <a:rPr lang="en-US" dirty="0"/>
              <a:t>Now step back.</a:t>
            </a:r>
          </a:p>
          <a:p>
            <a:r>
              <a:rPr lang="en-US" dirty="0"/>
              <a:t>Marginal benefits:</a:t>
            </a:r>
          </a:p>
          <a:p>
            <a:r>
              <a:rPr lang="en-US" dirty="0"/>
              <a:t>35 </a:t>
            </a:r>
          </a:p>
          <a:p>
            <a:r>
              <a:rPr lang="en-US" dirty="0"/>
              <a:t>20 </a:t>
            </a:r>
          </a:p>
          <a:p>
            <a:r>
              <a:rPr lang="en-US" dirty="0"/>
              <a:t>10 </a:t>
            </a:r>
          </a:p>
          <a:p>
            <a:r>
              <a:rPr lang="en-US" dirty="0"/>
              <a:t>5 </a:t>
            </a:r>
          </a:p>
          <a:p>
            <a:r>
              <a:rPr lang="en-US" dirty="0"/>
              <a:t>–5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pattern do you notice?"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Marginal benefit is falling.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is diminishing marginal benefit."</a:t>
            </a:r>
            <a:endParaRPr lang="en-US" dirty="0"/>
          </a:p>
          <a:p>
            <a:r>
              <a:rPr lang="en-US" dirty="0"/>
              <a:t>Define:</a:t>
            </a:r>
          </a:p>
          <a:p>
            <a:r>
              <a:rPr lang="en-US" i="1" dirty="0"/>
              <a:t>"As consumption or activity increases, the added benefit from each additional unit eventually falls."</a:t>
            </a:r>
            <a:endParaRPr lang="en-US" dirty="0"/>
          </a:p>
          <a:p>
            <a:r>
              <a:rPr lang="en-US" dirty="0"/>
              <a:t>That’s a huge AP concept.</a:t>
            </a:r>
          </a:p>
          <a:p>
            <a:br>
              <a:rPr lang="en-US" dirty="0"/>
            </a:br>
            <a:r>
              <a:rPr lang="en-US" b="1" dirty="0"/>
              <a:t>Connect to rational behavior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exactly why economists focus on marginal analysis."</a:t>
            </a:r>
            <a:endParaRPr lang="en-US" dirty="0"/>
          </a:p>
          <a:p>
            <a:r>
              <a:rPr lang="en-US" dirty="0"/>
              <a:t>The important question becomes:</a:t>
            </a:r>
          </a:p>
          <a:p>
            <a:r>
              <a:rPr lang="en-US" i="1" dirty="0"/>
              <a:t>"Should I study one more hour?"</a:t>
            </a:r>
            <a:endParaRPr lang="en-US" dirty="0"/>
          </a:p>
          <a:p>
            <a:r>
              <a:rPr lang="en-US" dirty="0"/>
              <a:t>Not:</a:t>
            </a:r>
          </a:p>
          <a:p>
            <a:r>
              <a:rPr lang="en-US" i="1" dirty="0"/>
              <a:t>"What is my total score?"</a:t>
            </a:r>
            <a:endParaRPr lang="en-US" dirty="0"/>
          </a:p>
          <a:p>
            <a:r>
              <a:rPr lang="en-US" dirty="0"/>
              <a:t>Because:</a:t>
            </a:r>
          </a:p>
          <a:p>
            <a:r>
              <a:rPr lang="en-US" i="1" dirty="0"/>
              <a:t>"Decision-making happens one unit at a time."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“What is the marginal benefit of the second hour?”</a:t>
            </a:r>
            <a:endParaRPr lang="en-US" dirty="0"/>
          </a:p>
          <a:p>
            <a:r>
              <a:rPr lang="en-US" dirty="0"/>
              <a:t>(Expected: 20.)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 happens to marginal benefit as studying continues?”</a:t>
            </a:r>
            <a:endParaRPr lang="en-US" dirty="0"/>
          </a:p>
          <a:p>
            <a:r>
              <a:rPr lang="en-US" dirty="0"/>
              <a:t>(Expected: it falls.)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“Why might the fifth hour create negative benefit?”</a:t>
            </a:r>
            <a:endParaRPr lang="en-US" dirty="0"/>
          </a:p>
          <a:p>
            <a:r>
              <a:rPr lang="en-US" dirty="0"/>
              <a:t>(Expected: exhaustion / burnout.)</a:t>
            </a:r>
          </a:p>
          <a:p>
            <a:r>
              <a:rPr lang="en-US" dirty="0"/>
              <a:t>Prediction:</a:t>
            </a:r>
          </a:p>
          <a:p>
            <a:r>
              <a:rPr lang="en-US" b="1" dirty="0"/>
              <a:t>“Should the student keep studying forever?”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let’s graph these marginal benefit values so we can visualize the pattern and connect it to the graphical relationships we learned earlier."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10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visualize </a:t>
            </a:r>
            <a:r>
              <a:rPr lang="en-US" b="1" dirty="0"/>
              <a:t>marginal benefit</a:t>
            </a:r>
            <a:r>
              <a:rPr lang="en-US" dirty="0"/>
              <a:t> on a graph and recognize the common economic pattern that marginal benefit generally decreases as quantity increases.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"The more of something you do or consume, the less additional satisfaction or benefit each extra unit usually provides."</a:t>
            </a:r>
            <a:br>
              <a:rPr lang="en-US" dirty="0"/>
            </a:br>
            <a:r>
              <a:rPr lang="en-US" dirty="0"/>
              <a:t>This slide converts the table calculations into a graph so students can see the visual pattern of diminishing marginal benefit.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"We just calculated marginal benefit numerically. Now let’s see what those same numbers look like on a graph."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“Marginal Benefit on the graph”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"Economists often prefer graphs because patterns become much easier to recognize visually."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Connect the graph to the prior table</a:t>
            </a:r>
          </a:p>
          <a:p>
            <a:r>
              <a:rPr lang="en-US" dirty="0"/>
              <a:t>Remind students of the calculated marginal benefits:</a:t>
            </a:r>
          </a:p>
          <a:p>
            <a:r>
              <a:rPr lang="en-US" dirty="0"/>
              <a:t>First hour: </a:t>
            </a:r>
            <a:r>
              <a:rPr lang="en-US" b="1" dirty="0"/>
              <a:t>35</a:t>
            </a:r>
            <a:r>
              <a:rPr lang="en-US" dirty="0"/>
              <a:t> </a:t>
            </a:r>
          </a:p>
          <a:p>
            <a:r>
              <a:rPr lang="en-US" dirty="0"/>
              <a:t>Second hour: </a:t>
            </a:r>
            <a:r>
              <a:rPr lang="en-US" b="1" dirty="0"/>
              <a:t>20</a:t>
            </a:r>
            <a:r>
              <a:rPr lang="en-US" dirty="0"/>
              <a:t> </a:t>
            </a:r>
          </a:p>
          <a:p>
            <a:r>
              <a:rPr lang="en-US" dirty="0"/>
              <a:t>Third hour: </a:t>
            </a:r>
            <a:r>
              <a:rPr lang="en-US" b="1" dirty="0"/>
              <a:t>10</a:t>
            </a:r>
            <a:r>
              <a:rPr lang="en-US" dirty="0"/>
              <a:t> </a:t>
            </a:r>
          </a:p>
          <a:p>
            <a:r>
              <a:rPr lang="en-US" dirty="0"/>
              <a:t>Fourth hour: </a:t>
            </a:r>
            <a:r>
              <a:rPr lang="en-US" b="1" dirty="0"/>
              <a:t>5</a:t>
            </a:r>
            <a:r>
              <a:rPr lang="en-US" dirty="0"/>
              <a:t> </a:t>
            </a:r>
          </a:p>
          <a:p>
            <a:r>
              <a:rPr lang="en-US" dirty="0"/>
              <a:t>Fifth hour: </a:t>
            </a:r>
            <a:r>
              <a:rPr lang="en-US" b="1" dirty="0"/>
              <a:t>–5</a:t>
            </a:r>
            <a:r>
              <a:rPr lang="en-US" dirty="0"/>
              <a:t>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the pattern: the added benefit gets smaller each time."</a:t>
            </a:r>
            <a:endParaRPr lang="en-US" dirty="0"/>
          </a:p>
          <a:p>
            <a:r>
              <a:rPr lang="en-US" dirty="0"/>
              <a:t>Point to the line.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pattern creates a downward-sloping marginal benefit curve."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Interpret the axes</a:t>
            </a:r>
          </a:p>
          <a:p>
            <a:r>
              <a:rPr lang="en-US" dirty="0"/>
              <a:t>Point to the vertical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vertical axis shows benefit - the added benefit from one additional unit."</a:t>
            </a:r>
            <a:endParaRPr lang="en-US" dirty="0"/>
          </a:p>
          <a:p>
            <a:r>
              <a:rPr lang="en-US" dirty="0"/>
              <a:t>Point to the horizontal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horizontal axis shows quantity - in our example, hours studied."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"Each point on this graph represents the benefit of doing ONE MORE unit."</a:t>
            </a:r>
            <a:endParaRPr lang="en-US" dirty="0"/>
          </a:p>
          <a:p>
            <a:r>
              <a:rPr lang="en-US" dirty="0"/>
              <a:t>Not total benefit.</a:t>
            </a:r>
          </a:p>
          <a:p>
            <a:r>
              <a:rPr lang="en-US" dirty="0"/>
              <a:t>Repeat clearly:</a:t>
            </a:r>
          </a:p>
          <a:p>
            <a:r>
              <a:rPr lang="en-US" i="1" dirty="0"/>
              <a:t>"This is not total benefit. This is marginal benefit."</a:t>
            </a:r>
            <a:endParaRPr lang="en-US" dirty="0"/>
          </a:p>
          <a:p>
            <a:r>
              <a:rPr lang="en-US" dirty="0"/>
              <a:t>That distinction matters.</a:t>
            </a:r>
          </a:p>
          <a:p>
            <a:br>
              <a:rPr lang="en-US" dirty="0"/>
            </a:br>
            <a:r>
              <a:rPr lang="en-US" b="1" dirty="0"/>
              <a:t>Explain the downward slope</a:t>
            </a:r>
          </a:p>
          <a:p>
            <a:r>
              <a:rPr lang="en-US" dirty="0"/>
              <a:t>Point to the upper left portion.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"At low quantities, marginal benefit is high."</a:t>
            </a:r>
            <a:endParaRPr lang="en-US" dirty="0"/>
          </a:p>
          <a:p>
            <a:r>
              <a:rPr lang="en-US" dirty="0"/>
              <a:t>Interpret:</a:t>
            </a:r>
          </a:p>
          <a:p>
            <a:r>
              <a:rPr lang="en-US" i="1" dirty="0"/>
              <a:t>"That first hour of studying helps a lot."</a:t>
            </a:r>
            <a:endParaRPr lang="en-US" dirty="0"/>
          </a:p>
          <a:p>
            <a:r>
              <a:rPr lang="en-US" dirty="0"/>
              <a:t>Then move down the curve.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"As quantity increases, the added benefit falls."</a:t>
            </a:r>
            <a:endParaRPr lang="en-US" dirty="0"/>
          </a:p>
          <a:p>
            <a:r>
              <a:rPr lang="en-US" dirty="0"/>
              <a:t>Interpret:</a:t>
            </a:r>
          </a:p>
          <a:p>
            <a:r>
              <a:rPr lang="en-US" i="1" dirty="0"/>
              <a:t>"Later hours become less useful because the most important studying has already happened."</a:t>
            </a:r>
            <a:endParaRPr lang="en-US" dirty="0"/>
          </a:p>
          <a:p>
            <a:r>
              <a:rPr lang="en-US" dirty="0"/>
              <a:t>Then point near where the line approaches zero.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"Eventually, marginal benefit can hit zero."</a:t>
            </a:r>
            <a:endParaRPr lang="en-US" dirty="0"/>
          </a:p>
          <a:p>
            <a:r>
              <a:rPr lang="en-US" dirty="0"/>
              <a:t>Meaning:</a:t>
            </a:r>
          </a:p>
          <a:p>
            <a:r>
              <a:rPr lang="en-US" i="1" dirty="0"/>
              <a:t>"Doing one more unit adds no additional benefit."</a:t>
            </a:r>
            <a:endParaRPr lang="en-US" dirty="0"/>
          </a:p>
          <a:p>
            <a:r>
              <a:rPr lang="en-US" dirty="0"/>
              <a:t>Then point below zero.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"Marginal benefit can even become negative."</a:t>
            </a:r>
            <a:endParaRPr lang="en-US" dirty="0"/>
          </a:p>
          <a:p>
            <a:r>
              <a:rPr lang="en-US" dirty="0"/>
              <a:t>Meaning:</a:t>
            </a:r>
          </a:p>
          <a:p>
            <a:r>
              <a:rPr lang="en-US" i="1" dirty="0"/>
              <a:t>"One more unit actually makes things worse."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Exhaustion.</a:t>
            </a:r>
          </a:p>
          <a:p>
            <a:r>
              <a:rPr lang="en-US" dirty="0"/>
              <a:t>Burnout.</a:t>
            </a:r>
          </a:p>
          <a:p>
            <a:r>
              <a:rPr lang="en-US" dirty="0"/>
              <a:t>Overstudying.</a:t>
            </a:r>
          </a:p>
          <a:p>
            <a:br>
              <a:rPr lang="en-US" dirty="0"/>
            </a:br>
            <a:r>
              <a:rPr lang="en-US" b="1" dirty="0"/>
              <a:t>Introduce the economic principle</a:t>
            </a:r>
          </a:p>
          <a:p>
            <a:r>
              <a:rPr lang="en-US" dirty="0"/>
              <a:t>Point to the text:</a:t>
            </a:r>
          </a:p>
          <a:p>
            <a:r>
              <a:rPr lang="en-US" b="1" dirty="0"/>
              <a:t>“Marginal Benefit Generally Slopes Downward”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one of the most common assumptions in economics."</a:t>
            </a:r>
            <a:endParaRPr lang="en-US" dirty="0"/>
          </a:p>
          <a:p>
            <a:r>
              <a:rPr lang="en-US" dirty="0"/>
              <a:t>Define:</a:t>
            </a:r>
          </a:p>
          <a:p>
            <a:r>
              <a:rPr lang="en-US" b="1" dirty="0"/>
              <a:t>Diminishing Marginal Benefit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"As you consume or do more of something, the additional benefit usually decreases."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eating slices of pizza </a:t>
            </a:r>
          </a:p>
          <a:p>
            <a:r>
              <a:rPr lang="en-US" dirty="0"/>
              <a:t>watching episodes of a show </a:t>
            </a:r>
          </a:p>
          <a:p>
            <a:r>
              <a:rPr lang="en-US" dirty="0"/>
              <a:t>studying for an exam </a:t>
            </a:r>
          </a:p>
          <a:p>
            <a:r>
              <a:rPr lang="en-US" dirty="0"/>
              <a:t>drinking bottles of water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"Is the 10th slice of pizza as satisfying as the first?"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That makes the concept intuitive.</a:t>
            </a:r>
          </a:p>
          <a:p>
            <a:br>
              <a:rPr lang="en-US" dirty="0"/>
            </a:br>
            <a:r>
              <a:rPr lang="en-US" b="1" dirty="0"/>
              <a:t>Connect to rational decision-making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downward slope explains why people eventually stop doing things."</a:t>
            </a:r>
            <a:endParaRPr lang="en-US" dirty="0"/>
          </a:p>
          <a:p>
            <a:r>
              <a:rPr lang="en-US" dirty="0"/>
              <a:t>Why stop studying?</a:t>
            </a:r>
          </a:p>
          <a:p>
            <a:r>
              <a:rPr lang="en-US" dirty="0"/>
              <a:t>Because added benefit falls.</a:t>
            </a:r>
          </a:p>
          <a:p>
            <a:r>
              <a:rPr lang="en-US" dirty="0"/>
              <a:t>Why stop eating?</a:t>
            </a:r>
          </a:p>
          <a:p>
            <a:r>
              <a:rPr lang="en-US" dirty="0"/>
              <a:t>Because added satisfaction falls.</a:t>
            </a:r>
          </a:p>
          <a:p>
            <a:r>
              <a:rPr lang="en-US" dirty="0"/>
              <a:t>Why stop buying?</a:t>
            </a:r>
          </a:p>
          <a:p>
            <a:r>
              <a:rPr lang="en-US" dirty="0"/>
              <a:t>Because the extra value eventually becomes too small.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only half the decision, though."</a:t>
            </a:r>
            <a:endParaRPr lang="en-US" dirty="0"/>
          </a:p>
          <a:p>
            <a:r>
              <a:rPr lang="en-US" dirty="0"/>
              <a:t>Because rational choices compare:</a:t>
            </a:r>
          </a:p>
          <a:p>
            <a:r>
              <a:rPr lang="en-US" b="1" dirty="0"/>
              <a:t>Marginal Benefit vs Marginal Cost</a:t>
            </a:r>
            <a:endParaRPr lang="en-US" dirty="0"/>
          </a:p>
          <a:p>
            <a:r>
              <a:rPr lang="en-US" dirty="0"/>
              <a:t>That sets up the next section.</a:t>
            </a:r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"Downward-sloping does NOT mean total benefit is falling."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Total benefit may still be increasing.</a:t>
            </a:r>
          </a:p>
          <a:p>
            <a:r>
              <a:rPr lang="en-US" dirty="0"/>
              <a:t>Marginal benefit just means:</a:t>
            </a:r>
          </a:p>
          <a:p>
            <a:r>
              <a:rPr lang="en-US" dirty="0"/>
              <a:t>the increase is getting smaller.</a:t>
            </a:r>
          </a:p>
          <a:p>
            <a:r>
              <a:rPr lang="en-US" dirty="0"/>
              <a:t>Use simple example:</a:t>
            </a:r>
          </a:p>
          <a:p>
            <a:r>
              <a:rPr lang="en-US" dirty="0"/>
              <a:t>95 → 100</a:t>
            </a:r>
          </a:p>
          <a:p>
            <a:r>
              <a:rPr lang="en-US" dirty="0"/>
              <a:t>Total rises.</a:t>
            </a:r>
          </a:p>
          <a:p>
            <a:r>
              <a:rPr lang="en-US" dirty="0"/>
              <a:t>Marginal benefit is only +5.</a:t>
            </a:r>
          </a:p>
          <a:p>
            <a:r>
              <a:rPr lang="en-US" dirty="0"/>
              <a:t>Still positive, just smaller.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is the first hour of studying usually more valuable than the fifth?”</a:t>
            </a:r>
            <a:endParaRPr lang="en-US" dirty="0"/>
          </a:p>
          <a:p>
            <a:r>
              <a:rPr lang="en-US" dirty="0"/>
              <a:t>(Expected: because you learn the most important material first.)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“Can marginal benefit ever become negative?”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“What’s a real-life example where doing more actually makes things worse?”</a:t>
            </a:r>
            <a:endParaRPr lang="en-US" dirty="0"/>
          </a:p>
          <a:p>
            <a:r>
              <a:rPr lang="en-US" dirty="0"/>
              <a:t>(Expected examples: overeating, overstudying, exhaustion.)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“Does a downward marginal benefit curve mean total benefit must be falling?”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"So marginal benefit generally falls as quantity increases - but rational decisions depend on comparing benefit to something else: the cost of doing one more. Let’s now shift to marginal cost."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33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that </a:t>
            </a:r>
            <a:r>
              <a:rPr lang="en-US" b="1" dirty="0"/>
              <a:t>marginal cost</a:t>
            </a:r>
            <a:r>
              <a:rPr lang="en-US" dirty="0"/>
              <a:t> is the additional cost of one more unit and recognize that marginal costs often increase because increasingly valuable alternatives must be sacrificed.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"The longer you keep doing something, the more valuable the next thing you give up becomes."</a:t>
            </a:r>
            <a:br>
              <a:rPr lang="en-US" dirty="0"/>
            </a:br>
            <a:r>
              <a:rPr lang="en-US" dirty="0"/>
              <a:t>This slide introduces marginal cost as the opportunity cost of one additional unit and uses a relatable time-allocation example to show why marginal costs often rise.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transitioning from the previous concept:</a:t>
            </a:r>
          </a:p>
          <a:p>
            <a:r>
              <a:rPr lang="en-US" i="1" dirty="0"/>
              <a:t>"We just saw that marginal benefit usually falls. Now let’s examine the other half of rational decision-making: marginal cost."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“Marginal Cost”</a:t>
            </a:r>
            <a:endParaRPr lang="en-US" dirty="0"/>
          </a:p>
          <a:p>
            <a:r>
              <a:rPr lang="en-US" dirty="0"/>
              <a:t>Then read:</a:t>
            </a:r>
          </a:p>
          <a:p>
            <a:r>
              <a:rPr lang="en-US" b="1" dirty="0"/>
              <a:t>“Marginal Cost is change in the Total Cost”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"Just like marginal benefit measured the added benefit of one more unit, marginal cost measures the added cost of one more unit."</a:t>
            </a:r>
            <a:endParaRPr lang="en-US" dirty="0"/>
          </a:p>
          <a:p>
            <a:r>
              <a:rPr lang="en-US" dirty="0"/>
              <a:t>Emphasize:</a:t>
            </a:r>
          </a:p>
          <a:p>
            <a:r>
              <a:rPr lang="en-US" b="1" dirty="0"/>
              <a:t>Marginal = additional</a:t>
            </a:r>
            <a:endParaRPr lang="en-US" dirty="0"/>
          </a:p>
          <a:p>
            <a:r>
              <a:rPr lang="en-US" b="1" dirty="0"/>
              <a:t>Cost = what must be given up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to opportunity cost logic</a:t>
            </a:r>
          </a:p>
          <a:p>
            <a:r>
              <a:rPr lang="en-US" dirty="0"/>
              <a:t>Point to the red text.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“With each hour, more valuable uses of your time must be given up.”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"That’s opportunity cost."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i="1" dirty="0"/>
              <a:t>"Marginal cost increases because the alternatives you sacrifice become increasingly valuable."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"The first thing you give up usually isn’t the thing you value most."</a:t>
            </a:r>
            <a:endParaRPr lang="en-US" dirty="0"/>
          </a:p>
          <a:p>
            <a:r>
              <a:rPr lang="en-US" i="1" dirty="0"/>
              <a:t>"That comes later."</a:t>
            </a:r>
            <a:endParaRPr lang="en-US" dirty="0"/>
          </a:p>
          <a:p>
            <a:r>
              <a:rPr lang="en-US" dirty="0"/>
              <a:t>This is the key insight.</a:t>
            </a:r>
          </a:p>
          <a:p>
            <a:endParaRPr lang="en-US" dirty="0"/>
          </a:p>
          <a:p>
            <a:r>
              <a:rPr lang="en-US" b="1" dirty="0"/>
              <a:t>Introduce the animation / scenario</a:t>
            </a:r>
          </a:p>
          <a:p>
            <a:r>
              <a:rPr lang="en-US" dirty="0"/>
              <a:t>As the images appear, narrate the trade-offs.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"Imagine this student decides to spend more and more time studying."</a:t>
            </a:r>
            <a:endParaRPr lang="en-US" dirty="0"/>
          </a:p>
          <a:p>
            <a:r>
              <a:rPr lang="en-US" i="1" dirty="0"/>
              <a:t>"Each additional hour requires giving something up."</a:t>
            </a:r>
            <a:endParaRPr lang="en-US" dirty="0"/>
          </a:p>
          <a:p>
            <a:r>
              <a:rPr lang="en-US" dirty="0"/>
              <a:t>As the first sacrifice appears:</a:t>
            </a:r>
          </a:p>
          <a:p>
            <a:r>
              <a:rPr lang="en-US" b="1" dirty="0"/>
              <a:t>Watching TV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"The first hour of studying means giving up something relatively low value - mindless TV time."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"That’s a fairly cheap trade-off."</a:t>
            </a:r>
            <a:endParaRPr lang="en-US" dirty="0"/>
          </a:p>
          <a:p>
            <a:r>
              <a:rPr lang="en-US" dirty="0"/>
              <a:t>As the second sacrifice appears:</a:t>
            </a:r>
          </a:p>
          <a:p>
            <a:r>
              <a:rPr lang="en-US" b="1" dirty="0"/>
              <a:t>Video games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"Now the second hour requires giving up something the student values a bit more."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cost rises."</a:t>
            </a:r>
            <a:endParaRPr lang="en-US" dirty="0"/>
          </a:p>
          <a:p>
            <a:r>
              <a:rPr lang="en-US" dirty="0"/>
              <a:t>As the third appears:</a:t>
            </a:r>
          </a:p>
          <a:p>
            <a:r>
              <a:rPr lang="en-US" b="1" dirty="0"/>
              <a:t>Time with girlfriend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the sacrifice becomes more painful."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"The student is giving up something much more valuable."</a:t>
            </a:r>
            <a:endParaRPr lang="en-US" dirty="0"/>
          </a:p>
          <a:p>
            <a:r>
              <a:rPr lang="en-US" dirty="0"/>
              <a:t>Cost rises again.</a:t>
            </a:r>
          </a:p>
          <a:p>
            <a:r>
              <a:rPr lang="en-US" dirty="0"/>
              <a:t>As the fourth appears:</a:t>
            </a:r>
          </a:p>
          <a:p>
            <a:r>
              <a:rPr lang="en-US" b="1" dirty="0"/>
              <a:t>Sleep</a:t>
            </a:r>
            <a:endParaRPr lang="en-US" dirty="0"/>
          </a:p>
          <a:p>
            <a:r>
              <a:rPr lang="en-US" dirty="0"/>
              <a:t>Pause dramatically.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we’re sacrificing something extremely valuable."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"The next hour of studying becomes very expensive."</a:t>
            </a:r>
            <a:endParaRPr lang="en-US" dirty="0"/>
          </a:p>
          <a:p>
            <a:r>
              <a:rPr lang="en-US" dirty="0"/>
              <a:t>This makes the intuition stick.</a:t>
            </a:r>
          </a:p>
          <a:p>
            <a:br>
              <a:rPr lang="en-US" dirty="0"/>
            </a:br>
            <a:r>
              <a:rPr lang="en-US" b="1" dirty="0"/>
              <a:t>Walk through the table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let’s calculate marginal cost numerically."</a:t>
            </a:r>
            <a:endParaRPr lang="en-US" dirty="0"/>
          </a:p>
          <a:p>
            <a:r>
              <a:rPr lang="en-US" dirty="0"/>
              <a:t>Read totals:</a:t>
            </a:r>
          </a:p>
          <a:p>
            <a:r>
              <a:rPr lang="en-US" dirty="0"/>
              <a:t>0 hours → $0 </a:t>
            </a:r>
          </a:p>
          <a:p>
            <a:r>
              <a:rPr lang="en-US" dirty="0"/>
              <a:t>1 hour → $6 </a:t>
            </a:r>
          </a:p>
          <a:p>
            <a:r>
              <a:rPr lang="en-US" dirty="0"/>
              <a:t>2 hours → $13 </a:t>
            </a:r>
          </a:p>
          <a:p>
            <a:r>
              <a:rPr lang="en-US" dirty="0"/>
              <a:t>3 hours → $22 </a:t>
            </a:r>
          </a:p>
          <a:p>
            <a:r>
              <a:rPr lang="en-US" dirty="0"/>
              <a:t>4 hours → $34 </a:t>
            </a:r>
          </a:p>
          <a:p>
            <a:r>
              <a:rPr lang="en-US" dirty="0"/>
              <a:t>5 hours → $49 </a:t>
            </a:r>
          </a:p>
          <a:p>
            <a:r>
              <a:rPr lang="en-US" b="1" dirty="0"/>
              <a:t>First hour</a:t>
            </a:r>
          </a:p>
          <a:p>
            <a:r>
              <a:rPr lang="en-US" dirty="0"/>
              <a:t>0 → 6</a:t>
            </a:r>
          </a:p>
          <a:p>
            <a:r>
              <a:rPr lang="en-US" dirty="0"/>
              <a:t>Marginal cost:</a:t>
            </a:r>
          </a:p>
          <a:p>
            <a:r>
              <a:rPr lang="en-US" b="1" dirty="0"/>
              <a:t>$6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"Giving up TV costs about $6 worth of satisfaction."</a:t>
            </a:r>
            <a:endParaRPr lang="en-US" dirty="0"/>
          </a:p>
          <a:p>
            <a:r>
              <a:rPr lang="en-US" b="1" dirty="0"/>
              <a:t>Second hour</a:t>
            </a:r>
          </a:p>
          <a:p>
            <a:r>
              <a:rPr lang="en-US" dirty="0"/>
              <a:t>13 – 6 = </a:t>
            </a:r>
            <a:r>
              <a:rPr lang="en-US" b="1" dirty="0"/>
              <a:t>$7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"Slightly higher."</a:t>
            </a:r>
            <a:endParaRPr lang="en-US" dirty="0"/>
          </a:p>
          <a:p>
            <a:r>
              <a:rPr lang="en-US" b="1" dirty="0"/>
              <a:t>Third hour</a:t>
            </a:r>
          </a:p>
          <a:p>
            <a:r>
              <a:rPr lang="en-US" dirty="0"/>
              <a:t>22 – 13 = </a:t>
            </a:r>
            <a:r>
              <a:rPr lang="en-US" b="1" dirty="0"/>
              <a:t>$9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"Cost keeps rising."</a:t>
            </a:r>
            <a:endParaRPr lang="en-US" dirty="0"/>
          </a:p>
          <a:p>
            <a:r>
              <a:rPr lang="en-US" b="1" dirty="0"/>
              <a:t>Fourth hour</a:t>
            </a:r>
          </a:p>
          <a:p>
            <a:r>
              <a:rPr lang="en-US" dirty="0"/>
              <a:t>34 – 22 = </a:t>
            </a:r>
            <a:r>
              <a:rPr lang="en-US" b="1" dirty="0"/>
              <a:t>$12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studying is getting expensive."</a:t>
            </a:r>
            <a:endParaRPr lang="en-US" dirty="0"/>
          </a:p>
          <a:p>
            <a:r>
              <a:rPr lang="en-US" b="1" dirty="0"/>
              <a:t>Fifth hour</a:t>
            </a:r>
          </a:p>
          <a:p>
            <a:r>
              <a:rPr lang="en-US" dirty="0"/>
              <a:t>49 – 34 = </a:t>
            </a:r>
            <a:r>
              <a:rPr lang="en-US" b="1" dirty="0"/>
              <a:t>$15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 last hour is very costly because it requires sacrificing sleep."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Identify the pattern</a:t>
            </a:r>
          </a:p>
          <a:p>
            <a:r>
              <a:rPr lang="en-US" dirty="0"/>
              <a:t>List the marginal costs:</a:t>
            </a:r>
          </a:p>
          <a:p>
            <a:r>
              <a:rPr lang="en-US" dirty="0"/>
              <a:t>$6 </a:t>
            </a:r>
          </a:p>
          <a:p>
            <a:r>
              <a:rPr lang="en-US" dirty="0"/>
              <a:t>$7 </a:t>
            </a:r>
          </a:p>
          <a:p>
            <a:r>
              <a:rPr lang="en-US" dirty="0"/>
              <a:t>$9 </a:t>
            </a:r>
          </a:p>
          <a:p>
            <a:r>
              <a:rPr lang="en-US" dirty="0"/>
              <a:t>$12 </a:t>
            </a:r>
          </a:p>
          <a:p>
            <a:r>
              <a:rPr lang="en-US" dirty="0"/>
              <a:t>$15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pattern do you see?"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Costs rise.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increasing marginal cost."</a:t>
            </a:r>
            <a:endParaRPr lang="en-US" dirty="0"/>
          </a:p>
          <a:p>
            <a:r>
              <a:rPr lang="en-US" dirty="0"/>
              <a:t>Define:</a:t>
            </a:r>
          </a:p>
          <a:p>
            <a:r>
              <a:rPr lang="en-US" i="1" dirty="0"/>
              <a:t>"Each additional unit costs more than the one before."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"Marginal cost is NOT total cost."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Total cost at hour 5 = $49</a:t>
            </a:r>
          </a:p>
          <a:p>
            <a:r>
              <a:rPr lang="en-US" dirty="0"/>
              <a:t>Marginal cost of hour 5 = only $15</a:t>
            </a:r>
          </a:p>
          <a:p>
            <a:r>
              <a:rPr lang="en-US" dirty="0"/>
              <a:t>Repeat:</a:t>
            </a:r>
          </a:p>
          <a:p>
            <a:r>
              <a:rPr lang="en-US" b="1" dirty="0"/>
              <a:t>Total = cumulative</a:t>
            </a:r>
            <a:endParaRPr lang="en-US" dirty="0"/>
          </a:p>
          <a:p>
            <a:r>
              <a:rPr lang="en-US" b="1" dirty="0"/>
              <a:t>Marginal = additional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is the first hour of studying cheaper than the fifth?”</a:t>
            </a:r>
            <a:endParaRPr lang="en-US" dirty="0"/>
          </a:p>
          <a:p>
            <a:r>
              <a:rPr lang="en-US" dirty="0"/>
              <a:t>(Expected: less valuable things are sacrificed first.)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“What’s more costly to give up: TV or sleep?”</a:t>
            </a:r>
            <a:endParaRPr lang="en-US" dirty="0"/>
          </a:p>
          <a:p>
            <a:r>
              <a:rPr lang="en-US" dirty="0"/>
              <a:t>(Expected: sleep.)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“If you kept studying even longer, what would likely happen to marginal cost?”</a:t>
            </a:r>
            <a:endParaRPr lang="en-US" dirty="0"/>
          </a:p>
          <a:p>
            <a:r>
              <a:rPr lang="en-US" dirty="0"/>
              <a:t>(Expected: keep rising.)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“Is $49 the marginal cost?”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that we can calculate marginal cost, let’s graph it and compare its shape to marginal benefit."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98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recognize the graphical shape of </a:t>
            </a:r>
            <a:r>
              <a:rPr lang="en-US" b="1" dirty="0"/>
              <a:t>marginal cost</a:t>
            </a:r>
            <a:r>
              <a:rPr lang="en-US" dirty="0"/>
              <a:t>, understand why it generally slopes upward, and prepare to compare marginal cost with marginal benefit for rational decision-making.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"Doing more usually gets increasingly expensive because each additional unit requires sacrificing something more valuable."</a:t>
            </a:r>
            <a:br>
              <a:rPr lang="en-US" dirty="0"/>
            </a:br>
            <a:r>
              <a:rPr lang="en-US" dirty="0"/>
              <a:t>This slide converts the marginal cost table into a visual graph and reinforces the core AP Micro assumption of increasing marginal cost.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"We just calculated marginal costs numerically. Now let’s graph that same idea so we can visualize the pattern."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“Marginal Cost on the graph”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"Economics becomes much easier when we can see the relationship visually."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back to the previous numbers</a:t>
            </a:r>
          </a:p>
          <a:p>
            <a:r>
              <a:rPr lang="en-US" dirty="0"/>
              <a:t>Remind students:</a:t>
            </a:r>
          </a:p>
          <a:p>
            <a:r>
              <a:rPr lang="en-US" dirty="0"/>
              <a:t>The marginal costs we found were:</a:t>
            </a:r>
          </a:p>
          <a:p>
            <a:r>
              <a:rPr lang="en-US" dirty="0"/>
              <a:t>$6 </a:t>
            </a:r>
          </a:p>
          <a:p>
            <a:r>
              <a:rPr lang="en-US" dirty="0"/>
              <a:t>$7 </a:t>
            </a:r>
          </a:p>
          <a:p>
            <a:r>
              <a:rPr lang="en-US" dirty="0"/>
              <a:t>$9 </a:t>
            </a:r>
          </a:p>
          <a:p>
            <a:r>
              <a:rPr lang="en-US" dirty="0"/>
              <a:t>$12 </a:t>
            </a:r>
          </a:p>
          <a:p>
            <a:r>
              <a:rPr lang="en-US" dirty="0"/>
              <a:t>$15 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pattern did we notice?"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Costs increased.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"Because the additional cost keeps getting larger, the marginal cost curve slopes upward."</a:t>
            </a:r>
            <a:endParaRPr lang="en-US" dirty="0"/>
          </a:p>
          <a:p>
            <a:r>
              <a:rPr lang="en-US" dirty="0"/>
              <a:t>Point to the line.</a:t>
            </a:r>
          </a:p>
          <a:p>
            <a:endParaRPr lang="en-US" dirty="0"/>
          </a:p>
          <a:p>
            <a:r>
              <a:rPr lang="en-US" b="1" dirty="0"/>
              <a:t>Interpret the axes</a:t>
            </a:r>
          </a:p>
          <a:p>
            <a:r>
              <a:rPr lang="en-US" dirty="0"/>
              <a:t>Point to the vertical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vertical axis shows cost - specifically the added cost of one more unit."</a:t>
            </a:r>
            <a:endParaRPr lang="en-US" dirty="0"/>
          </a:p>
          <a:p>
            <a:r>
              <a:rPr lang="en-US" dirty="0"/>
              <a:t>Point to the horizontal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horizontal axis shows quantity - in our example, additional hours studied."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"Each point on this curve shows the cost of doing ONE MORE unit."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"Not total cost - marginal cost."</a:t>
            </a:r>
            <a:endParaRPr lang="en-US" dirty="0"/>
          </a:p>
          <a:p>
            <a:r>
              <a:rPr lang="en-US" dirty="0"/>
              <a:t>That distinction matters.</a:t>
            </a:r>
          </a:p>
          <a:p>
            <a:endParaRPr lang="en-US" dirty="0"/>
          </a:p>
          <a:p>
            <a:r>
              <a:rPr lang="en-US" b="1" dirty="0"/>
              <a:t>Explain the upward slope</a:t>
            </a:r>
          </a:p>
          <a:p>
            <a:r>
              <a:rPr lang="en-US" dirty="0"/>
              <a:t>Point near the lower left.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"At low quantities, marginal cost is relatively low."</a:t>
            </a:r>
            <a:endParaRPr lang="en-US" dirty="0"/>
          </a:p>
          <a:p>
            <a:r>
              <a:rPr lang="en-US" dirty="0"/>
              <a:t>Interpret:</a:t>
            </a:r>
          </a:p>
          <a:p>
            <a:r>
              <a:rPr lang="en-US" i="1" dirty="0"/>
              <a:t>"The first hour of studying only required giving up TV."</a:t>
            </a:r>
            <a:endParaRPr lang="en-US" dirty="0"/>
          </a:p>
          <a:p>
            <a:r>
              <a:rPr lang="en-US" dirty="0"/>
              <a:t>Move upward.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"As quantity increases, the student must sacrifice increasingly valuable alternatives."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TV </a:t>
            </a:r>
          </a:p>
          <a:p>
            <a:r>
              <a:rPr lang="en-US" dirty="0"/>
              <a:t>video games </a:t>
            </a:r>
          </a:p>
          <a:p>
            <a:r>
              <a:rPr lang="en-US" dirty="0"/>
              <a:t>time with girlfriend </a:t>
            </a:r>
          </a:p>
          <a:p>
            <a:r>
              <a:rPr lang="en-US" dirty="0"/>
              <a:t>sleep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"That’s why the cost rises."</a:t>
            </a:r>
            <a:endParaRPr lang="en-US" dirty="0"/>
          </a:p>
          <a:p>
            <a:r>
              <a:rPr lang="en-US" dirty="0"/>
              <a:t>Point to the red text:</a:t>
            </a:r>
          </a:p>
          <a:p>
            <a:r>
              <a:rPr lang="en-US" b="1" dirty="0"/>
              <a:t>“Marginal Cost Generally Slopes Upward”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"Generally - not always - but this is the standard economic assumption."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economic principle</a:t>
            </a:r>
          </a:p>
          <a:p>
            <a:r>
              <a:rPr lang="en-US" dirty="0"/>
              <a:t>Define:</a:t>
            </a:r>
          </a:p>
          <a:p>
            <a:r>
              <a:rPr lang="en-US" b="1" dirty="0"/>
              <a:t>Increasing Marginal Cost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"As you do more of something, the additional cost of doing even more tends to rise."</a:t>
            </a:r>
            <a:endParaRPr lang="en-US" dirty="0"/>
          </a:p>
          <a:p>
            <a:r>
              <a:rPr lang="en-US" dirty="0"/>
              <a:t>Why?</a:t>
            </a:r>
          </a:p>
          <a:p>
            <a:r>
              <a:rPr lang="en-US" dirty="0"/>
              <a:t>Because:</a:t>
            </a:r>
          </a:p>
          <a:p>
            <a:r>
              <a:rPr lang="en-US" dirty="0"/>
              <a:t>easiest resources are used first </a:t>
            </a:r>
          </a:p>
          <a:p>
            <a:r>
              <a:rPr lang="en-US" dirty="0"/>
              <a:t>least valuable alternatives are sacrificed first </a:t>
            </a:r>
          </a:p>
          <a:p>
            <a:r>
              <a:rPr lang="en-US" dirty="0"/>
              <a:t>eventually only expensive trade-offs remain </a:t>
            </a:r>
          </a:p>
          <a:p>
            <a:r>
              <a:rPr lang="en-US" dirty="0"/>
              <a:t>Simple example:</a:t>
            </a:r>
          </a:p>
          <a:p>
            <a:r>
              <a:rPr lang="en-US" i="1" dirty="0"/>
              <a:t>"Picking up the first apple from the ground is easy."</a:t>
            </a:r>
            <a:endParaRPr lang="en-US" dirty="0"/>
          </a:p>
          <a:p>
            <a:r>
              <a:rPr lang="en-US" i="1" dirty="0"/>
              <a:t>"Climbing a ladder for the tenth apple is harder."</a:t>
            </a:r>
            <a:endParaRPr lang="en-US" dirty="0"/>
          </a:p>
          <a:p>
            <a:r>
              <a:rPr lang="en-US" dirty="0"/>
              <a:t>Same logic.</a:t>
            </a:r>
          </a:p>
          <a:p>
            <a:endParaRPr lang="en-US" dirty="0"/>
          </a:p>
          <a:p>
            <a:r>
              <a:rPr lang="en-US" b="1" dirty="0"/>
              <a:t>Connect beyond the studying example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applies far beyond studying."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Factory production:</a:t>
            </a:r>
          </a:p>
          <a:p>
            <a:r>
              <a:rPr lang="en-US" i="1" dirty="0"/>
              <a:t>"The first few units are easy to make."</a:t>
            </a:r>
            <a:endParaRPr lang="en-US" dirty="0"/>
          </a:p>
          <a:p>
            <a:r>
              <a:rPr lang="en-US" i="1" dirty="0"/>
              <a:t>"Producing more may require overtime, crowding, or less efficient workers."</a:t>
            </a:r>
            <a:endParaRPr lang="en-US" dirty="0"/>
          </a:p>
          <a:p>
            <a:r>
              <a:rPr lang="en-US" dirty="0"/>
              <a:t>Consumer behavior:</a:t>
            </a:r>
          </a:p>
          <a:p>
            <a:r>
              <a:rPr lang="en-US" i="1" dirty="0"/>
              <a:t>"The first hour of gaming is cheap."</a:t>
            </a:r>
            <a:endParaRPr lang="en-US" dirty="0"/>
          </a:p>
          <a:p>
            <a:r>
              <a:rPr lang="en-US" i="1" dirty="0"/>
              <a:t>"Skipping sleep for a fifth hour is expensive."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"Increasing marginal cost is everywhere."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Contrast with marginal benefit</a:t>
            </a:r>
          </a:p>
          <a:p>
            <a:r>
              <a:rPr lang="en-US" dirty="0"/>
              <a:t>Now connect back.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what we now have:"</a:t>
            </a:r>
            <a:endParaRPr lang="en-US" dirty="0"/>
          </a:p>
          <a:p>
            <a:r>
              <a:rPr lang="en-US" dirty="0"/>
              <a:t>Marginal Benefit:</a:t>
            </a:r>
          </a:p>
          <a:p>
            <a:r>
              <a:rPr lang="en-US" dirty="0"/>
              <a:t>generally slopes downward</a:t>
            </a:r>
          </a:p>
          <a:p>
            <a:r>
              <a:rPr lang="en-US" dirty="0"/>
              <a:t>Marginal Cost:</a:t>
            </a:r>
          </a:p>
          <a:p>
            <a:r>
              <a:rPr lang="en-US" dirty="0"/>
              <a:t>generally slopes upward</a:t>
            </a:r>
          </a:p>
          <a:p>
            <a:br>
              <a:rPr lang="en-US" dirty="0"/>
            </a:br>
            <a:r>
              <a:rPr lang="en-US" b="1" dirty="0"/>
              <a:t>AP Micro connection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upward-sloping marginal cost curve appears constantly in AP Micro."</a:t>
            </a:r>
            <a:endParaRPr lang="en-US" dirty="0"/>
          </a:p>
          <a:p>
            <a:r>
              <a:rPr lang="en-US" dirty="0"/>
              <a:t>It connects to:</a:t>
            </a:r>
          </a:p>
          <a:p>
            <a:r>
              <a:rPr lang="en-US" dirty="0"/>
              <a:t>production decisions </a:t>
            </a:r>
          </a:p>
          <a:p>
            <a:r>
              <a:rPr lang="en-US" dirty="0"/>
              <a:t>profit maximization </a:t>
            </a:r>
          </a:p>
          <a:p>
            <a:r>
              <a:rPr lang="en-US" dirty="0"/>
              <a:t>resource allocation </a:t>
            </a:r>
          </a:p>
          <a:p>
            <a:r>
              <a:rPr lang="en-US" dirty="0"/>
              <a:t>rational choice </a:t>
            </a:r>
          </a:p>
          <a:p>
            <a:r>
              <a:rPr lang="en-US" dirty="0"/>
              <a:t>supply reasoning </a:t>
            </a:r>
          </a:p>
          <a:p>
            <a:r>
              <a:rPr lang="en-US" dirty="0"/>
              <a:t>This is a major foundation.</a:t>
            </a:r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"An upward-sloping marginal cost curve does NOT mean total cost is rising at a constant rate."</a:t>
            </a:r>
            <a:endParaRPr lang="en-US" dirty="0"/>
          </a:p>
          <a:p>
            <a:r>
              <a:rPr lang="en-US" dirty="0"/>
              <a:t>It means:</a:t>
            </a:r>
          </a:p>
          <a:p>
            <a:r>
              <a:rPr lang="en-US" dirty="0"/>
              <a:t>the additional cost per extra unit is increasing.</a:t>
            </a:r>
          </a:p>
          <a:p>
            <a:r>
              <a:rPr lang="en-US" dirty="0"/>
              <a:t>That’s a very different idea.</a:t>
            </a:r>
          </a:p>
          <a:p>
            <a:r>
              <a:rPr lang="en-US" dirty="0"/>
              <a:t>Repeat:</a:t>
            </a:r>
          </a:p>
          <a:p>
            <a:r>
              <a:rPr lang="en-US" b="1" dirty="0"/>
              <a:t>Total = cumulative</a:t>
            </a:r>
            <a:endParaRPr lang="en-US" dirty="0"/>
          </a:p>
          <a:p>
            <a:r>
              <a:rPr lang="en-US" b="1" dirty="0"/>
              <a:t>Marginal = additional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does marginal cost usually rise?”</a:t>
            </a:r>
            <a:endParaRPr lang="en-US" dirty="0"/>
          </a:p>
          <a:p>
            <a:r>
              <a:rPr lang="en-US" dirty="0"/>
              <a:t>(Expected: increasingly valuable alternatives are sacrificed.)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 was the most expensive sacrifice in our studying example?”</a:t>
            </a:r>
            <a:endParaRPr lang="en-US" dirty="0"/>
          </a:p>
          <a:p>
            <a:r>
              <a:rPr lang="en-US" dirty="0"/>
              <a:t>(Expected: sleep.)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“Would the first hour of studying usually cost more or less than the fifth?”</a:t>
            </a:r>
            <a:endParaRPr lang="en-US" dirty="0"/>
          </a:p>
          <a:p>
            <a:r>
              <a:rPr lang="en-US" dirty="0"/>
              <a:t>(Expected: less.)</a:t>
            </a:r>
          </a:p>
          <a:p>
            <a:r>
              <a:rPr lang="en-US" dirty="0"/>
              <a:t>Prediction: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that we’ve graphed both marginal benefit and marginal cost, we’re ready for the most important rule in marginal analysis: how rational decision-makers maximize total benefit."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48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the </a:t>
            </a:r>
            <a:r>
              <a:rPr lang="en-US" b="1" dirty="0"/>
              <a:t>benefit-maximizing decision rule</a:t>
            </a:r>
            <a:r>
              <a:rPr lang="en-US" dirty="0"/>
              <a:t> and apply marginal analysis to determine the rational stopping point where continuing no longer increases net benefit.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"Rational decision-makers continue only as long as the next unit adds at least as much benefit as cost."</a:t>
            </a:r>
            <a:br>
              <a:rPr lang="en-US" dirty="0"/>
            </a:br>
            <a:r>
              <a:rPr lang="en-US" dirty="0"/>
              <a:t>This slide introduces one of the most important rules in AP Microeconomics: comparing marginal benefit to marginal cost to determine the optimal quantity.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with a strong transition:</a:t>
            </a:r>
          </a:p>
          <a:p>
            <a:r>
              <a:rPr lang="en-US" i="1" dirty="0"/>
              <a:t>"Now we have both pieces of the puzzle."</a:t>
            </a:r>
            <a:endParaRPr lang="en-US" dirty="0"/>
          </a:p>
          <a:p>
            <a:r>
              <a:rPr lang="en-US" dirty="0"/>
              <a:t>Review quickly:</a:t>
            </a:r>
          </a:p>
          <a:p>
            <a:r>
              <a:rPr lang="en-US" dirty="0"/>
              <a:t>Marginal Benefit = added benefit from one more unit </a:t>
            </a:r>
          </a:p>
          <a:p>
            <a:r>
              <a:rPr lang="en-US" dirty="0"/>
              <a:t>Marginal Cost = added cost from one more unit </a:t>
            </a:r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the question becomes: how do rational people decide when to stop?"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“Benefit Maximization”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rule</a:t>
            </a:r>
          </a:p>
          <a:p>
            <a:r>
              <a:rPr lang="en-US" dirty="0"/>
              <a:t>Point to:</a:t>
            </a:r>
          </a:p>
          <a:p>
            <a:r>
              <a:rPr lang="en-US" b="1" dirty="0"/>
              <a:t>MB = MC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one of the most important equations in all of microeconomics."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Repeat slowly:</a:t>
            </a:r>
          </a:p>
          <a:p>
            <a:r>
              <a:rPr lang="en-US" b="1" dirty="0"/>
              <a:t>Marginal Benefit equals Marginal Cost.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is the benefit-maximizing quantity."</a:t>
            </a:r>
            <a:endParaRPr lang="en-US" dirty="0"/>
          </a:p>
          <a:p>
            <a:r>
              <a:rPr lang="en-US" dirty="0"/>
              <a:t>Meaning:</a:t>
            </a:r>
          </a:p>
          <a:p>
            <a:r>
              <a:rPr lang="en-US" i="1" dirty="0"/>
              <a:t>"This is where total net benefit is as high as possible."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Explain the action rule</a:t>
            </a:r>
          </a:p>
          <a:p>
            <a:r>
              <a:rPr lang="en-US" dirty="0"/>
              <a:t>Point to the green text.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“Act as long as MB ≥ MC”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"If the added benefit is greater than or equal to the added cost, doing one more makes sense."</a:t>
            </a:r>
            <a:endParaRPr lang="en-US" dirty="0"/>
          </a:p>
          <a:p>
            <a:r>
              <a:rPr lang="en-US" dirty="0"/>
              <a:t>Simple examples:</a:t>
            </a:r>
          </a:p>
          <a:p>
            <a:r>
              <a:rPr lang="en-US" dirty="0"/>
              <a:t>If:</a:t>
            </a:r>
          </a:p>
          <a:p>
            <a:r>
              <a:rPr lang="en-US" dirty="0"/>
              <a:t>MB = $20</a:t>
            </a:r>
          </a:p>
          <a:p>
            <a:r>
              <a:rPr lang="en-US" dirty="0"/>
              <a:t>MC = $8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"Should you do it?"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Why?</a:t>
            </a:r>
          </a:p>
          <a:p>
            <a:r>
              <a:rPr lang="en-US" dirty="0"/>
              <a:t>Because:</a:t>
            </a:r>
          </a:p>
          <a:p>
            <a:r>
              <a:rPr lang="en-US" i="1" dirty="0"/>
              <a:t>"You gain more than you give up."</a:t>
            </a:r>
            <a:endParaRPr lang="en-US" dirty="0"/>
          </a:p>
          <a:p>
            <a:endParaRPr lang="en-US" dirty="0"/>
          </a:p>
          <a:p>
            <a:r>
              <a:rPr lang="en-US" dirty="0"/>
              <a:t>Example 2:</a:t>
            </a:r>
          </a:p>
          <a:p>
            <a:r>
              <a:rPr lang="en-US" dirty="0"/>
              <a:t>MB = $12</a:t>
            </a:r>
          </a:p>
          <a:p>
            <a:r>
              <a:rPr lang="en-US" dirty="0"/>
              <a:t>MC = $12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"Still rational?"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"You’re exactly breaking even on that final unit."</a:t>
            </a:r>
            <a:endParaRPr lang="en-US" dirty="0"/>
          </a:p>
          <a:p>
            <a:r>
              <a:rPr lang="en-US" dirty="0"/>
              <a:t>No gain.</a:t>
            </a:r>
          </a:p>
          <a:p>
            <a:r>
              <a:rPr lang="en-US" dirty="0"/>
              <a:t>No loss.</a:t>
            </a:r>
          </a:p>
          <a:p>
            <a:r>
              <a:rPr lang="en-US" dirty="0"/>
              <a:t>Still acceptable.</a:t>
            </a:r>
          </a:p>
          <a:p>
            <a:endParaRPr lang="en-US" dirty="0"/>
          </a:p>
          <a:p>
            <a:r>
              <a:rPr lang="en-US" b="1" dirty="0"/>
              <a:t>Explain when NOT to continue</a:t>
            </a:r>
          </a:p>
          <a:p>
            <a:r>
              <a:rPr lang="en-US" dirty="0"/>
              <a:t>Point to:</a:t>
            </a:r>
          </a:p>
          <a:p>
            <a:r>
              <a:rPr lang="en-US" b="1" dirty="0"/>
              <a:t>“Do not act if MC &gt; MB”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"Once marginal cost becomes larger than marginal benefit, stop."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MB = $6</a:t>
            </a:r>
          </a:p>
          <a:p>
            <a:r>
              <a:rPr lang="en-US" dirty="0"/>
              <a:t>MC = $14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"Should you continue?"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next unit destroys net benefit."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Emphasize the AP exam nuance</a:t>
            </a:r>
          </a:p>
          <a:p>
            <a:r>
              <a:rPr lang="en-US" dirty="0"/>
              <a:t>This is the critical part.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"On AP questions, identifying the exact optimal quantity requires a little precision."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The correct quantity is where:</a:t>
            </a:r>
          </a:p>
          <a:p>
            <a:r>
              <a:rPr lang="en-US" b="1" dirty="0"/>
              <a:t>MB ≥ MC for the final unit produced/consumed</a:t>
            </a:r>
            <a:br>
              <a:rPr lang="en-US" dirty="0"/>
            </a:br>
            <a:r>
              <a:rPr lang="en-US" dirty="0"/>
              <a:t>AND </a:t>
            </a:r>
          </a:p>
          <a:p>
            <a:r>
              <a:rPr lang="en-US" b="1" dirty="0"/>
              <a:t>MC &gt; MB for the NEXT unit</a:t>
            </a:r>
            <a:r>
              <a:rPr lang="en-US" dirty="0"/>
              <a:t> </a:t>
            </a:r>
          </a:p>
          <a:p>
            <a:r>
              <a:rPr lang="en-US" dirty="0"/>
              <a:t>Write example:</a:t>
            </a:r>
          </a:p>
          <a:p>
            <a:r>
              <a:rPr lang="en-US" dirty="0"/>
              <a:t>At quantity 4:</a:t>
            </a:r>
          </a:p>
          <a:p>
            <a:r>
              <a:rPr lang="en-US" dirty="0"/>
              <a:t>MB = $10</a:t>
            </a:r>
          </a:p>
          <a:p>
            <a:r>
              <a:rPr lang="en-US" dirty="0"/>
              <a:t>MC = $8</a:t>
            </a:r>
          </a:p>
          <a:p>
            <a:r>
              <a:rPr lang="en-US" dirty="0"/>
              <a:t>Rational to continue.</a:t>
            </a:r>
          </a:p>
          <a:p>
            <a:r>
              <a:rPr lang="en-US" dirty="0"/>
              <a:t>At quantity 5:</a:t>
            </a:r>
          </a:p>
          <a:p>
            <a:r>
              <a:rPr lang="en-US" dirty="0"/>
              <a:t>MB = $5</a:t>
            </a:r>
          </a:p>
          <a:p>
            <a:r>
              <a:rPr lang="en-US" dirty="0"/>
              <a:t>MC = $12</a:t>
            </a:r>
          </a:p>
          <a:p>
            <a:r>
              <a:rPr lang="en-US" dirty="0"/>
              <a:t>Not rational.</a:t>
            </a:r>
          </a:p>
          <a:p>
            <a:r>
              <a:rPr lang="en-US" dirty="0"/>
              <a:t>Therefore:</a:t>
            </a:r>
          </a:p>
          <a:p>
            <a:r>
              <a:rPr lang="en-US" b="1" dirty="0"/>
              <a:t>Quantity 4 is optimal.</a:t>
            </a:r>
            <a:endParaRPr lang="en-US" dirty="0"/>
          </a:p>
          <a:p>
            <a:r>
              <a:rPr lang="en-US" dirty="0"/>
              <a:t>Emphasize:</a:t>
            </a:r>
          </a:p>
          <a:p>
            <a:r>
              <a:rPr lang="en-US" i="1" dirty="0"/>
              <a:t>"We stop at the LAST good unit - not the first bad one."</a:t>
            </a:r>
            <a:endParaRPr lang="en-US" dirty="0"/>
          </a:p>
          <a:p>
            <a:r>
              <a:rPr lang="en-US" dirty="0"/>
              <a:t>This is extremely important for AP success.</a:t>
            </a:r>
          </a:p>
          <a:p>
            <a:endParaRPr lang="en-US" dirty="0"/>
          </a:p>
          <a:p>
            <a:r>
              <a:rPr lang="en-US" b="1" dirty="0"/>
              <a:t>Connect to intuition</a:t>
            </a:r>
          </a:p>
          <a:p>
            <a:r>
              <a:rPr lang="en-US" dirty="0"/>
              <a:t>Use relatable examples.</a:t>
            </a:r>
          </a:p>
          <a:p>
            <a:r>
              <a:rPr lang="en-US" dirty="0"/>
              <a:t>Studying:</a:t>
            </a:r>
          </a:p>
          <a:p>
            <a:r>
              <a:rPr lang="en-US" i="1" dirty="0"/>
              <a:t>"If one more hour improves your score by $20 worth of benefit but costs $8 worth of lost time, keep studying."</a:t>
            </a:r>
            <a:endParaRPr lang="en-US" dirty="0"/>
          </a:p>
          <a:p>
            <a:r>
              <a:rPr lang="en-US" dirty="0"/>
              <a:t>But:</a:t>
            </a:r>
          </a:p>
          <a:p>
            <a:r>
              <a:rPr lang="en-US" i="1" dirty="0"/>
              <a:t>"If one more hour only helps by $3 but costs $12 in lost sleep, stop."</a:t>
            </a:r>
            <a:endParaRPr lang="en-US" dirty="0"/>
          </a:p>
          <a:p>
            <a:r>
              <a:rPr lang="en-US" dirty="0"/>
              <a:t>Fast food:</a:t>
            </a:r>
          </a:p>
          <a:p>
            <a:r>
              <a:rPr lang="en-US" i="1" dirty="0"/>
              <a:t>"If one more taco gives lots of satisfaction, eat it."</a:t>
            </a:r>
            <a:endParaRPr lang="en-US" dirty="0"/>
          </a:p>
          <a:p>
            <a:r>
              <a:rPr lang="en-US" i="1" dirty="0"/>
              <a:t>"If one more taco causes regret, stop."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AP Micro connection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logic appears everywhere in AP Micro."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utility maximization </a:t>
            </a:r>
          </a:p>
          <a:p>
            <a:r>
              <a:rPr lang="en-US" dirty="0"/>
              <a:t>profit maximization </a:t>
            </a:r>
          </a:p>
          <a:p>
            <a:r>
              <a:rPr lang="en-US" dirty="0"/>
              <a:t>hiring workers </a:t>
            </a:r>
          </a:p>
          <a:p>
            <a:r>
              <a:rPr lang="en-US" dirty="0"/>
              <a:t>production decisions </a:t>
            </a:r>
          </a:p>
          <a:p>
            <a:r>
              <a:rPr lang="en-US" dirty="0"/>
              <a:t>resource allocation </a:t>
            </a:r>
          </a:p>
          <a:p>
            <a:r>
              <a:rPr lang="en-US" dirty="0"/>
              <a:t>rational consumer behavior </a:t>
            </a:r>
          </a:p>
          <a:p>
            <a:r>
              <a:rPr lang="en-US" dirty="0"/>
              <a:t>Repeat:</a:t>
            </a:r>
          </a:p>
          <a:p>
            <a:r>
              <a:rPr lang="en-US" i="1" dirty="0"/>
              <a:t>"This is one of the most reusable concepts in the entire course."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often think you stop the moment MB = MC exactly."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Not always.</a:t>
            </a:r>
          </a:p>
          <a:p>
            <a:r>
              <a:rPr lang="en-US" dirty="0"/>
              <a:t>If data are discrete:</a:t>
            </a:r>
          </a:p>
          <a:p>
            <a:r>
              <a:rPr lang="en-US" dirty="0"/>
              <a:t>Choose the last unit where:</a:t>
            </a:r>
          </a:p>
          <a:p>
            <a:r>
              <a:rPr lang="en-US" b="1" dirty="0"/>
              <a:t>MB ≥ MC</a:t>
            </a:r>
            <a:endParaRPr lang="en-US" dirty="0"/>
          </a:p>
          <a:p>
            <a:r>
              <a:rPr lang="en-US" dirty="0"/>
              <a:t>and the next unit fails.</a:t>
            </a:r>
          </a:p>
          <a:p>
            <a:r>
              <a:rPr lang="en-US" dirty="0"/>
              <a:t>That’s the safe AP rule.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MB is $18 and MC is $10, should you continue?”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“If MB is $9 and MC is $15?”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“If MB equals MC exactly, is the final unit still rational?”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AP-style check:</a:t>
            </a:r>
          </a:p>
          <a:p>
            <a:r>
              <a:rPr lang="en-US" b="1" dirty="0"/>
              <a:t>“Do we choose the first bad unit or the last good unit?”</a:t>
            </a:r>
            <a:endParaRPr lang="en-US" dirty="0"/>
          </a:p>
          <a:p>
            <a:r>
              <a:rPr lang="en-US" dirty="0"/>
              <a:t>(Expected: last good unit.)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let’s return to our studying example, convert those percentages into dollar values, and use the benefit-maximizing rule to find the rational amount of studying."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70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translate the studying example into comparable units so that </a:t>
            </a:r>
            <a:r>
              <a:rPr lang="en-US" b="1" dirty="0"/>
              <a:t>marginal benefit and marginal cost can be directly compared</a:t>
            </a:r>
            <a:r>
              <a:rPr lang="en-US" dirty="0"/>
              <a:t> using the benefit-maximization rule.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"Before comparing costs and benefits, they must be measured in the same units."</a:t>
            </a:r>
            <a:br>
              <a:rPr lang="en-US" dirty="0"/>
            </a:br>
            <a:r>
              <a:rPr lang="en-US" dirty="0"/>
              <a:t>This slide prepares students to apply the rational decision rule by converting the benefit side into dollar terms so an apples-to-apples comparison can be made.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reconnecting to the earlier studying example:</a:t>
            </a:r>
          </a:p>
          <a:p>
            <a:r>
              <a:rPr lang="en-US" i="1" dirty="0"/>
              <a:t>"We’ve already calculated marginal benefit and marginal cost separately. Now we’re finally ready to compare them directly."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"But there’s one problem."</a:t>
            </a:r>
            <a:endParaRPr lang="en-US" dirty="0"/>
          </a:p>
          <a:p>
            <a:r>
              <a:rPr lang="en-US" dirty="0"/>
              <a:t>Point to the table.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"Right now, marginal benefit is measured in percentage points on a test…"</a:t>
            </a:r>
            <a:endParaRPr lang="en-US" dirty="0"/>
          </a:p>
          <a:p>
            <a:r>
              <a:rPr lang="en-US" dirty="0"/>
              <a:t>…and marginal cost is measured in:</a:t>
            </a:r>
          </a:p>
          <a:p>
            <a:r>
              <a:rPr lang="en-US" b="1" dirty="0"/>
              <a:t>dollars.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"Can we compare 20 percentage points to $12 directly?"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"Economists need consistent units before making rational comparisons."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simplifying assumption</a:t>
            </a:r>
          </a:p>
          <a:p>
            <a:r>
              <a:rPr lang="en-US" dirty="0"/>
              <a:t>Point to the red statement.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“To keep units consistent, let’s say 1% grade improvement is worth $1.”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just a simplifying assumption to make comparison easy."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"We are NOT saying grades literally convert to dollars in real life."</a:t>
            </a:r>
            <a:endParaRPr lang="en-US" dirty="0"/>
          </a:p>
          <a:p>
            <a:r>
              <a:rPr lang="en-US" dirty="0"/>
              <a:t>Instead:</a:t>
            </a:r>
          </a:p>
          <a:p>
            <a:r>
              <a:rPr lang="en-US" i="1" dirty="0"/>
              <a:t>"We’re assigning dollar values so benefit and cost use the same measurement."</a:t>
            </a:r>
            <a:endParaRPr lang="en-US" dirty="0"/>
          </a:p>
          <a:p>
            <a:r>
              <a:rPr lang="en-US" dirty="0"/>
              <a:t>This is standard economic reasoning.</a:t>
            </a:r>
          </a:p>
          <a:p>
            <a:br>
              <a:rPr lang="en-US" dirty="0"/>
            </a:br>
            <a:r>
              <a:rPr lang="en-US" b="1" dirty="0"/>
              <a:t>Convert marginal benefits</a:t>
            </a:r>
          </a:p>
          <a:p>
            <a:r>
              <a:rPr lang="en-US" dirty="0"/>
              <a:t>Point to the marginal benefit column.</a:t>
            </a:r>
          </a:p>
          <a:p>
            <a:r>
              <a:rPr lang="en-US" dirty="0"/>
              <a:t>Walk through the values:</a:t>
            </a:r>
          </a:p>
          <a:p>
            <a:r>
              <a:rPr lang="en-US" dirty="0"/>
              <a:t>35% </a:t>
            </a:r>
          </a:p>
          <a:p>
            <a:r>
              <a:rPr lang="en-US" dirty="0"/>
              <a:t>20% </a:t>
            </a:r>
          </a:p>
          <a:p>
            <a:r>
              <a:rPr lang="en-US" dirty="0"/>
              <a:t>10% </a:t>
            </a:r>
          </a:p>
          <a:p>
            <a:r>
              <a:rPr lang="en-US" dirty="0"/>
              <a:t>5% </a:t>
            </a:r>
          </a:p>
          <a:p>
            <a:r>
              <a:rPr lang="en-US" dirty="0"/>
              <a:t>–5% 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"If each 1% equals $1, then the marginal benefits become:"</a:t>
            </a:r>
            <a:endParaRPr lang="en-US" dirty="0"/>
          </a:p>
          <a:p>
            <a:r>
              <a:rPr lang="en-US" dirty="0"/>
              <a:t>$35 </a:t>
            </a:r>
          </a:p>
          <a:p>
            <a:r>
              <a:rPr lang="en-US" dirty="0"/>
              <a:t>$20 </a:t>
            </a:r>
          </a:p>
          <a:p>
            <a:r>
              <a:rPr lang="en-US" dirty="0"/>
              <a:t>$10 </a:t>
            </a:r>
          </a:p>
          <a:p>
            <a:r>
              <a:rPr lang="en-US" dirty="0"/>
              <a:t>$5 </a:t>
            </a:r>
          </a:p>
          <a:p>
            <a:r>
              <a:rPr lang="en-US" dirty="0"/>
              <a:t>–$5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we can directly compare these to marginal costs."</a:t>
            </a:r>
            <a:endParaRPr lang="en-US" dirty="0"/>
          </a:p>
          <a:p>
            <a:r>
              <a:rPr lang="en-US" dirty="0"/>
              <a:t>That’s the key setup.</a:t>
            </a:r>
          </a:p>
          <a:p>
            <a:endParaRPr lang="en-US" dirty="0"/>
          </a:p>
          <a:p>
            <a:r>
              <a:rPr lang="en-US" b="1" dirty="0"/>
              <a:t>AP Micro connection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classic AP Micro reasoning."</a:t>
            </a:r>
            <a:endParaRPr lang="en-US" dirty="0"/>
          </a:p>
          <a:p>
            <a:r>
              <a:rPr lang="en-US" dirty="0"/>
              <a:t>Sometimes exam questions:</a:t>
            </a:r>
          </a:p>
          <a:p>
            <a:r>
              <a:rPr lang="en-US" dirty="0"/>
              <a:t>assign dollar values </a:t>
            </a:r>
          </a:p>
          <a:p>
            <a:r>
              <a:rPr lang="en-US" dirty="0"/>
              <a:t>convert utility to marginal utility </a:t>
            </a:r>
          </a:p>
          <a:p>
            <a:r>
              <a:rPr lang="en-US" dirty="0"/>
              <a:t>compare benefits and costs numerically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key skill is comparing marginal values in the same units."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that benefit and cost are measured in the same units, let’s use the benefit-maximizing rule to determine the rational number of hours this student should study."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96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apply the </a:t>
            </a:r>
            <a:r>
              <a:rPr lang="en-US" b="1" dirty="0"/>
              <a:t>benefit-maximization rule numerically</a:t>
            </a:r>
            <a:r>
              <a:rPr lang="en-US" dirty="0"/>
              <a:t> by comparing marginal benefit and marginal cost to determine the rational stopping point.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"Rational decision-makers continue as long as the next unit adds more benefit than cost - and stop when the next unit would create a loss."</a:t>
            </a:r>
            <a:br>
              <a:rPr lang="en-US" dirty="0"/>
            </a:br>
            <a:r>
              <a:rPr lang="en-US" dirty="0"/>
              <a:t>This slide takes the abstract rule and applies it with real numbers so students can see exactly how economists make decisions.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"Now we finally have everything we need."</a:t>
            </a:r>
            <a:endParaRPr lang="en-US" dirty="0"/>
          </a:p>
          <a:p>
            <a:r>
              <a:rPr lang="en-US" dirty="0"/>
              <a:t>Review quickly:</a:t>
            </a:r>
          </a:p>
          <a:p>
            <a:r>
              <a:rPr lang="en-US" dirty="0"/>
              <a:t>Benefits and costs are now measured in the same units </a:t>
            </a:r>
          </a:p>
          <a:p>
            <a:r>
              <a:rPr lang="en-US" dirty="0"/>
              <a:t>We know the decision rule </a:t>
            </a:r>
          </a:p>
          <a:p>
            <a:r>
              <a:rPr lang="en-US" dirty="0"/>
              <a:t>Now we apply it </a:t>
            </a:r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“Benefit Maximizing Behavior”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economics in action."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Re-state the rule</a:t>
            </a:r>
          </a:p>
          <a:p>
            <a:r>
              <a:rPr lang="en-US" dirty="0"/>
              <a:t>Point to the bottom rule.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“Act as long as MB ≥ MC”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b="1" dirty="0"/>
              <a:t>“Do not act if MB &lt; MC”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our decision-making checklist."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"We compare the added benefit of each hour to the added cost of each hour."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Walk through the hours one at a time</a:t>
            </a:r>
          </a:p>
          <a:p>
            <a:r>
              <a:rPr lang="en-US" dirty="0"/>
              <a:t>Point to hour 1.</a:t>
            </a:r>
          </a:p>
          <a:p>
            <a:r>
              <a:rPr lang="en-US" dirty="0"/>
              <a:t>Marginal Benefit:</a:t>
            </a:r>
          </a:p>
          <a:p>
            <a:r>
              <a:rPr lang="en-US" b="1" dirty="0"/>
              <a:t>$35</a:t>
            </a:r>
            <a:endParaRPr lang="en-US" dirty="0"/>
          </a:p>
          <a:p>
            <a:r>
              <a:rPr lang="en-US" dirty="0"/>
              <a:t>Marginal Cost:</a:t>
            </a:r>
          </a:p>
          <a:p>
            <a:r>
              <a:rPr lang="en-US" b="1" dirty="0"/>
              <a:t>$6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"Worth it?"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student gains far more than they give up."</a:t>
            </a:r>
            <a:endParaRPr lang="en-US" dirty="0"/>
          </a:p>
          <a:p>
            <a:br>
              <a:rPr lang="en-US" dirty="0"/>
            </a:br>
            <a:r>
              <a:rPr lang="en-US" dirty="0"/>
              <a:t>Point to hour 2.</a:t>
            </a:r>
          </a:p>
          <a:p>
            <a:r>
              <a:rPr lang="en-US" dirty="0"/>
              <a:t>MB:</a:t>
            </a:r>
          </a:p>
          <a:p>
            <a:r>
              <a:rPr lang="en-US" b="1" dirty="0"/>
              <a:t>$20</a:t>
            </a:r>
            <a:endParaRPr lang="en-US" dirty="0"/>
          </a:p>
          <a:p>
            <a:r>
              <a:rPr lang="en-US" dirty="0"/>
              <a:t>MC:</a:t>
            </a:r>
          </a:p>
          <a:p>
            <a:r>
              <a:rPr lang="en-US" b="1" dirty="0"/>
              <a:t>$7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"Still rational?"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"Still a strong positive net gain."</a:t>
            </a:r>
            <a:endParaRPr lang="en-US" dirty="0"/>
          </a:p>
          <a:p>
            <a:br>
              <a:rPr lang="en-US" dirty="0"/>
            </a:br>
            <a:r>
              <a:rPr lang="en-US" dirty="0"/>
              <a:t>Point to hour 3.</a:t>
            </a:r>
          </a:p>
          <a:p>
            <a:r>
              <a:rPr lang="en-US" dirty="0"/>
              <a:t>MB:</a:t>
            </a:r>
          </a:p>
          <a:p>
            <a:r>
              <a:rPr lang="en-US" b="1" dirty="0"/>
              <a:t>$10</a:t>
            </a:r>
            <a:endParaRPr lang="en-US" dirty="0"/>
          </a:p>
          <a:p>
            <a:r>
              <a:rPr lang="en-US" dirty="0"/>
              <a:t>MC:</a:t>
            </a:r>
          </a:p>
          <a:p>
            <a:r>
              <a:rPr lang="en-US" b="1" dirty="0"/>
              <a:t>$9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"Still worth it?"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"Barely - but yes."</a:t>
            </a:r>
            <a:endParaRPr lang="en-US" dirty="0"/>
          </a:p>
          <a:p>
            <a:r>
              <a:rPr lang="en-US" dirty="0"/>
              <a:t>Net Marginal Benefit:</a:t>
            </a:r>
          </a:p>
          <a:p>
            <a:r>
              <a:rPr lang="en-US" b="1" dirty="0"/>
              <a:t>+$1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"As long as marginal benefit is still greater than marginal cost, continue."</a:t>
            </a:r>
            <a:endParaRPr lang="en-US" dirty="0"/>
          </a:p>
          <a:p>
            <a:br>
              <a:rPr lang="en-US" dirty="0"/>
            </a:br>
            <a:r>
              <a:rPr lang="en-US" dirty="0"/>
              <a:t>Point to hour 4.</a:t>
            </a:r>
          </a:p>
          <a:p>
            <a:r>
              <a:rPr lang="en-US" dirty="0"/>
              <a:t>MB:</a:t>
            </a:r>
          </a:p>
          <a:p>
            <a:r>
              <a:rPr lang="en-US" b="1" dirty="0"/>
              <a:t>$5</a:t>
            </a:r>
            <a:endParaRPr lang="en-US" dirty="0"/>
          </a:p>
          <a:p>
            <a:r>
              <a:rPr lang="en-US" dirty="0"/>
              <a:t>MC:</a:t>
            </a:r>
          </a:p>
          <a:p>
            <a:r>
              <a:rPr lang="en-US" b="1" dirty="0"/>
              <a:t>$12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"Now what?"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Stop.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next hour costs more than it helps."</a:t>
            </a:r>
            <a:endParaRPr lang="en-US" dirty="0"/>
          </a:p>
          <a:p>
            <a:r>
              <a:rPr lang="en-US" dirty="0"/>
              <a:t>Net loss:</a:t>
            </a:r>
          </a:p>
          <a:p>
            <a:r>
              <a:rPr lang="en-US" b="1" dirty="0"/>
              <a:t>–$7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 means the fourth hour destroys total benefit."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Identify the optimal quantity</a:t>
            </a:r>
          </a:p>
          <a:p>
            <a:r>
              <a:rPr lang="en-US" dirty="0"/>
              <a:t>Point to the answer.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“3, because $10 &gt; $9 AND $5 &lt; $12”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This is the most important AP point.</a:t>
            </a:r>
          </a:p>
          <a:p>
            <a:r>
              <a:rPr lang="en-US" dirty="0"/>
              <a:t>Explain slowly:</a:t>
            </a:r>
          </a:p>
          <a:p>
            <a:r>
              <a:rPr lang="en-US" i="1" dirty="0"/>
              <a:t>"The optimal quantity is NOT where you first see a bad choice."</a:t>
            </a:r>
            <a:endParaRPr lang="en-US" dirty="0"/>
          </a:p>
          <a:p>
            <a:r>
              <a:rPr lang="en-US" dirty="0"/>
              <a:t>Instead:</a:t>
            </a:r>
          </a:p>
          <a:p>
            <a:r>
              <a:rPr lang="en-US" i="1" dirty="0"/>
              <a:t>"It is the LAST good choice."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dirty="0"/>
              <a:t>The rational quantity is:</a:t>
            </a:r>
          </a:p>
          <a:p>
            <a:r>
              <a:rPr lang="en-US" b="1" dirty="0"/>
              <a:t>3 hours</a:t>
            </a:r>
            <a:endParaRPr lang="en-US" dirty="0"/>
          </a:p>
          <a:p>
            <a:r>
              <a:rPr lang="en-US" dirty="0"/>
              <a:t>Because:</a:t>
            </a:r>
          </a:p>
          <a:p>
            <a:r>
              <a:rPr lang="en-US" dirty="0"/>
              <a:t>At 3 hours:</a:t>
            </a:r>
          </a:p>
          <a:p>
            <a:r>
              <a:rPr lang="en-US" b="1" dirty="0"/>
              <a:t>MB &gt; MC</a:t>
            </a:r>
            <a:endParaRPr lang="en-US" dirty="0"/>
          </a:p>
          <a:p>
            <a:r>
              <a:rPr lang="en-US" dirty="0"/>
              <a:t>But at 4 hours:</a:t>
            </a:r>
          </a:p>
          <a:p>
            <a:r>
              <a:rPr lang="en-US" b="1" dirty="0"/>
              <a:t>MB &lt; MC</a:t>
            </a:r>
            <a:endParaRPr lang="en-US" dirty="0"/>
          </a:p>
          <a:p>
            <a:r>
              <a:rPr lang="en-US" dirty="0"/>
              <a:t>That’s the AP exam logic.</a:t>
            </a:r>
          </a:p>
          <a:p>
            <a:br>
              <a:rPr lang="en-US" dirty="0"/>
            </a:br>
            <a:r>
              <a:rPr lang="en-US" b="1" dirty="0"/>
              <a:t>Emphasize the “last good unit” rule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often make a common mistake here."</a:t>
            </a:r>
            <a:endParaRPr lang="en-US" dirty="0"/>
          </a:p>
          <a:p>
            <a:r>
              <a:rPr lang="en-US" dirty="0"/>
              <a:t>They choose: 4</a:t>
            </a:r>
          </a:p>
          <a:p>
            <a:r>
              <a:rPr lang="en-US" dirty="0"/>
              <a:t>Because they see the bad comparison there.</a:t>
            </a:r>
          </a:p>
          <a:p>
            <a:r>
              <a:rPr lang="en-US" dirty="0"/>
              <a:t>Correct them:</a:t>
            </a:r>
          </a:p>
          <a:p>
            <a:r>
              <a:rPr lang="en-US" i="1" dirty="0"/>
              <a:t>"No - the rational decision-maker stops BEFORE the bad unit."</a:t>
            </a:r>
            <a:endParaRPr lang="en-US" dirty="0"/>
          </a:p>
          <a:p>
            <a:r>
              <a:rPr lang="en-US" dirty="0"/>
              <a:t>Repeat clearly:</a:t>
            </a:r>
          </a:p>
          <a:p>
            <a:r>
              <a:rPr lang="en-US" b="1" dirty="0"/>
              <a:t>Choose the last unit where MB ≥ MC</a:t>
            </a:r>
            <a:endParaRPr lang="en-US" dirty="0"/>
          </a:p>
          <a:p>
            <a:r>
              <a:rPr lang="en-US" dirty="0"/>
              <a:t>NOT</a:t>
            </a:r>
          </a:p>
          <a:p>
            <a:r>
              <a:rPr lang="en-US" dirty="0"/>
              <a:t>the first unit where MB &lt; MC.</a:t>
            </a:r>
          </a:p>
          <a:p>
            <a:r>
              <a:rPr lang="en-US" dirty="0"/>
              <a:t>This is critical.</a:t>
            </a:r>
          </a:p>
          <a:p>
            <a:br>
              <a:rPr lang="en-US" dirty="0"/>
            </a:br>
            <a:r>
              <a:rPr lang="en-US" b="1" dirty="0"/>
              <a:t>Connect to net total benefit</a:t>
            </a:r>
          </a:p>
          <a:p>
            <a:r>
              <a:rPr lang="en-US" dirty="0"/>
              <a:t>Explain conceptually:</a:t>
            </a:r>
          </a:p>
          <a:p>
            <a:r>
              <a:rPr lang="en-US" dirty="0"/>
              <a:t>At 1 hour:</a:t>
            </a:r>
          </a:p>
          <a:p>
            <a:r>
              <a:rPr lang="en-US" dirty="0"/>
              <a:t>big gain</a:t>
            </a:r>
          </a:p>
          <a:p>
            <a:r>
              <a:rPr lang="en-US" dirty="0"/>
              <a:t>At 2 hours:</a:t>
            </a:r>
          </a:p>
          <a:p>
            <a:r>
              <a:rPr lang="en-US" dirty="0"/>
              <a:t>still gain</a:t>
            </a:r>
          </a:p>
          <a:p>
            <a:r>
              <a:rPr lang="en-US" dirty="0"/>
              <a:t>At 3 hours:</a:t>
            </a:r>
          </a:p>
          <a:p>
            <a:r>
              <a:rPr lang="en-US" dirty="0"/>
              <a:t>small gain</a:t>
            </a:r>
          </a:p>
          <a:p>
            <a:r>
              <a:rPr lang="en-US" dirty="0"/>
              <a:t>At 4 hours:</a:t>
            </a:r>
          </a:p>
          <a:p>
            <a:r>
              <a:rPr lang="en-US" dirty="0"/>
              <a:t>loss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"That means total net benefit rises until 3 hours, then begins falling."</a:t>
            </a:r>
            <a:endParaRPr lang="en-US" dirty="0"/>
          </a:p>
          <a:p>
            <a:r>
              <a:rPr lang="en-US" dirty="0"/>
              <a:t>That’s exactly benefit maximization.</a:t>
            </a:r>
          </a:p>
          <a:p>
            <a:endParaRPr lang="en-US" dirty="0"/>
          </a:p>
          <a:p>
            <a:r>
              <a:rPr lang="en-US" b="1" dirty="0"/>
              <a:t>Connect to intuition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"Would a rational student stay awake studying if it makes them worse off?"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"Economics assumes rational decision-makers stop when the next action hurts them."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AP Micro connection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exact logic appears everywhere in AP Micro."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hiring workers </a:t>
            </a:r>
          </a:p>
          <a:p>
            <a:r>
              <a:rPr lang="en-US" dirty="0"/>
              <a:t>producing output </a:t>
            </a:r>
          </a:p>
          <a:p>
            <a:r>
              <a:rPr lang="en-US" dirty="0"/>
              <a:t>consuming goods </a:t>
            </a:r>
          </a:p>
          <a:p>
            <a:r>
              <a:rPr lang="en-US" dirty="0"/>
              <a:t>maximizing utility </a:t>
            </a:r>
          </a:p>
          <a:p>
            <a:r>
              <a:rPr lang="en-US" dirty="0"/>
              <a:t>business decision-making </a:t>
            </a:r>
          </a:p>
          <a:p>
            <a:r>
              <a:rPr lang="en-US" dirty="0"/>
              <a:t>Repeat:</a:t>
            </a:r>
          </a:p>
          <a:p>
            <a:r>
              <a:rPr lang="en-US" i="1" dirty="0"/>
              <a:t>"This is one of the most transferable rules in the entire course."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"Benefit maximization does NOT mean choosing the highest marginal benefit."</a:t>
            </a:r>
            <a:endParaRPr lang="en-US" dirty="0"/>
          </a:p>
          <a:p>
            <a:r>
              <a:rPr lang="en-US" dirty="0"/>
              <a:t>Why not?</a:t>
            </a:r>
          </a:p>
          <a:p>
            <a:r>
              <a:rPr lang="en-US" dirty="0"/>
              <a:t>Because the decision depends on comparison to cost.</a:t>
            </a:r>
          </a:p>
          <a:p>
            <a:r>
              <a:rPr lang="en-US" dirty="0"/>
              <a:t>Also:</a:t>
            </a:r>
          </a:p>
          <a:p>
            <a:r>
              <a:rPr lang="en-US" i="1" dirty="0"/>
              <a:t>"It does NOT mean choosing the biggest total benefit number."</a:t>
            </a:r>
            <a:endParaRPr lang="en-US" dirty="0"/>
          </a:p>
          <a:p>
            <a:r>
              <a:rPr lang="en-US" dirty="0"/>
              <a:t>It means:</a:t>
            </a:r>
          </a:p>
          <a:p>
            <a:r>
              <a:rPr lang="en-US" dirty="0"/>
              <a:t>choosing where the final unit still helps.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isn’t 4 hours the correct answer?”</a:t>
            </a:r>
            <a:endParaRPr lang="en-US" dirty="0"/>
          </a:p>
          <a:p>
            <a:r>
              <a:rPr lang="en-US" dirty="0"/>
              <a:t>(Expected: because MB &lt; MC.)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“What makes 3 the correct answer?”</a:t>
            </a:r>
            <a:endParaRPr lang="en-US" dirty="0"/>
          </a:p>
          <a:p>
            <a:r>
              <a:rPr lang="en-US" dirty="0"/>
              <a:t>(Expected: it’s the last hour where MB exceeds MC.)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“If hour 4 had MB = $12 and MC = $12, would it be rational?”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Quick check:</a:t>
            </a:r>
          </a:p>
          <a:p>
            <a:r>
              <a:rPr lang="en-US" b="1" dirty="0"/>
              <a:t>“Do we stop at the first bad unit or the last good unit?”</a:t>
            </a:r>
            <a:endParaRPr lang="en-US" dirty="0"/>
          </a:p>
          <a:p>
            <a:r>
              <a:rPr lang="en-US" dirty="0"/>
              <a:t>(Expected: last good unit.)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let’s see this exact same decision visually on a graph, where the optimal quantity occurs where marginal benefit and marginal cost intersect."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23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identify the </a:t>
            </a:r>
            <a:r>
              <a:rPr lang="en-US" b="1" dirty="0"/>
              <a:t>benefit-maximizing quantity graphically</a:t>
            </a:r>
            <a:r>
              <a:rPr lang="en-US" dirty="0"/>
              <a:t> by comparing marginal benefit and marginal cost and understanding why the optimal decision occurs where the two curves intersect.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"Rational decision-makers keep going while the added benefit exceeds the added cost - and stop once the added cost becomes larger."</a:t>
            </a:r>
            <a:br>
              <a:rPr lang="en-US" dirty="0"/>
            </a:br>
            <a:r>
              <a:rPr lang="en-US" dirty="0"/>
              <a:t>This slide converts the numerical benefit-maximization rule into a visual model students will repeatedly use throughout AP Microeconomics.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previous slide:</a:t>
            </a:r>
          </a:p>
          <a:p>
            <a:r>
              <a:rPr lang="en-US" i="1" dirty="0"/>
              <a:t>"We just found the optimal quantity using numbers. Now let’s see the exact same logic on a graph."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“Benefit Maximization on the graph”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graph is one of the most important visuals in economics."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axes</a:t>
            </a:r>
          </a:p>
          <a:p>
            <a:r>
              <a:rPr lang="en-US" dirty="0"/>
              <a:t>Point to the vertical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vertical axis measures both cost and benefit."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"Since we converted everything into the same units, we can compare them directly."</a:t>
            </a:r>
            <a:endParaRPr lang="en-US" dirty="0"/>
          </a:p>
          <a:p>
            <a:r>
              <a:rPr lang="en-US" dirty="0"/>
              <a:t>Point to the horizontal axis.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"The horizontal axis shows quantity - how much activity, consumption, or production is happening."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Part 1: Low Quantities (first animation section)</a:t>
            </a:r>
          </a:p>
          <a:p>
            <a:r>
              <a:rPr lang="en-US" dirty="0"/>
              <a:t>Point to the left side where MB is above MC.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"Let’s start at low quantities."</a:t>
            </a:r>
            <a:endParaRPr lang="en-US" dirty="0"/>
          </a:p>
          <a:p>
            <a:r>
              <a:rPr lang="en-US" dirty="0"/>
              <a:t>Point to the downward-sloping MB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"Marginal benefit starts high because the first units are very valuable."</a:t>
            </a:r>
            <a:endParaRPr lang="en-US" dirty="0"/>
          </a:p>
          <a:p>
            <a:r>
              <a:rPr lang="en-US" dirty="0"/>
              <a:t>Point to the upward-sloping MC curve.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"Marginal cost starts low because the first sacrifices are relatively cheap."</a:t>
            </a:r>
            <a:endParaRPr lang="en-US" dirty="0"/>
          </a:p>
          <a:p>
            <a:r>
              <a:rPr lang="en-US" dirty="0"/>
              <a:t>Now compare.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"At low quantities, marginal benefit is greater than marginal cost."</a:t>
            </a:r>
            <a:endParaRPr lang="en-US" dirty="0"/>
          </a:p>
          <a:p>
            <a:r>
              <a:rPr lang="en-US" dirty="0"/>
              <a:t>Read the red text:</a:t>
            </a:r>
          </a:p>
          <a:p>
            <a:r>
              <a:rPr lang="en-US" b="1" dirty="0"/>
              <a:t>MB &gt; MC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means the benefit from doing one more exceeds the cost."</a:t>
            </a:r>
            <a:endParaRPr lang="en-US" dirty="0"/>
          </a:p>
          <a:p>
            <a:r>
              <a:rPr lang="en-US" dirty="0"/>
              <a:t>Therefore:</a:t>
            </a:r>
          </a:p>
          <a:p>
            <a:r>
              <a:rPr lang="en-US" i="1" dirty="0"/>
              <a:t>"Net benefit is increasing."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"If doing one more helps more than it hurts, should a rational person continue?"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"Absolutely."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Use a numerical example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"Imagine MB = $20 and MC = $8."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"Worth continuing?"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Yes.</a:t>
            </a:r>
          </a:p>
          <a:p>
            <a:r>
              <a:rPr lang="en-US" dirty="0"/>
              <a:t>Because:</a:t>
            </a:r>
          </a:p>
          <a:p>
            <a:r>
              <a:rPr lang="en-US" i="1" dirty="0"/>
              <a:t>"The added gain exceeds the added sacrifice."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Part 2: High Quantities (second animation section)</a:t>
            </a:r>
          </a:p>
          <a:p>
            <a:r>
              <a:rPr lang="en-US" dirty="0"/>
              <a:t>Move to the right side.</a:t>
            </a:r>
          </a:p>
          <a:p>
            <a:r>
              <a:rPr lang="en-US" dirty="0"/>
              <a:t>Point where MC rises above MB.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let’s look at high quantities."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"Marginal benefit has fallen…"</a:t>
            </a:r>
            <a:endParaRPr lang="en-US" dirty="0"/>
          </a:p>
          <a:p>
            <a:r>
              <a:rPr lang="en-US" dirty="0"/>
              <a:t>because extra units become less valuable.</a:t>
            </a:r>
          </a:p>
          <a:p>
            <a:r>
              <a:rPr lang="en-US" i="1" dirty="0"/>
              <a:t>"Marginal cost has risen…"</a:t>
            </a:r>
            <a:endParaRPr lang="en-US" dirty="0"/>
          </a:p>
          <a:p>
            <a:r>
              <a:rPr lang="en-US" dirty="0"/>
              <a:t>because increasingly valuable alternatives are sacrificed.</a:t>
            </a:r>
          </a:p>
          <a:p>
            <a:r>
              <a:rPr lang="en-US" dirty="0"/>
              <a:t>Now compare.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"At high quantities, marginal cost is greater than marginal benefit."</a:t>
            </a:r>
            <a:endParaRPr lang="en-US" dirty="0"/>
          </a:p>
          <a:p>
            <a:r>
              <a:rPr lang="en-US" dirty="0"/>
              <a:t>Read:</a:t>
            </a:r>
          </a:p>
          <a:p>
            <a:r>
              <a:rPr lang="en-US" b="1" dirty="0"/>
              <a:t>MC &gt; MB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"Now the next unit costs more than it helps."</a:t>
            </a:r>
            <a:endParaRPr lang="en-US" dirty="0"/>
          </a:p>
          <a:p>
            <a:r>
              <a:rPr lang="en-US" dirty="0"/>
              <a:t>Therefore:</a:t>
            </a:r>
          </a:p>
          <a:p>
            <a:r>
              <a:rPr lang="en-US" i="1" dirty="0"/>
              <a:t>"Net benefit decreases."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"Should a rational person continue here?"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endParaRPr lang="en-US" dirty="0"/>
          </a:p>
          <a:p>
            <a:r>
              <a:rPr lang="en-US" b="1" dirty="0"/>
              <a:t>Use another number example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MB = $5</a:t>
            </a:r>
          </a:p>
          <a:p>
            <a:r>
              <a:rPr lang="en-US" dirty="0"/>
              <a:t>MC = $15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"Worth it?"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"That unit makes the person worse off."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Part 3: Benefit-Maximizing Quantity (final animation section)</a:t>
            </a:r>
          </a:p>
          <a:p>
            <a:r>
              <a:rPr lang="en-US" dirty="0"/>
              <a:t>Now move to the intersection.</a:t>
            </a:r>
          </a:p>
          <a:p>
            <a:r>
              <a:rPr lang="en-US" dirty="0"/>
              <a:t>Pause.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"So where is the exact best quantity?"</a:t>
            </a:r>
            <a:endParaRPr lang="en-US" dirty="0"/>
          </a:p>
          <a:p>
            <a:r>
              <a:rPr lang="en-US" dirty="0"/>
              <a:t>Point to the crossing point.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Benefit Maximization Rule MB = MC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is the benefit-maximizing quantity."</a:t>
            </a:r>
            <a:endParaRPr lang="en-US" dirty="0"/>
          </a:p>
          <a:p>
            <a:r>
              <a:rPr lang="en-US" dirty="0"/>
              <a:t>Why?</a:t>
            </a:r>
          </a:p>
          <a:p>
            <a:r>
              <a:rPr lang="en-US" dirty="0"/>
              <a:t>Because:</a:t>
            </a:r>
          </a:p>
          <a:p>
            <a:r>
              <a:rPr lang="en-US" dirty="0"/>
              <a:t>before this point, extra units increase net benefit </a:t>
            </a:r>
          </a:p>
          <a:p>
            <a:r>
              <a:rPr lang="en-US" dirty="0"/>
              <a:t>after this point, extra units decrease net benefit </a:t>
            </a:r>
          </a:p>
          <a:p>
            <a:r>
              <a:rPr lang="en-US" dirty="0"/>
              <a:t>Therefore:</a:t>
            </a:r>
          </a:p>
          <a:p>
            <a:r>
              <a:rPr lang="en-US" i="1" dirty="0"/>
              <a:t>"This is the turning point."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Make the AP exam logic explicit</a:t>
            </a:r>
          </a:p>
          <a:p>
            <a:r>
              <a:rPr lang="en-US" dirty="0"/>
              <a:t>This matters a lot.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"On the AP exam, this means:"</a:t>
            </a:r>
            <a:endParaRPr lang="en-US" dirty="0"/>
          </a:p>
          <a:p>
            <a:r>
              <a:rPr lang="en-US" dirty="0"/>
              <a:t>The final unit chosen must satisfy:</a:t>
            </a:r>
          </a:p>
          <a:p>
            <a:r>
              <a:rPr lang="en-US" b="1" dirty="0"/>
              <a:t>MB ≥ MC</a:t>
            </a:r>
            <a:endParaRPr lang="en-US" dirty="0"/>
          </a:p>
          <a:p>
            <a:r>
              <a:rPr lang="en-US" dirty="0"/>
              <a:t>And the next unit must satisfy:</a:t>
            </a:r>
          </a:p>
          <a:p>
            <a:r>
              <a:rPr lang="en-US" b="1" dirty="0"/>
              <a:t>MC &gt; MB</a:t>
            </a:r>
            <a:endParaRPr lang="en-US" dirty="0"/>
          </a:p>
          <a:p>
            <a:r>
              <a:rPr lang="en-US" dirty="0"/>
              <a:t>Repeat:</a:t>
            </a:r>
          </a:p>
          <a:p>
            <a:r>
              <a:rPr lang="en-US" i="1" dirty="0"/>
              <a:t>"Last good unit - not first bad unit."</a:t>
            </a:r>
            <a:endParaRPr lang="en-US" dirty="0"/>
          </a:p>
          <a:p>
            <a:r>
              <a:rPr lang="en-US" dirty="0"/>
              <a:t>This connects directly to the prior numerical example.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Connect to total net benefit</a:t>
            </a:r>
          </a:p>
          <a:p>
            <a:r>
              <a:rPr lang="en-US" dirty="0"/>
              <a:t>Explain visually:</a:t>
            </a:r>
          </a:p>
          <a:p>
            <a:r>
              <a:rPr lang="en-US" dirty="0"/>
              <a:t>Left of equilibrium:</a:t>
            </a:r>
          </a:p>
          <a:p>
            <a:r>
              <a:rPr lang="en-US" dirty="0"/>
              <a:t>net benefit rises</a:t>
            </a:r>
          </a:p>
          <a:p>
            <a:r>
              <a:rPr lang="en-US" dirty="0"/>
              <a:t>At equilibrium:</a:t>
            </a:r>
          </a:p>
          <a:p>
            <a:r>
              <a:rPr lang="en-US" dirty="0"/>
              <a:t>net benefit is maximized</a:t>
            </a:r>
          </a:p>
          <a:p>
            <a:r>
              <a:rPr lang="en-US" dirty="0"/>
              <a:t>Right of equilibrium:</a:t>
            </a:r>
          </a:p>
          <a:p>
            <a:r>
              <a:rPr lang="en-US" dirty="0"/>
              <a:t>net benefit falls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graph is really showing the peak of total net benefit."</a:t>
            </a:r>
            <a:endParaRPr lang="en-US" dirty="0"/>
          </a:p>
          <a:p>
            <a:r>
              <a:rPr lang="en-US" dirty="0"/>
              <a:t>That’s the deeper idea.</a:t>
            </a:r>
          </a:p>
          <a:p>
            <a:endParaRPr lang="en-US" dirty="0"/>
          </a:p>
          <a:p>
            <a:r>
              <a:rPr lang="en-US" b="1" dirty="0"/>
              <a:t>AP Micro connections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exact graph logic shows up everywhere."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utility maximization </a:t>
            </a:r>
          </a:p>
          <a:p>
            <a:r>
              <a:rPr lang="en-US" dirty="0"/>
              <a:t>hiring workers </a:t>
            </a:r>
          </a:p>
          <a:p>
            <a:r>
              <a:rPr lang="en-US" dirty="0"/>
              <a:t>production decisions </a:t>
            </a:r>
          </a:p>
          <a:p>
            <a:r>
              <a:rPr lang="en-US" dirty="0"/>
              <a:t>consumer choice </a:t>
            </a:r>
          </a:p>
          <a:p>
            <a:r>
              <a:rPr lang="en-US" dirty="0"/>
              <a:t>resource allocation </a:t>
            </a:r>
          </a:p>
          <a:p>
            <a:r>
              <a:rPr lang="en-US" dirty="0"/>
              <a:t>profit maximization logic </a:t>
            </a:r>
          </a:p>
          <a:p>
            <a:r>
              <a:rPr lang="en-US" dirty="0"/>
              <a:t>Repeat:</a:t>
            </a:r>
          </a:p>
          <a:p>
            <a:r>
              <a:rPr lang="en-US" i="1" dirty="0"/>
              <a:t>"This is one of the most reusable decision-making tools in economics."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"Students sometimes think the intersection means stop because nothing good happens anymore."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dirty="0"/>
              <a:t>That’s not quite right.</a:t>
            </a:r>
          </a:p>
          <a:p>
            <a:r>
              <a:rPr lang="en-US" dirty="0"/>
              <a:t>The intersection means:</a:t>
            </a:r>
          </a:p>
          <a:p>
            <a:r>
              <a:rPr lang="en-US" i="1" dirty="0"/>
              <a:t>"The final unit is exactly worth doing - but the NEXT one is not."</a:t>
            </a:r>
            <a:endParaRPr lang="en-US" dirty="0"/>
          </a:p>
          <a:p>
            <a:r>
              <a:rPr lang="en-US" dirty="0"/>
              <a:t>That’s the important distinction.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should a rational person continue when MB &gt; MC?”</a:t>
            </a:r>
            <a:endParaRPr lang="en-US" dirty="0"/>
          </a:p>
          <a:p>
            <a:r>
              <a:rPr lang="en-US" dirty="0"/>
              <a:t>(Expected: because net benefit rises.)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“Why stop when MC &gt; MB?”</a:t>
            </a:r>
            <a:endParaRPr lang="en-US" dirty="0"/>
          </a:p>
          <a:p>
            <a:r>
              <a:rPr lang="en-US" dirty="0"/>
              <a:t>(Expected: because net benefit falls.)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“What makes the intersection point special?”</a:t>
            </a:r>
            <a:endParaRPr lang="en-US" dirty="0"/>
          </a:p>
          <a:p>
            <a:r>
              <a:rPr lang="en-US" dirty="0"/>
              <a:t>(Expected: highest net benefit.)</a:t>
            </a:r>
          </a:p>
          <a:p>
            <a:r>
              <a:rPr lang="en-US" dirty="0"/>
              <a:t>Quick AP check:</a:t>
            </a:r>
          </a:p>
          <a:p>
            <a:r>
              <a:rPr lang="en-US" b="1" dirty="0"/>
              <a:t>“Do we choose the first bad unit or the last good unit?”</a:t>
            </a:r>
            <a:endParaRPr lang="en-US" dirty="0"/>
          </a:p>
          <a:p>
            <a:r>
              <a:rPr lang="en-US" dirty="0"/>
              <a:t>(Expected: last good unit.)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"We’ve now built the full logic of rational decision-making. Next, let’s connect this idea to a word economists use constantly when talking about satisfaction and benefits: utility."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27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the economic meaning of </a:t>
            </a:r>
            <a:r>
              <a:rPr lang="en-US" b="1" dirty="0"/>
              <a:t>utility</a:t>
            </a:r>
            <a:r>
              <a:rPr lang="en-US" dirty="0"/>
              <a:t> and connect it to the broader marginal analysis framework by recognizing utility as the consumer-side version of benefit.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"Economists use the word utility to describe satisfaction - the benefit consumers receive from consuming goods and services."</a:t>
            </a:r>
            <a:br>
              <a:rPr lang="en-US" dirty="0"/>
            </a:br>
            <a:r>
              <a:rPr lang="en-US" dirty="0"/>
              <a:t>This slide introduces a foundational AP Micro term that connects consumer choice to the marginal analysis framework students have already built.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to the </a:t>
            </a:r>
            <a:r>
              <a:rPr lang="en-US"/>
              <a:t>previous slides:</a:t>
            </a:r>
            <a:endParaRPr lang="en-US" dirty="0"/>
          </a:p>
          <a:p>
            <a:r>
              <a:rPr lang="en-US" i="1" dirty="0"/>
              <a:t>"So far, we’ve been using the general word ‘benefit.’ Now we’re going to introduce the specific economic term economists use when talking about consumer satisfaction."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“Diminishing Marginal Utility”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"Before we define the full law, we need to define the word utility."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Define utility</a:t>
            </a:r>
          </a:p>
          <a:p>
            <a:r>
              <a:rPr lang="en-US" dirty="0"/>
              <a:t>Point to the definition.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“Utility: Satisfaction gained by consumers when consuming a good or service.”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Then simplify:</a:t>
            </a:r>
          </a:p>
          <a:p>
            <a:r>
              <a:rPr lang="en-US" i="1" dirty="0"/>
              <a:t>"In plain English, utility just means satisfaction, happiness, or enjoyment from consuming something."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"Economists needed a word for consumer benefit, and that word is utility."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to prior marginal analysis</a:t>
            </a:r>
          </a:p>
          <a:p>
            <a:r>
              <a:rPr lang="en-US" dirty="0"/>
              <a:t>Point to the green statement:</a:t>
            </a:r>
          </a:p>
          <a:p>
            <a:r>
              <a:rPr lang="en-US" b="1" dirty="0"/>
              <a:t>“Utility is a consumer’s benefit”</a:t>
            </a:r>
            <a:endParaRPr lang="en-US" dirty="0"/>
          </a:p>
          <a:p>
            <a:r>
              <a:rPr lang="en-US" dirty="0"/>
              <a:t>Emphasize:</a:t>
            </a:r>
          </a:p>
          <a:p>
            <a:r>
              <a:rPr lang="en-US" i="1" dirty="0"/>
              <a:t>"This is the big connection."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i="1" dirty="0"/>
              <a:t>"Everything we just learned about marginal benefit applies here too."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"When economists say marginal benefit in a consumer choice context, they are often talking about marginal utility."</a:t>
            </a:r>
            <a:endParaRPr lang="en-US" dirty="0"/>
          </a:p>
          <a:p>
            <a:r>
              <a:rPr lang="en-US" dirty="0"/>
              <a:t>That connection matters.</a:t>
            </a:r>
          </a:p>
          <a:p>
            <a:br>
              <a:rPr lang="en-US" dirty="0"/>
            </a:br>
            <a:r>
              <a:rPr lang="en-US" b="1" dirty="0"/>
              <a:t>Make the concept intuitive</a:t>
            </a:r>
          </a:p>
          <a:p>
            <a:r>
              <a:rPr lang="en-US" dirty="0"/>
              <a:t>Use relatable examples.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gives you utility?"</a:t>
            </a:r>
            <a:endParaRPr lang="en-US" dirty="0"/>
          </a:p>
          <a:p>
            <a:r>
              <a:rPr lang="en-US" dirty="0"/>
              <a:t>Take quick examples:</a:t>
            </a:r>
          </a:p>
          <a:p>
            <a:r>
              <a:rPr lang="en-US" dirty="0"/>
              <a:t>pizza </a:t>
            </a:r>
          </a:p>
          <a:p>
            <a:r>
              <a:rPr lang="en-US" dirty="0"/>
              <a:t>video games </a:t>
            </a:r>
          </a:p>
          <a:p>
            <a:r>
              <a:rPr lang="en-US" dirty="0"/>
              <a:t>Netflix </a:t>
            </a:r>
          </a:p>
          <a:p>
            <a:r>
              <a:rPr lang="en-US" dirty="0"/>
              <a:t>hanging out with friends </a:t>
            </a:r>
          </a:p>
          <a:p>
            <a:r>
              <a:rPr lang="en-US" dirty="0"/>
              <a:t>music </a:t>
            </a:r>
          </a:p>
          <a:p>
            <a:r>
              <a:rPr lang="en-US" dirty="0"/>
              <a:t>new shoes 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"If consuming something makes you happier or better off, it creates utility."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Explain the consumer focus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"Utility specifically applies to consumers."</a:t>
            </a:r>
            <a:endParaRPr lang="en-US" dirty="0"/>
          </a:p>
          <a:p>
            <a:r>
              <a:rPr lang="en-US" dirty="0"/>
              <a:t>That means:</a:t>
            </a:r>
          </a:p>
          <a:p>
            <a:r>
              <a:rPr lang="en-US" dirty="0"/>
              <a:t>people consuming goods and services.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eating food </a:t>
            </a:r>
          </a:p>
          <a:p>
            <a:r>
              <a:rPr lang="en-US" dirty="0"/>
              <a:t>watching a movie </a:t>
            </a:r>
          </a:p>
          <a:p>
            <a:r>
              <a:rPr lang="en-US" dirty="0"/>
              <a:t>buying a hoodie </a:t>
            </a:r>
          </a:p>
          <a:p>
            <a:r>
              <a:rPr lang="en-US" dirty="0"/>
              <a:t>going to Disneyland 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"This is not about firms producing goods - it’s about people receiving satisfaction from consumption."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Connect to marginal thinking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"Now combine this with what we already know about marginal analysis."</a:t>
            </a:r>
            <a:endParaRPr lang="en-US" dirty="0"/>
          </a:p>
          <a:p>
            <a:r>
              <a:rPr lang="en-US" dirty="0"/>
              <a:t>If utility = benefit</a:t>
            </a:r>
          </a:p>
          <a:p>
            <a:r>
              <a:rPr lang="en-US" dirty="0"/>
              <a:t>Then:</a:t>
            </a:r>
          </a:p>
          <a:p>
            <a:r>
              <a:rPr lang="en-US" dirty="0"/>
              <a:t>Marginal utility = added benefit from one more unit.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"What do you think happens to marginal utility as someone consumes more?"</a:t>
            </a:r>
            <a:endParaRPr lang="en-US" dirty="0"/>
          </a:p>
          <a:p>
            <a:r>
              <a:rPr lang="en-US" dirty="0"/>
              <a:t>Let them predict.</a:t>
            </a:r>
          </a:p>
          <a:p>
            <a:r>
              <a:rPr lang="en-US" dirty="0"/>
              <a:t>Likely answer:</a:t>
            </a:r>
          </a:p>
          <a:p>
            <a:r>
              <a:rPr lang="en-US" dirty="0"/>
              <a:t>It falls.</a:t>
            </a:r>
          </a:p>
          <a:p>
            <a:r>
              <a:rPr lang="en-US" dirty="0"/>
              <a:t>Perfect setup.</a:t>
            </a:r>
          </a:p>
          <a:p>
            <a:endParaRPr lang="en-US" b="1" dirty="0"/>
          </a:p>
          <a:p>
            <a:r>
              <a:rPr lang="en-US" b="1" dirty="0"/>
              <a:t>Common misconception</a:t>
            </a:r>
          </a:p>
          <a:p>
            <a:r>
              <a:rPr lang="en-US" dirty="0"/>
              <a:t>Address directly.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"Utility does NOT mean the same thing for everyone."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One student may get huge utility from sushi.</a:t>
            </a:r>
          </a:p>
          <a:p>
            <a:r>
              <a:rPr lang="en-US" dirty="0"/>
              <a:t>Another may hate sushi.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"Utility is subjective."</a:t>
            </a:r>
            <a:endParaRPr lang="en-US" dirty="0"/>
          </a:p>
          <a:p>
            <a:r>
              <a:rPr lang="en-US" dirty="0"/>
              <a:t>Different consumers value things differently.</a:t>
            </a:r>
          </a:p>
          <a:p>
            <a:r>
              <a:rPr lang="en-US" dirty="0"/>
              <a:t>That’s why markets exist.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“What is something that gives you utility?”</a:t>
            </a:r>
            <a:endParaRPr lang="en-US" dirty="0"/>
          </a:p>
          <a:p>
            <a:r>
              <a:rPr lang="en-US" dirty="0"/>
              <a:t>(Expected: various consumer goods/services.)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“Does utility mean usefulness, or satisfaction?”</a:t>
            </a:r>
            <a:endParaRPr lang="en-US" dirty="0"/>
          </a:p>
          <a:p>
            <a:r>
              <a:rPr lang="en-US" dirty="0"/>
              <a:t>(Expected: satisfaction.)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“Can two people get different utility from the same product?”</a:t>
            </a:r>
            <a:endParaRPr lang="en-US" dirty="0"/>
          </a:p>
          <a:p>
            <a:r>
              <a:rPr lang="en-US" dirty="0"/>
              <a:t>(Expected: yes.)</a:t>
            </a:r>
          </a:p>
          <a:p>
            <a:r>
              <a:rPr lang="en-US" dirty="0"/>
              <a:t>Prediction:</a:t>
            </a:r>
          </a:p>
          <a:p>
            <a:r>
              <a:rPr lang="en-US" b="1" dirty="0"/>
              <a:t>“What do you think happens to satisfaction as you consume more of the same thing?”</a:t>
            </a:r>
            <a:endParaRPr lang="en-US" dirty="0"/>
          </a:p>
          <a:p>
            <a:r>
              <a:rPr lang="en-US" dirty="0"/>
              <a:t>(Expected: it falls.)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that we know utility means consumer satisfaction, let’s look at one of the most important consumer behavior principles in economics: the Law of Diminishing Marginal Utility."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0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the </a:t>
            </a:r>
            <a:r>
              <a:rPr lang="en-US" b="1" dirty="0"/>
              <a:t>Law of Diminishing Marginal Utility</a:t>
            </a:r>
            <a:r>
              <a:rPr lang="en-US" dirty="0"/>
              <a:t> and explain why the additional satisfaction from consuming more of the same good tends to decrease over time.</a:t>
            </a:r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"The first unit of something often feels great - but each additional unit usually feels less valuable than the one before."</a:t>
            </a:r>
            <a:br>
              <a:rPr lang="en-US" dirty="0"/>
            </a:br>
            <a:r>
              <a:rPr lang="en-US" dirty="0"/>
              <a:t>This principle helps explain consumer decision-making and why marginal benefit curves generally slope downward.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Begin by connecting directly to the previous slide:</a:t>
            </a:r>
          </a:p>
          <a:p>
            <a:r>
              <a:rPr lang="en-US" i="1" dirty="0"/>
              <a:t>"Now that we know utility means satisfaction, we can define one of the most important ideas in consumer behavior."</a:t>
            </a:r>
            <a:endParaRPr lang="en-US" dirty="0"/>
          </a:p>
          <a:p>
            <a:r>
              <a:rPr lang="en-US" dirty="0"/>
              <a:t>Point to the title:</a:t>
            </a:r>
          </a:p>
          <a:p>
            <a:r>
              <a:rPr lang="en-US" b="1" dirty="0"/>
              <a:t>“Law of Diminishing Marginal Utility”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sounds complicated, but the idea is actually very intuitive."</a:t>
            </a:r>
            <a:endParaRPr lang="en-US" dirty="0"/>
          </a:p>
          <a:p>
            <a:r>
              <a:rPr lang="en-US" dirty="0"/>
              <a:t>Break down the phrase:</a:t>
            </a:r>
          </a:p>
          <a:p>
            <a:r>
              <a:rPr lang="en-US" b="1" dirty="0"/>
              <a:t>Marginal</a:t>
            </a:r>
            <a:r>
              <a:rPr lang="en-US" dirty="0"/>
              <a:t> = additional / one more </a:t>
            </a:r>
          </a:p>
          <a:p>
            <a:r>
              <a:rPr lang="en-US" b="1" dirty="0"/>
              <a:t>Utility</a:t>
            </a:r>
            <a:r>
              <a:rPr lang="en-US" dirty="0"/>
              <a:t> = satisfaction </a:t>
            </a:r>
          </a:p>
          <a:p>
            <a:r>
              <a:rPr lang="en-US" b="1" dirty="0"/>
              <a:t>Diminishing</a:t>
            </a:r>
            <a:r>
              <a:rPr lang="en-US" dirty="0"/>
              <a:t> = getting smaller </a:t>
            </a:r>
          </a:p>
          <a:p>
            <a:r>
              <a:rPr lang="en-US" dirty="0"/>
              <a:t>Then put it together:</a:t>
            </a:r>
          </a:p>
          <a:p>
            <a:r>
              <a:rPr lang="en-US" i="1" dirty="0"/>
              <a:t>"So diminishing marginal utility means the satisfaction from one more unit gets smaller as you consume more."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Read the formal definition</a:t>
            </a:r>
          </a:p>
          <a:p>
            <a:r>
              <a:rPr lang="en-US" dirty="0"/>
              <a:t>Read the slide definition:</a:t>
            </a:r>
          </a:p>
          <a:p>
            <a:r>
              <a:rPr lang="en-US" b="1" dirty="0"/>
              <a:t>“The additional satisfaction gained from consuming a good decreases with each additional unit consumed.”</a:t>
            </a:r>
            <a:endParaRPr lang="en-US" dirty="0"/>
          </a:p>
          <a:p>
            <a:r>
              <a:rPr lang="en-US" dirty="0"/>
              <a:t>Then simplify:</a:t>
            </a:r>
          </a:p>
          <a:p>
            <a:r>
              <a:rPr lang="en-US" i="1" dirty="0"/>
              <a:t>"In plain English: the first one is awesome… the second is still good… the third is less exciting… eventually you may not even want another one."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Let that sink in.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Build intuition with examples</a:t>
            </a:r>
          </a:p>
          <a:p>
            <a:r>
              <a:rPr lang="en-US" dirty="0"/>
              <a:t>Use relatable examples.</a:t>
            </a:r>
          </a:p>
          <a:p>
            <a:r>
              <a:rPr lang="en-US" dirty="0"/>
              <a:t>Example 1:</a:t>
            </a:r>
          </a:p>
          <a:p>
            <a:r>
              <a:rPr lang="en-US" i="1" dirty="0"/>
              <a:t>"Imagine you're starving and someone gives you a slice of pizza."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"How much utility does that first slice provide?"</a:t>
            </a:r>
            <a:endParaRPr lang="en-US" dirty="0"/>
          </a:p>
          <a:p>
            <a:r>
              <a:rPr lang="en-US" dirty="0"/>
              <a:t>Answer:</a:t>
            </a:r>
          </a:p>
          <a:p>
            <a:r>
              <a:rPr lang="en-US" dirty="0"/>
              <a:t>Huge utility.</a:t>
            </a:r>
          </a:p>
          <a:p>
            <a:r>
              <a:rPr lang="en-US" dirty="0"/>
              <a:t>Then:</a:t>
            </a:r>
          </a:p>
          <a:p>
            <a:r>
              <a:rPr lang="en-US" dirty="0"/>
              <a:t>Second slice?</a:t>
            </a:r>
          </a:p>
          <a:p>
            <a:r>
              <a:rPr lang="en-US" dirty="0"/>
              <a:t>Still good.</a:t>
            </a:r>
          </a:p>
          <a:p>
            <a:r>
              <a:rPr lang="en-US" dirty="0"/>
              <a:t>Third?</a:t>
            </a:r>
          </a:p>
          <a:p>
            <a:r>
              <a:rPr lang="en-US" dirty="0"/>
              <a:t>Pretty decent.</a:t>
            </a:r>
          </a:p>
          <a:p>
            <a:r>
              <a:rPr lang="en-US" dirty="0"/>
              <a:t>Fourth?</a:t>
            </a:r>
          </a:p>
          <a:p>
            <a:r>
              <a:rPr lang="en-US" dirty="0"/>
              <a:t>Maybe getting full.</a:t>
            </a:r>
          </a:p>
          <a:p>
            <a:r>
              <a:rPr lang="en-US" dirty="0"/>
              <a:t>Fifth?</a:t>
            </a:r>
          </a:p>
          <a:p>
            <a:r>
              <a:rPr lang="en-US" dirty="0"/>
              <a:t>Starting to regret your life choices.</a:t>
            </a:r>
          </a:p>
          <a:p>
            <a:r>
              <a:rPr lang="en-US" dirty="0"/>
              <a:t>Students will laugh.</a:t>
            </a:r>
          </a:p>
          <a:p>
            <a:r>
              <a:rPr lang="en-US" dirty="0"/>
              <a:t>That helps cement the concept.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Connect to marginal benefit</a:t>
            </a:r>
          </a:p>
          <a:p>
            <a:r>
              <a:rPr lang="en-US" dirty="0"/>
              <a:t>Make the AP connection explicit.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"Marginal utility is just marginal benefit for consumers."</a:t>
            </a:r>
            <a:endParaRPr lang="en-US" dirty="0"/>
          </a:p>
          <a:p>
            <a:r>
              <a:rPr lang="en-US" dirty="0"/>
              <a:t>So if marginal utility diminishes…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Marginal benefit diminishes too.</a:t>
            </a:r>
            <a:endParaRPr lang="en-US" dirty="0"/>
          </a:p>
          <a:p>
            <a:r>
              <a:rPr lang="en-US" dirty="0"/>
              <a:t>This explains why:</a:t>
            </a:r>
          </a:p>
          <a:p>
            <a:r>
              <a:rPr lang="en-US" dirty="0"/>
              <a:t>MB slopes downward </a:t>
            </a:r>
          </a:p>
          <a:p>
            <a:r>
              <a:rPr lang="en-US" dirty="0"/>
              <a:t>consumers eventually stop consuming more </a:t>
            </a:r>
          </a:p>
          <a:p>
            <a:r>
              <a:rPr lang="en-US" dirty="0"/>
              <a:t>That connection is critical.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Explain why this happens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"The reason is simple: your most urgent wants get satisfied first."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First bottle of water when thirsty = huge benefit </a:t>
            </a:r>
          </a:p>
          <a:p>
            <a:r>
              <a:rPr lang="en-US" dirty="0"/>
              <a:t>Fifth bottle = much less benefit </a:t>
            </a:r>
          </a:p>
          <a:p>
            <a:r>
              <a:rPr lang="en-US" dirty="0"/>
              <a:t>Or:</a:t>
            </a:r>
          </a:p>
          <a:p>
            <a:r>
              <a:rPr lang="en-US" dirty="0"/>
              <a:t>First hour on Instagram = enjoyable </a:t>
            </a:r>
          </a:p>
          <a:p>
            <a:r>
              <a:rPr lang="en-US" dirty="0"/>
              <a:t>Fourth hour = much less satisfying 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"Each additional unit solves a less important want."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Address the law language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"Economists call this a ‘law’ because it happens so consistently in normal human behavior - not because it’s a legal rule."</a:t>
            </a:r>
            <a:endParaRPr lang="en-US" dirty="0"/>
          </a:p>
          <a:p>
            <a:r>
              <a:rPr lang="en-US" dirty="0"/>
              <a:t>That wording often helps.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Clarify “usually,” not literally always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a general behavioral pattern, not an absolute rule in every weird scenario."</a:t>
            </a:r>
            <a:endParaRPr lang="en-US" dirty="0"/>
          </a:p>
          <a:p>
            <a:r>
              <a:rPr lang="en-US" dirty="0"/>
              <a:t>For example:</a:t>
            </a:r>
          </a:p>
          <a:p>
            <a:r>
              <a:rPr lang="en-US" dirty="0"/>
              <a:t>Collectibles or addictions can complicate the pattern.</a:t>
            </a:r>
          </a:p>
          <a:p>
            <a:r>
              <a:rPr lang="en-US" dirty="0"/>
              <a:t>But for AP Economics:</a:t>
            </a:r>
          </a:p>
          <a:p>
            <a:r>
              <a:rPr lang="en-US" dirty="0"/>
              <a:t>Assume diminishing marginal utility holds.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Set up the graphing connection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idea is exactly why marginal benefit curves slope downward."</a:t>
            </a:r>
            <a:endParaRPr lang="en-US" dirty="0"/>
          </a:p>
          <a:p>
            <a:r>
              <a:rPr lang="en-US" dirty="0"/>
              <a:t>As quantity increases:</a:t>
            </a:r>
          </a:p>
          <a:p>
            <a:r>
              <a:rPr lang="en-US" dirty="0"/>
              <a:t>Marginal utility falls.</a:t>
            </a:r>
          </a:p>
          <a:p>
            <a:r>
              <a:rPr lang="en-US" dirty="0"/>
              <a:t>That becomes the graphical model students will use later.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“What gives more satisfaction: your first slice of pizza or your fifth?”</a:t>
            </a:r>
            <a:endParaRPr lang="en-US" dirty="0"/>
          </a:p>
          <a:p>
            <a:r>
              <a:rPr lang="en-US" dirty="0"/>
              <a:t>(Expected: first.)</a:t>
            </a:r>
          </a:p>
          <a:p>
            <a:r>
              <a:rPr lang="en-US" dirty="0"/>
              <a:t>Then:</a:t>
            </a:r>
          </a:p>
          <a:p>
            <a:r>
              <a:rPr lang="en-US" b="1" dirty="0"/>
              <a:t>“Why?”</a:t>
            </a:r>
            <a:endParaRPr lang="en-US" dirty="0"/>
          </a:p>
          <a:p>
            <a:r>
              <a:rPr lang="en-US" dirty="0"/>
              <a:t>(Expected: hunger is already being satisfied.)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“Can you think of something where the first unit gives a huge benefit?”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coffee </a:t>
            </a:r>
          </a:p>
          <a:p>
            <a:r>
              <a:rPr lang="en-US" dirty="0"/>
              <a:t>water </a:t>
            </a:r>
          </a:p>
          <a:p>
            <a:r>
              <a:rPr lang="en-US" dirty="0"/>
              <a:t>phone battery </a:t>
            </a:r>
          </a:p>
          <a:p>
            <a:r>
              <a:rPr lang="en-US" dirty="0"/>
              <a:t>sleep </a:t>
            </a:r>
          </a:p>
          <a:p>
            <a:r>
              <a:rPr lang="en-US" dirty="0"/>
              <a:t>snacks 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“What happens to the benefit of one more unit?”</a:t>
            </a:r>
            <a:endParaRPr lang="en-US" dirty="0"/>
          </a:p>
          <a:p>
            <a:r>
              <a:rPr lang="en-US" dirty="0"/>
              <a:t>(Expected: it falls.)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let’s take this abstract idea and make it concrete with a simple example of diminishing marginal utility in action."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20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apply the </a:t>
            </a:r>
            <a:r>
              <a:rPr lang="en-US" b="1" dirty="0"/>
              <a:t>Law of Diminishing Marginal Utility</a:t>
            </a:r>
            <a:r>
              <a:rPr lang="en-US" dirty="0"/>
              <a:t> to a real-world example and distinguish between </a:t>
            </a:r>
            <a:r>
              <a:rPr lang="en-US" b="1" dirty="0"/>
              <a:t>positive, zero, and negative marginal utility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“More is not always better - the first unit gives the most satisfaction, and eventually extra units can make you worse off.”</a:t>
            </a:r>
            <a:br>
              <a:rPr lang="en-US" dirty="0"/>
            </a:br>
            <a:r>
              <a:rPr lang="en-US" dirty="0"/>
              <a:t>This example makes diminishing marginal utility visible and helps prepare students to graph total and marginal utility.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saying:</a:t>
            </a:r>
          </a:p>
          <a:p>
            <a:r>
              <a:rPr lang="en-US" i="1" dirty="0"/>
              <a:t>"Definitions are useful, but economics really clicks when we see actual examples."</a:t>
            </a:r>
            <a:endParaRPr lang="en-US" dirty="0"/>
          </a:p>
          <a:p>
            <a:r>
              <a:rPr lang="en-US" dirty="0"/>
              <a:t>Point to the pizza slices.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"Let’s imagine you're extremely hungry and start eating pizza."</a:t>
            </a:r>
            <a:endParaRPr lang="en-US" dirty="0"/>
          </a:p>
          <a:p>
            <a:r>
              <a:rPr lang="en-US" dirty="0"/>
              <a:t>This is relatable and easy for students to understand.</a:t>
            </a:r>
          </a:p>
          <a:p>
            <a:endParaRPr lang="en-US" dirty="0"/>
          </a:p>
          <a:p>
            <a:r>
              <a:rPr lang="en-US" b="1" dirty="0"/>
              <a:t>Walk through each slice one at a time</a:t>
            </a:r>
          </a:p>
          <a:p>
            <a:r>
              <a:rPr lang="en-US" dirty="0"/>
              <a:t>Reveal or discuss each slice in sequence.</a:t>
            </a:r>
          </a:p>
          <a:p>
            <a:r>
              <a:rPr lang="en-US" b="1" dirty="0"/>
              <a:t>First slice: 100 utils</a:t>
            </a:r>
          </a:p>
          <a:p>
            <a:r>
              <a:rPr lang="en-US" dirty="0"/>
              <a:t>Point to the first slice and happy face.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"That first slice is incredible."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You're hungry </a:t>
            </a:r>
          </a:p>
          <a:p>
            <a:r>
              <a:rPr lang="en-US" dirty="0"/>
              <a:t>The pizza tastes amazing </a:t>
            </a:r>
          </a:p>
          <a:p>
            <a:r>
              <a:rPr lang="en-US" dirty="0"/>
              <a:t>It solves an urgent want </a:t>
            </a:r>
          </a:p>
          <a:p>
            <a:r>
              <a:rPr lang="en-US" dirty="0"/>
              <a:t>So:</a:t>
            </a:r>
          </a:p>
          <a:p>
            <a:r>
              <a:rPr lang="en-US" b="1" dirty="0"/>
              <a:t>Marginal utility = 100 utils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"Economists use ‘utils’ as a made-up unit of satisfaction."</a:t>
            </a:r>
            <a:endParaRPr lang="en-US" dirty="0"/>
          </a:p>
          <a:p>
            <a:r>
              <a:rPr lang="en-US" dirty="0"/>
              <a:t>Clarify:</a:t>
            </a:r>
          </a:p>
          <a:p>
            <a:r>
              <a:rPr lang="en-US" i="1" dirty="0"/>
              <a:t>"A util is not a real measurable unit like dollars - it’s just a way to represent relative happiness."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Second slice: 80 utils</a:t>
            </a:r>
          </a:p>
          <a:p>
            <a:r>
              <a:rPr lang="en-US" dirty="0"/>
              <a:t>Point to the second slice.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"The second slice is still great - but not quite as amazing."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Hunger is partially satisfied </a:t>
            </a:r>
          </a:p>
          <a:p>
            <a:r>
              <a:rPr lang="en-US" dirty="0"/>
              <a:t>The urgency is lower </a:t>
            </a:r>
          </a:p>
          <a:p>
            <a:r>
              <a:rPr lang="en-US" dirty="0"/>
              <a:t>Satisfaction is still positive, but smaller </a:t>
            </a:r>
          </a:p>
          <a:p>
            <a:r>
              <a:rPr lang="en-US" dirty="0"/>
              <a:t>So:</a:t>
            </a:r>
          </a:p>
          <a:p>
            <a:r>
              <a:rPr lang="en-US" b="1" dirty="0"/>
              <a:t>Marginal utility falls from 100 to 80</a:t>
            </a:r>
            <a:endParaRPr lang="en-US" dirty="0"/>
          </a:p>
          <a:p>
            <a:r>
              <a:rPr lang="en-US" dirty="0"/>
              <a:t>Emphasize:</a:t>
            </a:r>
          </a:p>
          <a:p>
            <a:r>
              <a:rPr lang="en-US" dirty="0"/>
              <a:t>This is diminishing marginal utility beginning.</a:t>
            </a:r>
          </a:p>
          <a:p>
            <a:endParaRPr lang="en-US" dirty="0"/>
          </a:p>
          <a:p>
            <a:r>
              <a:rPr lang="en-US" b="1" dirty="0"/>
              <a:t>Third slice: 50 utils</a:t>
            </a:r>
          </a:p>
          <a:p>
            <a:r>
              <a:rPr lang="en-US" dirty="0"/>
              <a:t>Point to the neutral face.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"By the third slice, you’re getting full."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Still positive benefit…</a:t>
            </a:r>
          </a:p>
          <a:p>
            <a:r>
              <a:rPr lang="en-US" dirty="0"/>
              <a:t>…but much less than before.</a:t>
            </a:r>
          </a:p>
          <a:p>
            <a:r>
              <a:rPr lang="en-US" dirty="0"/>
              <a:t>So:</a:t>
            </a:r>
          </a:p>
          <a:p>
            <a:r>
              <a:rPr lang="en-US" b="1" dirty="0"/>
              <a:t>Marginal utility keeps falling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"Is the third slice still worth eating?"</a:t>
            </a:r>
            <a:endParaRPr lang="en-US" dirty="0"/>
          </a:p>
          <a:p>
            <a:r>
              <a:rPr lang="en-US" dirty="0"/>
              <a:t>Likely yes.</a:t>
            </a:r>
          </a:p>
          <a:p>
            <a:r>
              <a:rPr lang="en-US" dirty="0"/>
              <a:t>But less valuable.</a:t>
            </a:r>
          </a:p>
          <a:p>
            <a:endParaRPr lang="en-US" dirty="0"/>
          </a:p>
          <a:p>
            <a:r>
              <a:rPr lang="en-US" b="1" dirty="0"/>
              <a:t>Fourth slice: 10 utils</a:t>
            </a:r>
          </a:p>
          <a:p>
            <a:r>
              <a:rPr lang="en-US" dirty="0"/>
              <a:t>Point to the slightly unhappy face.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"Now we’re in dangerous territory."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The fourth slice gives very little extra satisfaction.</a:t>
            </a:r>
          </a:p>
          <a:p>
            <a:r>
              <a:rPr lang="en-US" dirty="0"/>
              <a:t>Still technically positive…</a:t>
            </a:r>
          </a:p>
          <a:p>
            <a:r>
              <a:rPr lang="en-US" dirty="0"/>
              <a:t>…but barely.</a:t>
            </a:r>
          </a:p>
          <a:p>
            <a:r>
              <a:rPr lang="en-US" dirty="0"/>
              <a:t>Emphasize:</a:t>
            </a:r>
          </a:p>
          <a:p>
            <a:r>
              <a:rPr lang="en-US" dirty="0"/>
              <a:t>This is approaching the point where additional consumption stops making sense.</a:t>
            </a:r>
          </a:p>
          <a:p>
            <a:endParaRPr lang="en-US" dirty="0"/>
          </a:p>
          <a:p>
            <a:r>
              <a:rPr lang="en-US" b="1" dirty="0"/>
              <a:t>Fifth slice: -20 utils</a:t>
            </a:r>
          </a:p>
          <a:p>
            <a:r>
              <a:rPr lang="en-US" dirty="0"/>
              <a:t>Point dramatically to the sick face.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"This is where economics meets poor life decisions."</a:t>
            </a:r>
            <a:endParaRPr lang="en-US" dirty="0"/>
          </a:p>
          <a:p>
            <a:r>
              <a:rPr lang="en-US" dirty="0"/>
              <a:t>Students will laugh.</a:t>
            </a:r>
          </a:p>
          <a:p>
            <a:r>
              <a:rPr lang="en-US" dirty="0"/>
              <a:t>Explain:</a:t>
            </a:r>
          </a:p>
          <a:p>
            <a:r>
              <a:rPr lang="en-US" dirty="0"/>
              <a:t>Now the extra slice makes you worse off.</a:t>
            </a:r>
          </a:p>
          <a:p>
            <a:r>
              <a:rPr lang="en-US" dirty="0"/>
              <a:t>You feel:</a:t>
            </a:r>
          </a:p>
          <a:p>
            <a:r>
              <a:rPr lang="en-US" dirty="0"/>
              <a:t>stuffed </a:t>
            </a:r>
          </a:p>
          <a:p>
            <a:r>
              <a:rPr lang="en-US" dirty="0"/>
              <a:t>uncomfortable </a:t>
            </a:r>
          </a:p>
          <a:p>
            <a:r>
              <a:rPr lang="en-US" dirty="0"/>
              <a:t>nauseous </a:t>
            </a:r>
          </a:p>
          <a:p>
            <a:r>
              <a:rPr lang="en-US" dirty="0"/>
              <a:t>So:</a:t>
            </a:r>
          </a:p>
          <a:p>
            <a:r>
              <a:rPr lang="en-US" b="1" dirty="0"/>
              <a:t>Marginal utility becomes negative</a:t>
            </a:r>
            <a:endParaRPr lang="en-US" dirty="0"/>
          </a:p>
          <a:p>
            <a:r>
              <a:rPr lang="en-US" dirty="0"/>
              <a:t>That means:</a:t>
            </a:r>
          </a:p>
          <a:p>
            <a:r>
              <a:rPr lang="en-US" b="1" dirty="0"/>
              <a:t>consuming one more unit reduces total satisfaction.</a:t>
            </a:r>
            <a:endParaRPr lang="en-US" dirty="0"/>
          </a:p>
          <a:p>
            <a:r>
              <a:rPr lang="en-US" dirty="0"/>
              <a:t>That is a critical concept.</a:t>
            </a:r>
          </a:p>
          <a:p>
            <a:endParaRPr lang="en-US" dirty="0"/>
          </a:p>
          <a:p>
            <a:r>
              <a:rPr lang="en-US" b="1" dirty="0"/>
              <a:t>Connect to benefit maximization</a:t>
            </a:r>
          </a:p>
          <a:p>
            <a:r>
              <a:rPr lang="en-US" dirty="0"/>
              <a:t>Tie this to earlier marginal analysis.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"A rational consumer stops before marginal utility becomes negative."</a:t>
            </a:r>
            <a:endParaRPr lang="en-US" dirty="0"/>
          </a:p>
          <a:p>
            <a:r>
              <a:rPr lang="en-US" dirty="0"/>
              <a:t>Even more specifically:</a:t>
            </a:r>
          </a:p>
          <a:p>
            <a:r>
              <a:rPr lang="en-US" dirty="0"/>
              <a:t>Stop when:</a:t>
            </a:r>
          </a:p>
          <a:p>
            <a:r>
              <a:rPr lang="en-US" b="1" dirty="0"/>
              <a:t>Marginal Benefit = Marginal Cost</a:t>
            </a:r>
            <a:endParaRPr lang="en-US" dirty="0"/>
          </a:p>
          <a:p>
            <a:r>
              <a:rPr lang="en-US" dirty="0"/>
              <a:t>If pizza is free:</a:t>
            </a:r>
          </a:p>
          <a:p>
            <a:r>
              <a:rPr lang="en-US" dirty="0"/>
              <a:t>You’d stop before negative utility.</a:t>
            </a:r>
          </a:p>
          <a:p>
            <a:r>
              <a:rPr lang="en-US" dirty="0"/>
              <a:t>If pizza costs money:</a:t>
            </a:r>
          </a:p>
          <a:p>
            <a:r>
              <a:rPr lang="en-US" dirty="0"/>
              <a:t>You might stop even sooner.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“Which slice gives the most utility?”</a:t>
            </a:r>
            <a:endParaRPr lang="en-US" dirty="0"/>
          </a:p>
          <a:p>
            <a:r>
              <a:rPr lang="en-US" dirty="0"/>
              <a:t>(Expected: first slice.)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does the second slice feel less valuable?”</a:t>
            </a:r>
            <a:endParaRPr lang="en-US" dirty="0"/>
          </a:p>
          <a:p>
            <a:r>
              <a:rPr lang="en-US" dirty="0"/>
              <a:t>(Expected: less hunger.)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“Should you eat the fifth slice?”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“Why not?”</a:t>
            </a:r>
            <a:endParaRPr lang="en-US" dirty="0"/>
          </a:p>
          <a:p>
            <a:r>
              <a:rPr lang="en-US" dirty="0"/>
              <a:t>(Expected: negative marginal utility.)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“Can you think of other examples where more becomes worse?”</a:t>
            </a:r>
            <a:endParaRPr lang="en-US" dirty="0"/>
          </a:p>
          <a:p>
            <a:r>
              <a:rPr lang="en-US" dirty="0"/>
              <a:t>Possible answers:</a:t>
            </a:r>
          </a:p>
          <a:p>
            <a:r>
              <a:rPr lang="en-US" dirty="0"/>
              <a:t>studying too long </a:t>
            </a:r>
          </a:p>
          <a:p>
            <a:r>
              <a:rPr lang="en-US" dirty="0"/>
              <a:t>too much candy </a:t>
            </a:r>
          </a:p>
          <a:p>
            <a:r>
              <a:rPr lang="en-US" dirty="0"/>
              <a:t>too much screen time </a:t>
            </a:r>
          </a:p>
          <a:p>
            <a:r>
              <a:rPr lang="en-US" dirty="0"/>
              <a:t>too much caffeine 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let’s take these pizza numbers and graph them so you can see exactly what diminishing marginal utility looks like visually."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9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interpret the graphical relationship between </a:t>
            </a:r>
            <a:r>
              <a:rPr lang="en-US" b="1" dirty="0"/>
              <a:t>marginal utility and total utility</a:t>
            </a:r>
            <a:r>
              <a:rPr lang="en-US" dirty="0"/>
              <a:t>, and explain why consumers stop consuming additional units when marginal utility reaches zero.</a:t>
            </a:r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“Marginal utility drives total utility - when marginal utility is positive, total utility rises; when marginal utility hits zero, total utility peaks; when marginal utility becomes negative, total utility falls.”</a:t>
            </a:r>
            <a:br>
              <a:rPr lang="en-US" dirty="0"/>
            </a:br>
            <a:r>
              <a:rPr lang="en-US" dirty="0"/>
              <a:t>This graphical relationship directly connects diminishing marginal utility to rational consumer behavior.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saying:</a:t>
            </a:r>
          </a:p>
          <a:p>
            <a:r>
              <a:rPr lang="en-US" i="1" dirty="0"/>
              <a:t>"Now let’s take our pizza example and translate it into graphs - the language economists use to visualize consumer behavior."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slide shows the exact same idea in two graphical formats."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Start with the left graph (Marginal Utility)</a:t>
            </a:r>
          </a:p>
          <a:p>
            <a:r>
              <a:rPr lang="en-US" dirty="0"/>
              <a:t>Point to the left graph.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"This is marginal utility - the benefit from consuming one more unit."</a:t>
            </a:r>
            <a:endParaRPr lang="en-US" dirty="0"/>
          </a:p>
          <a:p>
            <a:r>
              <a:rPr lang="en-US" dirty="0"/>
              <a:t>Connect back to pizza:</a:t>
            </a:r>
          </a:p>
          <a:p>
            <a:r>
              <a:rPr lang="en-US" dirty="0"/>
              <a:t>1st slice = huge benefit </a:t>
            </a:r>
          </a:p>
          <a:p>
            <a:r>
              <a:rPr lang="en-US" dirty="0"/>
              <a:t>2nd slice = smaller benefit </a:t>
            </a:r>
          </a:p>
          <a:p>
            <a:r>
              <a:rPr lang="en-US" dirty="0"/>
              <a:t>3rd slice = smaller still </a:t>
            </a:r>
          </a:p>
          <a:p>
            <a:r>
              <a:rPr lang="en-US" dirty="0"/>
              <a:t>eventually negative </a:t>
            </a:r>
          </a:p>
          <a:p>
            <a:r>
              <a:rPr lang="en-US" dirty="0"/>
              <a:t>Point to the downward-sloping line.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"Because each additional unit gives less extra satisfaction, marginal utility slopes downward."</a:t>
            </a:r>
            <a:endParaRPr lang="en-US" dirty="0"/>
          </a:p>
          <a:p>
            <a:r>
              <a:rPr lang="en-US" dirty="0"/>
              <a:t>Emphasize:</a:t>
            </a:r>
          </a:p>
          <a:p>
            <a:r>
              <a:rPr lang="en-US" dirty="0"/>
              <a:t>This is the visual version of the </a:t>
            </a:r>
            <a:r>
              <a:rPr lang="en-US" b="1" dirty="0"/>
              <a:t>Law of Diminishing Marginal Utility</a:t>
            </a:r>
            <a:r>
              <a:rPr lang="en-US" dirty="0"/>
              <a:t>.</a:t>
            </a:r>
          </a:p>
          <a:p>
            <a:r>
              <a:rPr lang="en-US" dirty="0"/>
              <a:t>Read the first bullet:</a:t>
            </a:r>
          </a:p>
          <a:p>
            <a:r>
              <a:rPr lang="en-US" b="1" dirty="0"/>
              <a:t>Marginal Utility constantly decreases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"That is the core rule here."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Relationship between MU and TU</a:t>
            </a:r>
          </a:p>
          <a:p>
            <a:r>
              <a:rPr lang="en-US" dirty="0"/>
              <a:t>Explain in sequence:</a:t>
            </a:r>
          </a:p>
          <a:p>
            <a:r>
              <a:rPr lang="en-US" b="1" dirty="0"/>
              <a:t>When MU is positive</a:t>
            </a:r>
          </a:p>
          <a:p>
            <a:r>
              <a:rPr lang="en-US" dirty="0"/>
              <a:t>Point to the left side of the dotted line.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"When marginal utility is positive, each extra unit adds satisfaction."</a:t>
            </a:r>
            <a:endParaRPr lang="en-US" dirty="0"/>
          </a:p>
          <a:p>
            <a:r>
              <a:rPr lang="en-US" dirty="0"/>
              <a:t>So:</a:t>
            </a:r>
          </a:p>
          <a:p>
            <a:r>
              <a:rPr lang="en-US" b="1" dirty="0"/>
              <a:t>Total utility rises.</a:t>
            </a:r>
            <a:endParaRPr lang="en-US" dirty="0"/>
          </a:p>
          <a:p>
            <a:r>
              <a:rPr lang="en-US" dirty="0"/>
              <a:t>Point to the upward portion of the TU curve.</a:t>
            </a:r>
          </a:p>
          <a:p>
            <a:endParaRPr lang="en-US" dirty="0"/>
          </a:p>
          <a:p>
            <a:r>
              <a:rPr lang="en-US" b="1" dirty="0"/>
              <a:t>When MU equals zero</a:t>
            </a:r>
          </a:p>
          <a:p>
            <a:r>
              <a:rPr lang="en-US" dirty="0"/>
              <a:t>Point to the dotted line intersection.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"At this exact quantity, marginal utility is zero."</a:t>
            </a:r>
            <a:endParaRPr lang="en-US" dirty="0"/>
          </a:p>
          <a:p>
            <a:r>
              <a:rPr lang="en-US" dirty="0"/>
              <a:t>Meaning:</a:t>
            </a:r>
          </a:p>
          <a:p>
            <a:r>
              <a:rPr lang="en-US" dirty="0"/>
              <a:t>No extra satisfaction from one more unit.</a:t>
            </a:r>
          </a:p>
          <a:p>
            <a:r>
              <a:rPr lang="en-US" dirty="0"/>
              <a:t>Therefore:</a:t>
            </a:r>
          </a:p>
          <a:p>
            <a:r>
              <a:rPr lang="en-US" b="1" dirty="0"/>
              <a:t>Total utility reaches its maximum.</a:t>
            </a:r>
            <a:endParaRPr lang="en-US" dirty="0"/>
          </a:p>
          <a:p>
            <a:r>
              <a:rPr lang="en-US" dirty="0"/>
              <a:t>Read the second bullet:</a:t>
            </a:r>
          </a:p>
          <a:p>
            <a:r>
              <a:rPr lang="en-US" b="1" dirty="0"/>
              <a:t>Total Utility is Maximum when MU is zero</a:t>
            </a:r>
            <a:endParaRPr lang="en-US" dirty="0"/>
          </a:p>
          <a:p>
            <a:r>
              <a:rPr lang="en-US" dirty="0"/>
              <a:t>This is a major AP concept.</a:t>
            </a:r>
          </a:p>
          <a:p>
            <a:endParaRPr lang="en-US" dirty="0"/>
          </a:p>
          <a:p>
            <a:r>
              <a:rPr lang="en-US" b="1" dirty="0"/>
              <a:t>When MU is negative</a:t>
            </a:r>
          </a:p>
          <a:p>
            <a:r>
              <a:rPr lang="en-US" dirty="0"/>
              <a:t>Point to the right of the dotted line.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"Now extra units actually make the consumer worse off."</a:t>
            </a:r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stuffed after too much pizza </a:t>
            </a:r>
          </a:p>
          <a:p>
            <a:r>
              <a:rPr lang="en-US" dirty="0"/>
              <a:t>exhausted from too much studying </a:t>
            </a:r>
          </a:p>
          <a:p>
            <a:r>
              <a:rPr lang="en-US" dirty="0"/>
              <a:t>annoyed after too much screen time </a:t>
            </a:r>
          </a:p>
          <a:p>
            <a:r>
              <a:rPr lang="en-US" dirty="0"/>
              <a:t>Because MU is negative:</a:t>
            </a:r>
          </a:p>
          <a:p>
            <a:r>
              <a:rPr lang="en-US" b="1" dirty="0"/>
              <a:t>Total Utility falls.</a:t>
            </a:r>
            <a:endParaRPr lang="en-US" dirty="0"/>
          </a:p>
          <a:p>
            <a:r>
              <a:rPr lang="en-US" dirty="0"/>
              <a:t>Point to the downward part of the TU curve.</a:t>
            </a:r>
          </a:p>
          <a:p>
            <a:br>
              <a:rPr lang="en-US" dirty="0"/>
            </a:br>
            <a:r>
              <a:rPr lang="en-US" b="1" dirty="0"/>
              <a:t>Connect to rational decision-making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 rational consumer does NOT keep consuming until they feel sick."</a:t>
            </a:r>
            <a:r>
              <a:rPr lang="en-US" dirty="0"/>
              <a:t>.</a:t>
            </a:r>
          </a:p>
          <a:p>
            <a:r>
              <a:rPr lang="en-US" dirty="0"/>
              <a:t>Then clarify:</a:t>
            </a:r>
          </a:p>
          <a:p>
            <a:r>
              <a:rPr lang="en-US" i="1" dirty="0"/>
              <a:t>"Consumers typically stop before marginal utility becomes negative."</a:t>
            </a:r>
            <a:endParaRPr lang="en-US" dirty="0"/>
          </a:p>
          <a:p>
            <a:r>
              <a:rPr lang="en-US" dirty="0"/>
              <a:t>If price exists:</a:t>
            </a:r>
          </a:p>
          <a:p>
            <a:r>
              <a:rPr lang="en-US" dirty="0"/>
              <a:t>They stop even earlier - when the marginal utility, calculated in dollars, equals the price of the next slice of pizza. </a:t>
            </a:r>
          </a:p>
          <a:p>
            <a:r>
              <a:rPr lang="en-US" dirty="0"/>
              <a:t>when:</a:t>
            </a:r>
          </a:p>
          <a:p>
            <a:r>
              <a:rPr lang="en-US" b="1" dirty="0"/>
              <a:t>Marginal Benefit = Marginal Cost</a:t>
            </a:r>
            <a:endParaRPr lang="en-US" dirty="0"/>
          </a:p>
          <a:p>
            <a:r>
              <a:rPr lang="en-US" dirty="0"/>
              <a:t>This previews utility maximization.</a:t>
            </a:r>
          </a:p>
          <a:p>
            <a:endParaRPr lang="en-US" dirty="0"/>
          </a:p>
          <a:p>
            <a:r>
              <a:rPr lang="en-US" b="1" dirty="0"/>
              <a:t>Common AP clarification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"Don’t confuse total utility with marginal utility."</a:t>
            </a:r>
            <a:endParaRPr lang="en-US" dirty="0"/>
          </a:p>
          <a:p>
            <a:r>
              <a:rPr lang="en-US" dirty="0"/>
              <a:t>Quick distinction:</a:t>
            </a:r>
          </a:p>
          <a:p>
            <a:r>
              <a:rPr lang="en-US" b="1" dirty="0"/>
              <a:t>Total Utility = all satisfaction accumulated</a:t>
            </a:r>
            <a:r>
              <a:rPr lang="en-US" dirty="0"/>
              <a:t> </a:t>
            </a:r>
          </a:p>
          <a:p>
            <a:r>
              <a:rPr lang="en-US" b="1" dirty="0"/>
              <a:t>Marginal Utility = extra satisfaction from one more unit</a:t>
            </a:r>
            <a:r>
              <a:rPr lang="en-US" dirty="0"/>
              <a:t> 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"Marginal tells total what to do."</a:t>
            </a:r>
            <a:endParaRPr lang="en-US" dirty="0"/>
          </a:p>
          <a:p>
            <a:r>
              <a:rPr lang="en-US" dirty="0"/>
              <a:t>Good memory phrase.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marginal utility is positive, what happens to total utility?”</a:t>
            </a:r>
            <a:endParaRPr lang="en-US" dirty="0"/>
          </a:p>
          <a:p>
            <a:r>
              <a:rPr lang="en-US" dirty="0"/>
              <a:t>(Expected: rises.)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marginal utility is zero?”</a:t>
            </a:r>
            <a:endParaRPr lang="en-US" dirty="0"/>
          </a:p>
          <a:p>
            <a:r>
              <a:rPr lang="en-US" dirty="0"/>
              <a:t>(Expected: total utility is max.)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marginal utility is negative?”</a:t>
            </a:r>
            <a:endParaRPr lang="en-US" dirty="0"/>
          </a:p>
          <a:p>
            <a:r>
              <a:rPr lang="en-US" dirty="0"/>
              <a:t>(Expected: total utility falls.)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“Would a rational person keep consuming once utility becomes negative?”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endParaRPr lang="en-US" dirty="0"/>
          </a:p>
          <a:p>
            <a:r>
              <a:rPr lang="en-US" b="1" dirty="0"/>
              <a:t>Transition to Next Slide:</a:t>
            </a:r>
          </a:p>
          <a:p>
            <a:r>
              <a:rPr lang="en-US" i="1" dirty="0"/>
              <a:t>"Now that we understand how utility behaves, let’s use that idea to figure out how consumers choose the utility-maximizing combination of goods to buy."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21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understand the </a:t>
            </a:r>
            <a:r>
              <a:rPr lang="en-US" b="1" dirty="0"/>
              <a:t>utility-maximizing rule for multiple goods</a:t>
            </a:r>
            <a:r>
              <a:rPr lang="en-US" dirty="0"/>
              <a:t> and explain how consumers allocate limited income to maximize total satisfaction.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“Consumers get the most satisfaction by spending the next dollar where it gives the biggest bang for the buck.”</a:t>
            </a:r>
            <a:br>
              <a:rPr lang="en-US" dirty="0"/>
            </a:br>
            <a:r>
              <a:rPr lang="en-US" dirty="0"/>
              <a:t>Utility maximization means reallocating spending until the marginal utility per dollar is equal across all goods.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saying:</a:t>
            </a:r>
          </a:p>
          <a:p>
            <a:r>
              <a:rPr lang="en-US" i="1" dirty="0"/>
              <a:t>"So far, we’ve looked at how utility changes when consuming more of one good. But in real life, consumers choose between multiple goods with limited money."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"The big question becomes: how should a rational consumer divide their spending?"</a:t>
            </a:r>
            <a:endParaRPr lang="en-US" dirty="0"/>
          </a:p>
          <a:p>
            <a:r>
              <a:rPr lang="en-US" dirty="0"/>
              <a:t>Point to the formula.</a:t>
            </a:r>
          </a:p>
          <a:p>
            <a:endParaRPr lang="en-US" b="1" dirty="0"/>
          </a:p>
          <a:p>
            <a:r>
              <a:rPr lang="en-US" b="1" dirty="0"/>
              <a:t>Introduce the rule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MUₐ / Pₐ = MUᵦ / Pᵦ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"This is the utility-maximizing combinations rule."</a:t>
            </a:r>
            <a:endParaRPr lang="en-US" dirty="0"/>
          </a:p>
          <a:p>
            <a:r>
              <a:rPr lang="en-US" dirty="0"/>
              <a:t>Then translate it:</a:t>
            </a:r>
          </a:p>
          <a:p>
            <a:r>
              <a:rPr lang="en-US" i="1" dirty="0"/>
              <a:t>"Consumers maximize total satisfaction when the marginal utility per dollar spent is equal across goods."</a:t>
            </a:r>
            <a:endParaRPr lang="en-US" dirty="0"/>
          </a:p>
          <a:p>
            <a:r>
              <a:rPr lang="en-US" dirty="0"/>
              <a:t>Simplify further:</a:t>
            </a:r>
          </a:p>
          <a:p>
            <a:r>
              <a:rPr lang="en-US" b="1" dirty="0"/>
              <a:t>“Equal satisfaction per dollar.”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one of the most important consumer-choice rules in microeconomics."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Define each piece</a:t>
            </a:r>
          </a:p>
          <a:p>
            <a:r>
              <a:rPr lang="en-US" dirty="0"/>
              <a:t>Point to each variable.</a:t>
            </a:r>
          </a:p>
          <a:p>
            <a:r>
              <a:rPr lang="en-US" dirty="0"/>
              <a:t>Explain:</a:t>
            </a:r>
          </a:p>
          <a:p>
            <a:r>
              <a:rPr lang="en-US" b="1" dirty="0"/>
              <a:t>MU</a:t>
            </a:r>
            <a:r>
              <a:rPr lang="en-US" dirty="0"/>
              <a:t> = marginal utility </a:t>
            </a:r>
          </a:p>
          <a:p>
            <a:r>
              <a:rPr lang="en-US" b="1" dirty="0"/>
              <a:t>P</a:t>
            </a:r>
            <a:r>
              <a:rPr lang="en-US" dirty="0"/>
              <a:t> = price </a:t>
            </a:r>
          </a:p>
          <a:p>
            <a:r>
              <a:rPr lang="en-US" b="1" dirty="0"/>
              <a:t>MU/P</a:t>
            </a:r>
            <a:r>
              <a:rPr lang="en-US" dirty="0"/>
              <a:t> = utility gained from spending one dollar 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"This tells us how much extra happiness each dollar buys."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Explain the logic before doing numbers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"Imagine one dollar spent on soda gives you more satisfaction than one dollar spent on sandwiches."</a:t>
            </a:r>
            <a:endParaRPr lang="en-US" dirty="0"/>
          </a:p>
          <a:p>
            <a:r>
              <a:rPr lang="en-US" dirty="0"/>
              <a:t>Ask:</a:t>
            </a:r>
          </a:p>
          <a:p>
            <a:r>
              <a:rPr lang="en-US" i="1" dirty="0"/>
              <a:t>"Should you keep spending money equally on both?"</a:t>
            </a:r>
            <a:endParaRPr lang="en-US" dirty="0"/>
          </a:p>
          <a:p>
            <a:r>
              <a:rPr lang="en-US" dirty="0"/>
              <a:t>Answer:</a:t>
            </a:r>
          </a:p>
          <a:p>
            <a:r>
              <a:rPr lang="en-US" dirty="0"/>
              <a:t>No.</a:t>
            </a:r>
          </a:p>
          <a:p>
            <a:r>
              <a:rPr lang="en-US" dirty="0"/>
              <a:t>Explain:</a:t>
            </a:r>
          </a:p>
          <a:p>
            <a:r>
              <a:rPr lang="en-US" i="1" dirty="0"/>
              <a:t>"A rational consumer shifts spending toward the item giving more utility per dollar."</a:t>
            </a:r>
            <a:endParaRPr lang="en-US" dirty="0"/>
          </a:p>
          <a:p>
            <a:r>
              <a:rPr lang="en-US" dirty="0"/>
              <a:t>Repeat the core rule:</a:t>
            </a:r>
          </a:p>
          <a:p>
            <a:r>
              <a:rPr lang="en-US" b="1" dirty="0"/>
              <a:t>Buy more of the high MU/$ good.</a:t>
            </a:r>
            <a:br>
              <a:rPr lang="en-US" b="1" dirty="0"/>
            </a:br>
            <a:r>
              <a:rPr lang="en-US" b="1" dirty="0"/>
              <a:t>Buy less of the low MU/$ good.</a:t>
            </a:r>
            <a:endParaRPr lang="en-US" dirty="0"/>
          </a:p>
          <a:p>
            <a:r>
              <a:rPr lang="en-US" dirty="0"/>
              <a:t>As consumption changes:</a:t>
            </a:r>
          </a:p>
          <a:p>
            <a:r>
              <a:rPr lang="en-US" dirty="0"/>
              <a:t>marginal utility of the good you buy more of falls </a:t>
            </a:r>
          </a:p>
          <a:p>
            <a:r>
              <a:rPr lang="en-US" dirty="0"/>
              <a:t>marginal utility of the good you buy less of rises </a:t>
            </a:r>
          </a:p>
          <a:p>
            <a:r>
              <a:rPr lang="en-US" dirty="0"/>
              <a:t>Eventually:</a:t>
            </a:r>
          </a:p>
          <a:p>
            <a:r>
              <a:rPr lang="en-US" dirty="0"/>
              <a:t>The ratios become equal.</a:t>
            </a:r>
          </a:p>
          <a:p>
            <a:r>
              <a:rPr lang="en-US" dirty="0"/>
              <a:t>That’s equilibrium.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Work through the example</a:t>
            </a:r>
          </a:p>
          <a:p>
            <a:r>
              <a:rPr lang="en-US" dirty="0"/>
              <a:t>Now point to the soda.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MU = 45</a:t>
            </a:r>
            <a:br>
              <a:rPr lang="en-US" dirty="0"/>
            </a:br>
            <a:r>
              <a:rPr lang="en-US" b="1" dirty="0"/>
              <a:t>Price = $3</a:t>
            </a:r>
            <a:endParaRPr lang="en-US" dirty="0"/>
          </a:p>
          <a:p>
            <a:r>
              <a:rPr lang="en-US" dirty="0"/>
              <a:t>Calculate aloud:</a:t>
            </a:r>
          </a:p>
          <a:p>
            <a:r>
              <a:rPr lang="en-US" b="1" dirty="0"/>
              <a:t>45 ÷ 3 = 15 utils per dollar</a:t>
            </a:r>
            <a:endParaRPr lang="en-US" dirty="0"/>
          </a:p>
          <a:p>
            <a:r>
              <a:rPr lang="en-US" dirty="0"/>
              <a:t>Point to the big blue:</a:t>
            </a:r>
          </a:p>
          <a:p>
            <a:r>
              <a:rPr lang="en-US" b="1" dirty="0"/>
              <a:t>15 MU/$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"Every dollar spent on soda gives 15 units of satisfaction."</a:t>
            </a:r>
            <a:endParaRPr lang="en-US" dirty="0"/>
          </a:p>
          <a:p>
            <a:endParaRPr lang="en-US" dirty="0"/>
          </a:p>
          <a:p>
            <a:r>
              <a:rPr lang="en-US" dirty="0"/>
              <a:t>Now point to the sandwich.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MU = 80</a:t>
            </a:r>
            <a:br>
              <a:rPr lang="en-US" dirty="0"/>
            </a:br>
            <a:r>
              <a:rPr lang="en-US" b="1" dirty="0"/>
              <a:t>Price = $8</a:t>
            </a:r>
            <a:endParaRPr lang="en-US" dirty="0"/>
          </a:p>
          <a:p>
            <a:r>
              <a:rPr lang="en-US" dirty="0"/>
              <a:t>Calculate:</a:t>
            </a:r>
          </a:p>
          <a:p>
            <a:r>
              <a:rPr lang="en-US" b="1" dirty="0"/>
              <a:t>80 ÷ 8 = 10 utils per dollar</a:t>
            </a:r>
            <a:endParaRPr lang="en-US" dirty="0"/>
          </a:p>
          <a:p>
            <a:r>
              <a:rPr lang="en-US" dirty="0"/>
              <a:t>Point to:</a:t>
            </a:r>
          </a:p>
          <a:p>
            <a:r>
              <a:rPr lang="en-US" b="1" dirty="0"/>
              <a:t>10 MU/$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"Every dollar spent on sandwiches gives only 10 units of satisfaction."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Compare the two</a:t>
            </a:r>
          </a:p>
          <a:p>
            <a:r>
              <a:rPr lang="en-US" dirty="0"/>
              <a:t>Ask:</a:t>
            </a:r>
          </a:p>
          <a:p>
            <a:r>
              <a:rPr lang="en-US" i="1" dirty="0"/>
              <a:t>"Which gives the bigger bang for the buck?"</a:t>
            </a:r>
            <a:endParaRPr lang="en-US" dirty="0"/>
          </a:p>
          <a:p>
            <a:r>
              <a:rPr lang="en-US" dirty="0"/>
              <a:t>Expected:</a:t>
            </a:r>
          </a:p>
          <a:p>
            <a:r>
              <a:rPr lang="en-US" b="1" dirty="0"/>
              <a:t>Soda</a:t>
            </a:r>
            <a:endParaRPr lang="en-US" dirty="0"/>
          </a:p>
          <a:p>
            <a:r>
              <a:rPr lang="en-US" dirty="0"/>
              <a:t>Then explain the arrows.</a:t>
            </a:r>
          </a:p>
          <a:p>
            <a:r>
              <a:rPr lang="en-US" dirty="0"/>
              <a:t>Green arrow:</a:t>
            </a:r>
          </a:p>
          <a:p>
            <a:r>
              <a:rPr lang="en-US" dirty="0"/>
              <a:t>Buy </a:t>
            </a:r>
            <a:r>
              <a:rPr lang="en-US" b="1" dirty="0"/>
              <a:t>more soda</a:t>
            </a:r>
            <a:endParaRPr lang="en-US" dirty="0"/>
          </a:p>
          <a:p>
            <a:r>
              <a:rPr lang="en-US" dirty="0"/>
              <a:t>Red arrow:</a:t>
            </a:r>
          </a:p>
          <a:p>
            <a:r>
              <a:rPr lang="en-US" dirty="0"/>
              <a:t>Buy </a:t>
            </a:r>
            <a:r>
              <a:rPr lang="en-US" b="1" dirty="0"/>
              <a:t>fewer sandwiches</a:t>
            </a:r>
            <a:endParaRPr lang="en-US" dirty="0"/>
          </a:p>
          <a:p>
            <a:r>
              <a:rPr lang="en-US" dirty="0"/>
              <a:t>Why?</a:t>
            </a:r>
          </a:p>
          <a:p>
            <a:r>
              <a:rPr lang="en-US" dirty="0"/>
              <a:t>Because:</a:t>
            </a:r>
          </a:p>
          <a:p>
            <a:r>
              <a:rPr lang="en-US" b="1" dirty="0"/>
              <a:t>15 &gt; 10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"Right now, spending a dollar on soda gives more benefit than spending a dollar on sandwiches."</a:t>
            </a:r>
            <a:endParaRPr lang="en-US" dirty="0"/>
          </a:p>
          <a:p>
            <a:r>
              <a:rPr lang="en-US" dirty="0"/>
              <a:t>So the current combination is </a:t>
            </a:r>
            <a:r>
              <a:rPr lang="en-US" b="1" dirty="0"/>
              <a:t>not utility maximizing.</a:t>
            </a:r>
            <a:endParaRPr lang="en-US" dirty="0"/>
          </a:p>
          <a:p>
            <a:br>
              <a:rPr lang="en-US" dirty="0"/>
            </a:br>
            <a:r>
              <a:rPr lang="en-US" b="1" dirty="0"/>
              <a:t>Explain adjustment process</a:t>
            </a:r>
          </a:p>
          <a:p>
            <a:r>
              <a:rPr lang="en-US" dirty="0"/>
              <a:t>Say:</a:t>
            </a:r>
          </a:p>
          <a:p>
            <a:r>
              <a:rPr lang="en-US" i="1" dirty="0"/>
              <a:t>"If the consumer buys more soda..."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dirty="0"/>
              <a:t>Marginal utility from soda falls.</a:t>
            </a:r>
          </a:p>
          <a:p>
            <a:r>
              <a:rPr lang="en-US" dirty="0"/>
              <a:t>Why?</a:t>
            </a:r>
          </a:p>
          <a:p>
            <a:r>
              <a:rPr lang="en-US" dirty="0"/>
              <a:t>Diminishing marginal utility.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"If the consumer buys fewer sandwiches..."</a:t>
            </a:r>
            <a:endParaRPr lang="en-US" dirty="0"/>
          </a:p>
          <a:p>
            <a:r>
              <a:rPr lang="en-US" dirty="0"/>
              <a:t>Marginal utility from sandwiches rises relative to the units still being consumed.</a:t>
            </a:r>
          </a:p>
          <a:p>
            <a:r>
              <a:rPr lang="en-US" dirty="0"/>
              <a:t>Eventually:</a:t>
            </a:r>
          </a:p>
          <a:p>
            <a:r>
              <a:rPr lang="en-US" dirty="0"/>
              <a:t>The MU/$ values become equal.</a:t>
            </a:r>
          </a:p>
          <a:p>
            <a:r>
              <a:rPr lang="en-US" dirty="0"/>
              <a:t>That’s the utility-maximizing combination.</a:t>
            </a:r>
          </a:p>
          <a:p>
            <a:endParaRPr lang="en-US" dirty="0"/>
          </a:p>
          <a:p>
            <a:r>
              <a:rPr lang="en-US" b="1" dirty="0"/>
              <a:t>AP exam clarification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NOT saying total utility has to be equal."</a:t>
            </a:r>
            <a:endParaRPr lang="en-US" dirty="0"/>
          </a:p>
          <a:p>
            <a:r>
              <a:rPr lang="en-US" dirty="0"/>
              <a:t>Important distinction:</a:t>
            </a:r>
          </a:p>
          <a:p>
            <a:r>
              <a:rPr lang="en-US" dirty="0"/>
              <a:t>Not:</a:t>
            </a:r>
          </a:p>
          <a:p>
            <a:r>
              <a:rPr lang="en-US" b="1" dirty="0"/>
              <a:t>MUₐ = MU</a:t>
            </a:r>
            <a:r>
              <a:rPr kumimoji="0" lang="en-US" sz="1200" b="1" i="0" u="none" strike="noStrike" kern="1200" cap="none" spc="0" normalizeH="0" baseline="-2500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  <a:p>
            <a:r>
              <a:rPr lang="en-US" dirty="0"/>
              <a:t>But:</a:t>
            </a:r>
          </a:p>
          <a:p>
            <a:r>
              <a:rPr lang="en-US" b="1" dirty="0"/>
              <a:t>MUₐ/Pₐ = MU</a:t>
            </a:r>
            <a:r>
              <a:rPr kumimoji="0" lang="en-US" sz="1200" b="1" i="0" u="none" strike="noStrike" kern="1200" cap="none" spc="0" normalizeH="0" baseline="-2500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lang="en-US" b="1" dirty="0"/>
              <a:t>/P</a:t>
            </a:r>
            <a:r>
              <a:rPr kumimoji="0" lang="en-US" sz="1200" b="1" i="0" u="none" strike="noStrike" kern="1200" cap="none" spc="0" normalizeH="0" baseline="-2500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  <a:p>
            <a:r>
              <a:rPr lang="en-US" dirty="0"/>
              <a:t>Students commonly miss that.</a:t>
            </a:r>
          </a:p>
          <a:p>
            <a:r>
              <a:rPr lang="en-US" dirty="0"/>
              <a:t>A sandwich can provide more total utility - </a:t>
            </a:r>
          </a:p>
          <a:p>
            <a:r>
              <a:rPr lang="en-US" dirty="0"/>
              <a:t>but if it costs more, soda may still be the better marginal purchase.</a:t>
            </a:r>
          </a:p>
          <a:p>
            <a:r>
              <a:rPr lang="en-US" b="1" dirty="0"/>
              <a:t>Simple memory trick</a:t>
            </a:r>
          </a:p>
          <a:p>
            <a:r>
              <a:rPr lang="en-US" dirty="0"/>
              <a:t>Write/say:</a:t>
            </a:r>
          </a:p>
          <a:p>
            <a:r>
              <a:rPr lang="en-US" b="1" dirty="0"/>
              <a:t>“Biggest happiness per buck.”</a:t>
            </a:r>
            <a:endParaRPr lang="en-US" dirty="0"/>
          </a:p>
          <a:p>
            <a:r>
              <a:rPr lang="en-US" dirty="0"/>
              <a:t>Students remember that.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“If one dollar spent on soda gives 15 utils and one dollar spent on sandwiches gives 10 utils, where should the next dollar go?”</a:t>
            </a:r>
            <a:endParaRPr lang="en-US" dirty="0"/>
          </a:p>
          <a:p>
            <a:r>
              <a:rPr lang="en-US" dirty="0"/>
              <a:t>(Expected: soda.)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won’t that continue forever?”</a:t>
            </a:r>
            <a:endParaRPr lang="en-US" dirty="0"/>
          </a:p>
          <a:p>
            <a:r>
              <a:rPr lang="en-US" dirty="0"/>
              <a:t>(Expected: diminishing marginal utility.)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“What happens when the two MU/$ values become equal?”</a:t>
            </a:r>
            <a:endParaRPr lang="en-US" dirty="0"/>
          </a:p>
          <a:p>
            <a:r>
              <a:rPr lang="en-US" dirty="0"/>
              <a:t>(Expected: utility maximized.)</a:t>
            </a:r>
          </a:p>
          <a:p>
            <a:r>
              <a:rPr lang="en-US" dirty="0"/>
              <a:t>Follow-up:</a:t>
            </a:r>
          </a:p>
          <a:p>
            <a:r>
              <a:rPr lang="en-US" b="1" dirty="0"/>
              <a:t>“Should total utility be equal across goods?”</a:t>
            </a:r>
            <a:endParaRPr lang="en-US" dirty="0"/>
          </a:p>
          <a:p>
            <a:r>
              <a:rPr lang="en-US" dirty="0"/>
              <a:t>(Expected: no.)</a:t>
            </a:r>
          </a:p>
          <a:p>
            <a:br>
              <a:rPr lang="en-US" dirty="0"/>
            </a:br>
            <a:r>
              <a:rPr lang="en-US" b="1" dirty="0"/>
              <a:t>Transition to Next Slide:</a:t>
            </a:r>
          </a:p>
          <a:p>
            <a:r>
              <a:rPr lang="en-US" i="1" dirty="0"/>
              <a:t>"Now let’s make this more realistic by adding a third good - and introducing the budget constraint that limits what consumers can actually buy."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2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</a:p>
          <a:p>
            <a:r>
              <a:rPr lang="en-US" dirty="0"/>
              <a:t>Students will apply the </a:t>
            </a:r>
            <a:r>
              <a:rPr lang="en-US" b="1" dirty="0"/>
              <a:t>utility-maximization rule with a budget constraint</a:t>
            </a:r>
            <a:r>
              <a:rPr lang="en-US" dirty="0"/>
              <a:t> to determine the combination of goods that produces the greatest total satisfaction.</a:t>
            </a:r>
          </a:p>
          <a:p>
            <a:endParaRPr lang="en-US" b="1" dirty="0"/>
          </a:p>
          <a:p>
            <a:r>
              <a:rPr lang="en-US" b="1" dirty="0"/>
              <a:t>Key Framing Idea:</a:t>
            </a:r>
          </a:p>
          <a:p>
            <a:r>
              <a:rPr lang="en-US" i="1" dirty="0"/>
              <a:t>“Consumers with limited income should spend each dollar where it creates the greatest additional satisfaction until the budget runs out.”</a:t>
            </a:r>
            <a:br>
              <a:rPr lang="en-US" dirty="0"/>
            </a:br>
            <a:r>
              <a:rPr lang="en-US" dirty="0"/>
              <a:t>This combines diminishing marginal utility, marginal analysis, and rational decision-making into one practical consumer-choice model.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</a:p>
          <a:p>
            <a:r>
              <a:rPr lang="en-US" dirty="0"/>
              <a:t>Start by saying:</a:t>
            </a:r>
          </a:p>
          <a:p>
            <a:r>
              <a:rPr lang="en-US" i="1" dirty="0"/>
              <a:t>"Now let’s put everything together in a realistic consumer decision."</a:t>
            </a:r>
            <a:endParaRPr lang="en-US" dirty="0"/>
          </a:p>
          <a:p>
            <a:r>
              <a:rPr lang="en-US" dirty="0"/>
              <a:t>Pause.</a:t>
            </a:r>
          </a:p>
          <a:p>
            <a:r>
              <a:rPr lang="en-US" dirty="0"/>
              <a:t>Then:</a:t>
            </a:r>
          </a:p>
          <a:p>
            <a:r>
              <a:rPr lang="en-US" i="1" dirty="0"/>
              <a:t>"Consumers don’t have unlimited money, so maximizing utility means making the best choices within a budget constraint."</a:t>
            </a:r>
            <a:endParaRPr lang="en-US" dirty="0"/>
          </a:p>
          <a:p>
            <a:r>
              <a:rPr lang="en-US" dirty="0"/>
              <a:t>Point to:</a:t>
            </a:r>
          </a:p>
          <a:p>
            <a:r>
              <a:rPr lang="en-US" b="1" dirty="0"/>
              <a:t>Budget constraint ($6)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"This consumer only has six dollars to spend."</a:t>
            </a:r>
            <a:endParaRPr lang="en-US" dirty="0"/>
          </a:p>
          <a:p>
            <a:r>
              <a:rPr lang="en-US" dirty="0"/>
              <a:t>That means:</a:t>
            </a:r>
          </a:p>
          <a:p>
            <a:r>
              <a:rPr lang="en-US" dirty="0"/>
              <a:t>The goal is not to buy everything.</a:t>
            </a:r>
          </a:p>
          <a:p>
            <a:r>
              <a:rPr lang="en-US" dirty="0"/>
              <a:t>The goal is to buy the </a:t>
            </a:r>
            <a:r>
              <a:rPr lang="en-US" b="1" dirty="0"/>
              <a:t>best combination possible.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Introduce the three goods</a:t>
            </a:r>
          </a:p>
          <a:p>
            <a:r>
              <a:rPr lang="en-US" dirty="0"/>
              <a:t>Point to each good.</a:t>
            </a:r>
          </a:p>
          <a:p>
            <a:r>
              <a:rPr lang="en-US" dirty="0"/>
              <a:t>Explain:</a:t>
            </a:r>
          </a:p>
          <a:p>
            <a:r>
              <a:rPr lang="en-US" b="1" dirty="0"/>
              <a:t>Apples = $1</a:t>
            </a:r>
            <a:br>
              <a:rPr lang="en-US" dirty="0"/>
            </a:br>
            <a:r>
              <a:rPr lang="en-US" b="1" dirty="0"/>
              <a:t>Bananas = $0.50</a:t>
            </a:r>
            <a:br>
              <a:rPr lang="en-US" dirty="0"/>
            </a:br>
            <a:r>
              <a:rPr lang="en-US" b="1" dirty="0"/>
              <a:t>Oranges = $2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"Each table shows the marginal utility from consuming additional units of each good."</a:t>
            </a:r>
            <a:endParaRPr lang="en-US" dirty="0"/>
          </a:p>
          <a:p>
            <a:r>
              <a:rPr lang="en-US" dirty="0"/>
              <a:t>Explain:</a:t>
            </a:r>
          </a:p>
          <a:p>
            <a:r>
              <a:rPr lang="en-US" dirty="0"/>
              <a:t>As quantity increases:</a:t>
            </a:r>
          </a:p>
          <a:p>
            <a:r>
              <a:rPr lang="en-US" dirty="0"/>
              <a:t>Marginal utility falls.</a:t>
            </a:r>
          </a:p>
          <a:p>
            <a:r>
              <a:rPr lang="en-US" dirty="0"/>
              <a:t>That’s diminishing marginal utility in action.</a:t>
            </a:r>
          </a:p>
          <a:p>
            <a:r>
              <a:rPr lang="en-US" dirty="0"/>
              <a:t>But because prices differ - </a:t>
            </a:r>
          </a:p>
          <a:p>
            <a:r>
              <a:rPr lang="en-US" dirty="0"/>
              <a:t>we cannot compare marginal utility alone.</a:t>
            </a:r>
          </a:p>
          <a:p>
            <a:r>
              <a:rPr lang="en-US" dirty="0"/>
              <a:t>We must compare:</a:t>
            </a:r>
          </a:p>
          <a:p>
            <a:r>
              <a:rPr lang="en-US" b="1" dirty="0"/>
              <a:t>MU per dollar</a:t>
            </a:r>
            <a:endParaRPr lang="en-US" dirty="0"/>
          </a:p>
          <a:p>
            <a:r>
              <a:rPr lang="en-US" dirty="0"/>
              <a:t>Point to the MU/$ columns.</a:t>
            </a:r>
          </a:p>
          <a:p>
            <a:br>
              <a:rPr lang="en-US" dirty="0"/>
            </a:br>
            <a:r>
              <a:rPr lang="en-US" b="1" dirty="0"/>
              <a:t>Explain the procedure</a:t>
            </a:r>
          </a:p>
          <a:p>
            <a:r>
              <a:rPr lang="en-US" dirty="0"/>
              <a:t>Point to the instructions on the right.</a:t>
            </a:r>
          </a:p>
          <a:p>
            <a:r>
              <a:rPr lang="en-US" dirty="0"/>
              <a:t>Read:</a:t>
            </a:r>
          </a:p>
          <a:p>
            <a:r>
              <a:rPr lang="en-US" b="1" dirty="0"/>
              <a:t>1. Calculate MU/$</a:t>
            </a:r>
            <a:br>
              <a:rPr lang="en-US" dirty="0"/>
            </a:br>
            <a:r>
              <a:rPr lang="en-US" b="1" dirty="0"/>
              <a:t>2. Purchase highest MU/$ until all money is spent</a:t>
            </a:r>
            <a:endParaRPr lang="en-US" dirty="0"/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"This is basically a shopping draft."</a:t>
            </a:r>
            <a:endParaRPr lang="en-US" dirty="0"/>
          </a:p>
          <a:p>
            <a:r>
              <a:rPr lang="en-US" dirty="0"/>
              <a:t>Each round:</a:t>
            </a:r>
          </a:p>
          <a:p>
            <a:r>
              <a:rPr lang="en-US" dirty="0"/>
              <a:t>Find the highest utility per dollar purchase available.</a:t>
            </a:r>
          </a:p>
          <a:p>
            <a:r>
              <a:rPr lang="en-US" dirty="0"/>
              <a:t>Buy it.</a:t>
            </a:r>
          </a:p>
          <a:p>
            <a:r>
              <a:rPr lang="en-US" dirty="0"/>
              <a:t>Recalculate what the next unit would be.</a:t>
            </a:r>
          </a:p>
          <a:p>
            <a:r>
              <a:rPr lang="en-US" dirty="0"/>
              <a:t>Repeat until the budget is gone.</a:t>
            </a:r>
          </a:p>
          <a:p>
            <a:endParaRPr lang="en-US" dirty="0"/>
          </a:p>
          <a:p>
            <a:r>
              <a:rPr lang="en-US" b="1" dirty="0"/>
              <a:t>Walk through the purchases</a:t>
            </a:r>
          </a:p>
          <a:p>
            <a:r>
              <a:rPr lang="en-US" b="1" dirty="0"/>
              <a:t>Purchase #1</a:t>
            </a:r>
          </a:p>
          <a:p>
            <a:r>
              <a:rPr lang="en-US" dirty="0"/>
              <a:t>Point to bananas.</a:t>
            </a:r>
          </a:p>
          <a:p>
            <a:r>
              <a:rPr lang="en-US" dirty="0"/>
              <a:t>Top banana MU/$:</a:t>
            </a:r>
          </a:p>
          <a:p>
            <a:r>
              <a:rPr lang="en-US" b="1" dirty="0"/>
              <a:t>60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"The best first purchase is one banana because it gives the biggest bang for the buck."</a:t>
            </a:r>
            <a:endParaRPr lang="en-US" dirty="0"/>
          </a:p>
          <a:p>
            <a:r>
              <a:rPr lang="en-US" dirty="0"/>
              <a:t>Cost:</a:t>
            </a:r>
          </a:p>
          <a:p>
            <a:r>
              <a:rPr lang="en-US" dirty="0"/>
              <a:t>$0.50</a:t>
            </a:r>
          </a:p>
          <a:p>
            <a:r>
              <a:rPr lang="en-US" dirty="0"/>
              <a:t>Remaining budget:</a:t>
            </a:r>
          </a:p>
          <a:p>
            <a:r>
              <a:rPr lang="en-US" dirty="0"/>
              <a:t>$5.50</a:t>
            </a:r>
          </a:p>
          <a:p>
            <a:endParaRPr lang="en-US" dirty="0"/>
          </a:p>
          <a:p>
            <a:r>
              <a:rPr lang="en-US" b="1" dirty="0"/>
              <a:t>Purchase #2</a:t>
            </a:r>
          </a:p>
          <a:p>
            <a:r>
              <a:rPr lang="en-US" dirty="0"/>
              <a:t>Next banana:</a:t>
            </a:r>
          </a:p>
          <a:p>
            <a:r>
              <a:rPr lang="en-US" b="1" dirty="0"/>
              <a:t>52 MU/$</a:t>
            </a:r>
            <a:endParaRPr lang="en-US" dirty="0"/>
          </a:p>
          <a:p>
            <a:r>
              <a:rPr lang="en-US" dirty="0"/>
              <a:t>Still highest.</a:t>
            </a:r>
          </a:p>
          <a:p>
            <a:r>
              <a:rPr lang="en-US" dirty="0"/>
              <a:t>Buy second banana.</a:t>
            </a:r>
          </a:p>
          <a:p>
            <a:r>
              <a:rPr lang="en-US" dirty="0"/>
              <a:t>Another $0.50</a:t>
            </a:r>
          </a:p>
          <a:p>
            <a:r>
              <a:rPr lang="en-US" dirty="0"/>
              <a:t>Remaining:</a:t>
            </a:r>
          </a:p>
          <a:p>
            <a:r>
              <a:rPr lang="en-US" dirty="0"/>
              <a:t>$5.00</a:t>
            </a:r>
          </a:p>
          <a:p>
            <a:br>
              <a:rPr lang="en-US" dirty="0"/>
            </a:br>
            <a:r>
              <a:rPr lang="en-US" b="1" dirty="0"/>
              <a:t>Purchase #3</a:t>
            </a:r>
          </a:p>
          <a:p>
            <a:r>
              <a:rPr lang="en-US" dirty="0"/>
              <a:t>Now compare:</a:t>
            </a:r>
          </a:p>
          <a:p>
            <a:r>
              <a:rPr lang="en-US" dirty="0"/>
              <a:t>Apple = 50</a:t>
            </a:r>
            <a:br>
              <a:rPr lang="en-US" dirty="0"/>
            </a:br>
            <a:r>
              <a:rPr lang="en-US" dirty="0"/>
              <a:t>Orange = 48</a:t>
            </a:r>
            <a:br>
              <a:rPr lang="en-US" dirty="0"/>
            </a:br>
            <a:r>
              <a:rPr lang="en-US" dirty="0"/>
              <a:t>Next banana = 36</a:t>
            </a:r>
          </a:p>
          <a:p>
            <a:r>
              <a:rPr lang="en-US" dirty="0"/>
              <a:t>Highest:</a:t>
            </a:r>
          </a:p>
          <a:p>
            <a:r>
              <a:rPr lang="en-US" b="1" dirty="0"/>
              <a:t>Apple</a:t>
            </a:r>
            <a:endParaRPr lang="en-US" dirty="0"/>
          </a:p>
          <a:p>
            <a:r>
              <a:rPr lang="en-US" dirty="0"/>
              <a:t>Buy 1 apple.</a:t>
            </a:r>
          </a:p>
          <a:p>
            <a:r>
              <a:rPr lang="en-US" dirty="0"/>
              <a:t>Cost:</a:t>
            </a:r>
          </a:p>
          <a:p>
            <a:r>
              <a:rPr lang="en-US" dirty="0"/>
              <a:t>$1</a:t>
            </a:r>
          </a:p>
          <a:p>
            <a:r>
              <a:rPr lang="en-US" dirty="0"/>
              <a:t>Remaining:</a:t>
            </a:r>
          </a:p>
          <a:p>
            <a:r>
              <a:rPr lang="en-US" dirty="0"/>
              <a:t>$4</a:t>
            </a:r>
          </a:p>
          <a:p>
            <a:br>
              <a:rPr lang="en-US" dirty="0"/>
            </a:br>
            <a:r>
              <a:rPr lang="en-US" b="1" dirty="0"/>
              <a:t>Purchase #4 and #5</a:t>
            </a:r>
          </a:p>
          <a:p>
            <a:r>
              <a:rPr lang="en-US" dirty="0"/>
              <a:t>Compare remaining highest values.</a:t>
            </a:r>
          </a:p>
          <a:p>
            <a:r>
              <a:rPr lang="en-US" dirty="0"/>
              <a:t>Orange:</a:t>
            </a:r>
          </a:p>
          <a:p>
            <a:r>
              <a:rPr lang="en-US" dirty="0"/>
              <a:t>48</a:t>
            </a:r>
          </a:p>
          <a:p>
            <a:r>
              <a:rPr lang="en-US" dirty="0"/>
              <a:t>Then next orange:</a:t>
            </a:r>
          </a:p>
          <a:p>
            <a:r>
              <a:rPr lang="en-US" dirty="0"/>
              <a:t>42</a:t>
            </a:r>
          </a:p>
          <a:p>
            <a:r>
              <a:rPr lang="en-US" dirty="0"/>
              <a:t>Both beat remaining options.</a:t>
            </a:r>
          </a:p>
          <a:p>
            <a:r>
              <a:rPr lang="en-US" dirty="0"/>
              <a:t>So buy:</a:t>
            </a:r>
          </a:p>
          <a:p>
            <a:r>
              <a:rPr lang="en-US" dirty="0"/>
              <a:t>2 oranges</a:t>
            </a:r>
          </a:p>
          <a:p>
            <a:r>
              <a:rPr lang="en-US" dirty="0"/>
              <a:t>Cost:</a:t>
            </a:r>
          </a:p>
          <a:p>
            <a:r>
              <a:rPr lang="en-US" dirty="0"/>
              <a:t>$4 total</a:t>
            </a:r>
          </a:p>
          <a:p>
            <a:r>
              <a:rPr lang="en-US" dirty="0"/>
              <a:t>Budget exhausted.</a:t>
            </a:r>
          </a:p>
          <a:p>
            <a:br>
              <a:rPr lang="en-US" dirty="0"/>
            </a:br>
            <a:r>
              <a:rPr lang="en-US" b="1" dirty="0"/>
              <a:t>Final bundle</a:t>
            </a:r>
          </a:p>
          <a:p>
            <a:r>
              <a:rPr lang="en-US" dirty="0"/>
              <a:t>Point to the answer.</a:t>
            </a:r>
          </a:p>
          <a:p>
            <a:r>
              <a:rPr lang="en-US" b="1" dirty="0"/>
              <a:t>1 apple</a:t>
            </a:r>
            <a:br>
              <a:rPr lang="en-US" b="1" dirty="0"/>
            </a:br>
            <a:r>
              <a:rPr lang="en-US" b="1" dirty="0"/>
              <a:t>2 bananas</a:t>
            </a:r>
            <a:br>
              <a:rPr lang="en-US" b="1" dirty="0"/>
            </a:br>
            <a:r>
              <a:rPr lang="en-US" b="1" dirty="0"/>
              <a:t>2 oranges</a:t>
            </a:r>
            <a:endParaRPr lang="en-US" dirty="0"/>
          </a:p>
          <a:p>
            <a:r>
              <a:rPr lang="en-US" dirty="0"/>
              <a:t>Say:</a:t>
            </a:r>
          </a:p>
          <a:p>
            <a:r>
              <a:rPr lang="en-US" i="1" dirty="0"/>
              <a:t>"That is the utility-maximizing combination for this budget."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Explain WHY this works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"Notice what we did not do."</a:t>
            </a:r>
            <a:endParaRPr lang="en-US" dirty="0"/>
          </a:p>
          <a:p>
            <a:r>
              <a:rPr lang="en-US" dirty="0"/>
              <a:t>We did NOT:</a:t>
            </a:r>
          </a:p>
          <a:p>
            <a:r>
              <a:rPr lang="en-US" dirty="0"/>
              <a:t>buy only the cheapest good </a:t>
            </a:r>
          </a:p>
          <a:p>
            <a:r>
              <a:rPr lang="en-US" dirty="0"/>
              <a:t>buy only the highest marginal utility good </a:t>
            </a:r>
          </a:p>
          <a:p>
            <a:r>
              <a:rPr lang="en-US" dirty="0"/>
              <a:t>split spending evenly </a:t>
            </a:r>
          </a:p>
          <a:p>
            <a:r>
              <a:rPr lang="en-US" dirty="0"/>
              <a:t>Instead:</a:t>
            </a:r>
          </a:p>
          <a:p>
            <a:r>
              <a:rPr lang="en-US" dirty="0"/>
              <a:t>We repeatedly bought the highest </a:t>
            </a:r>
            <a:r>
              <a:rPr lang="en-US" b="1" dirty="0"/>
              <a:t>marginal utility </a:t>
            </a:r>
            <a:r>
              <a:rPr lang="en-US" b="1" u="sng" dirty="0"/>
              <a:t>per dollar</a:t>
            </a:r>
            <a:r>
              <a:rPr lang="en-US" b="1" dirty="0"/>
              <a:t>.</a:t>
            </a:r>
            <a:endParaRPr lang="en-US" dirty="0"/>
          </a:p>
          <a:p>
            <a:r>
              <a:rPr lang="en-US" dirty="0"/>
              <a:t>That’s rational consumer behavior.</a:t>
            </a:r>
          </a:p>
          <a:p>
            <a:endParaRPr lang="en-US" dirty="0"/>
          </a:p>
          <a:p>
            <a:r>
              <a:rPr lang="en-US" b="1" dirty="0"/>
              <a:t>Connect to AP exam thinking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"On AP problems, this is often presented as a table question."</a:t>
            </a:r>
            <a:endParaRPr lang="en-US" dirty="0"/>
          </a:p>
          <a:p>
            <a:r>
              <a:rPr lang="en-US" dirty="0"/>
              <a:t>Students may need to:</a:t>
            </a:r>
          </a:p>
          <a:p>
            <a:r>
              <a:rPr lang="en-US" dirty="0"/>
              <a:t>calculate MU </a:t>
            </a:r>
          </a:p>
          <a:p>
            <a:r>
              <a:rPr lang="en-US" dirty="0"/>
              <a:t>calculate MU/$ </a:t>
            </a:r>
          </a:p>
          <a:p>
            <a:r>
              <a:rPr lang="en-US" dirty="0"/>
              <a:t>compare alternatives </a:t>
            </a:r>
          </a:p>
          <a:p>
            <a:r>
              <a:rPr lang="en-US" dirty="0"/>
              <a:t>identify the utility-maximizing bundle </a:t>
            </a:r>
          </a:p>
          <a:p>
            <a:r>
              <a:rPr lang="en-US" dirty="0"/>
              <a:t>Emphasize:</a:t>
            </a:r>
          </a:p>
          <a:p>
            <a:r>
              <a:rPr lang="en-US" b="1" dirty="0"/>
              <a:t>The rule is always highest MU/$ first.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Common mistake warning</a:t>
            </a:r>
          </a:p>
          <a:p>
            <a:r>
              <a:rPr lang="en-US" dirty="0"/>
              <a:t>Tell students:</a:t>
            </a:r>
          </a:p>
          <a:p>
            <a:r>
              <a:rPr lang="en-US" i="1" dirty="0"/>
              <a:t>"A common mistake is picking the highest marginal utility instead of the highest marginal utility per dollar."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An orange may have higher raw utility - </a:t>
            </a:r>
          </a:p>
          <a:p>
            <a:r>
              <a:rPr lang="en-US" dirty="0"/>
              <a:t>but if it costs much more, it may not be the better purchase.</a:t>
            </a:r>
          </a:p>
          <a:p>
            <a:r>
              <a:rPr lang="en-US" dirty="0"/>
              <a:t>That distinction matters.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don’t we just buy the good with the highest raw utility?”</a:t>
            </a:r>
            <a:endParaRPr lang="en-US" dirty="0"/>
          </a:p>
          <a:p>
            <a:r>
              <a:rPr lang="en-US" dirty="0"/>
              <a:t>(Expected: prices differ.)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do bananas get purchased first?”</a:t>
            </a:r>
            <a:endParaRPr lang="en-US" dirty="0"/>
          </a:p>
          <a:p>
            <a:r>
              <a:rPr lang="en-US" dirty="0"/>
              <a:t>(Expected: highest MU/$.)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“Why not keep buying bananas forever?”</a:t>
            </a:r>
            <a:endParaRPr lang="en-US" dirty="0"/>
          </a:p>
          <a:p>
            <a:r>
              <a:rPr lang="en-US" dirty="0"/>
              <a:t>(Expected: diminishing marginal utility lowers MU/$.)</a:t>
            </a:r>
          </a:p>
          <a:p>
            <a:r>
              <a:rPr lang="en-US" dirty="0"/>
              <a:t>Ask:</a:t>
            </a:r>
          </a:p>
          <a:p>
            <a:r>
              <a:rPr lang="en-US" b="1" dirty="0"/>
              <a:t>“What rule are we following?”</a:t>
            </a:r>
            <a:endParaRPr lang="en-US" dirty="0"/>
          </a:p>
          <a:p>
            <a:r>
              <a:rPr lang="en-US" dirty="0"/>
              <a:t>(Expected: highest MU/$ until budget is spent.)</a:t>
            </a:r>
          </a:p>
          <a:p>
            <a:endParaRPr lang="en-US" dirty="0"/>
          </a:p>
          <a:p>
            <a:r>
              <a:rPr lang="en-US" b="1" dirty="0"/>
              <a:t>Transition to End of Lecture:</a:t>
            </a:r>
          </a:p>
          <a:p>
            <a:r>
              <a:rPr lang="en-US" i="1" dirty="0"/>
              <a:t>"Today we built a complete framework for rational decision-making in economics. We started by defining opportunity cost and cost-benefit analysis, then shifted into marginal thinking - learning that rational people compare marginal benefits to marginal costs. We saw how diminishing marginal utility explains why marginal benefit slopes downward, why consumers eventually stop consuming more of a good, and finally how limited budgets force consumers to allocate spending where each dollar creates the greatest satisfaction. In economics, smart choices happen at the margin."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C206E-0068-4663-A550-78D4BE7DBEB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76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9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7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28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1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3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6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1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89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20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6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83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38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82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31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29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94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1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82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31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6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2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C67E30C-C660-CC00-8E54-A40F462CD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5147">
            <a:off x="6914859" y="5173144"/>
            <a:ext cx="3269506" cy="16347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5434FD-BBC7-43BD-9762-AB7F207A3B7E}"/>
              </a:ext>
            </a:extLst>
          </p:cNvPr>
          <p:cNvSpPr/>
          <p:nvPr/>
        </p:nvSpPr>
        <p:spPr>
          <a:xfrm>
            <a:off x="-1" y="0"/>
            <a:ext cx="1225826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000" b="1" i="0" u="sng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CED 1.6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Marginal Analysis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b="1" dirty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latin typeface="Arial Black" panose="020B0A04020102020204" pitchFamily="34" charset="0"/>
              </a:rPr>
              <a:t>&amp; Consumer Choice</a:t>
            </a:r>
            <a:endParaRPr kumimoji="0" lang="en-US" sz="7000" b="1" i="0" u="none" strike="noStrike" kern="1200" cap="none" spc="0" normalizeH="0" baseline="0" noProof="0" dirty="0">
              <a:ln w="28575">
                <a:solidFill>
                  <a:srgbClr val="FFC000"/>
                </a:solidFill>
                <a:prstDash val="solid"/>
              </a:ln>
              <a:solidFill>
                <a:srgbClr val="00B0F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D3F885B0-29FE-7477-7BA4-4D699823D8E4}"/>
              </a:ext>
            </a:extLst>
          </p:cNvPr>
          <p:cNvSpPr/>
          <p:nvPr/>
        </p:nvSpPr>
        <p:spPr>
          <a:xfrm>
            <a:off x="8927262" y="3444816"/>
            <a:ext cx="3267614" cy="3415880"/>
          </a:xfrm>
          <a:custGeom>
            <a:avLst/>
            <a:gdLst>
              <a:gd name="connsiteX0" fmla="*/ 0 w 2053087"/>
              <a:gd name="connsiteY0" fmla="*/ 1742536 h 1742536"/>
              <a:gd name="connsiteX1" fmla="*/ 1026544 w 2053087"/>
              <a:gd name="connsiteY1" fmla="*/ 0 h 1742536"/>
              <a:gd name="connsiteX2" fmla="*/ 2053087 w 2053087"/>
              <a:gd name="connsiteY2" fmla="*/ 1742536 h 1742536"/>
              <a:gd name="connsiteX3" fmla="*/ 0 w 2053087"/>
              <a:gd name="connsiteY3" fmla="*/ 1742536 h 1742536"/>
              <a:gd name="connsiteX0" fmla="*/ 0 w 3065254"/>
              <a:gd name="connsiteY0" fmla="*/ 1742536 h 2996241"/>
              <a:gd name="connsiteX1" fmla="*/ 1026544 w 3065254"/>
              <a:gd name="connsiteY1" fmla="*/ 0 h 2996241"/>
              <a:gd name="connsiteX2" fmla="*/ 3065254 w 3065254"/>
              <a:gd name="connsiteY2" fmla="*/ 2996241 h 2996241"/>
              <a:gd name="connsiteX3" fmla="*/ 0 w 3065254"/>
              <a:gd name="connsiteY3" fmla="*/ 1742536 h 2996241"/>
              <a:gd name="connsiteX0" fmla="*/ 0 w 3073879"/>
              <a:gd name="connsiteY0" fmla="*/ 2133600 h 3387305"/>
              <a:gd name="connsiteX1" fmla="*/ 3073879 w 3073879"/>
              <a:gd name="connsiteY1" fmla="*/ 0 h 3387305"/>
              <a:gd name="connsiteX2" fmla="*/ 3065254 w 3073879"/>
              <a:gd name="connsiteY2" fmla="*/ 3387305 h 3387305"/>
              <a:gd name="connsiteX3" fmla="*/ 0 w 3073879"/>
              <a:gd name="connsiteY3" fmla="*/ 2133600 h 3387305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387305 h 3421812"/>
              <a:gd name="connsiteX3" fmla="*/ 0 w 3286664"/>
              <a:gd name="connsiteY3" fmla="*/ 3421812 h 3421812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415880 h 3421812"/>
              <a:gd name="connsiteX3" fmla="*/ 0 w 3286664"/>
              <a:gd name="connsiteY3" fmla="*/ 3421812 h 3421812"/>
              <a:gd name="connsiteX0" fmla="*/ 0 w 3267614"/>
              <a:gd name="connsiteY0" fmla="*/ 3412287 h 3415880"/>
              <a:gd name="connsiteX1" fmla="*/ 3267614 w 3267614"/>
              <a:gd name="connsiteY1" fmla="*/ 0 h 3415880"/>
              <a:gd name="connsiteX2" fmla="*/ 3258989 w 3267614"/>
              <a:gd name="connsiteY2" fmla="*/ 3415880 h 3415880"/>
              <a:gd name="connsiteX3" fmla="*/ 0 w 3267614"/>
              <a:gd name="connsiteY3" fmla="*/ 3412287 h 341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4" h="3415880">
                <a:moveTo>
                  <a:pt x="0" y="3412287"/>
                </a:moveTo>
                <a:lnTo>
                  <a:pt x="3267614" y="0"/>
                </a:lnTo>
                <a:lnTo>
                  <a:pt x="3258989" y="3415880"/>
                </a:lnTo>
                <a:lnTo>
                  <a:pt x="0" y="3412287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590AFA-1CEA-A4EA-9C70-01694EDF5AFD}"/>
              </a:ext>
            </a:extLst>
          </p:cNvPr>
          <p:cNvSpPr txBox="1"/>
          <p:nvPr/>
        </p:nvSpPr>
        <p:spPr>
          <a:xfrm rot="18861901">
            <a:off x="8643708" y="5080772"/>
            <a:ext cx="465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Economic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Calibri" panose="020F0502020204030204"/>
              </a:rPr>
              <a:t>Concepts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D897E7-F2F8-964D-F1BF-E7AF00BED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3108">
            <a:off x="-365293" y="4968806"/>
            <a:ext cx="4993497" cy="1806461"/>
          </a:xfrm>
          <a:prstGeom prst="rect">
            <a:avLst/>
          </a:prstGeom>
        </p:spPr>
      </p:pic>
      <p:pic>
        <p:nvPicPr>
          <p:cNvPr id="7" name="Picture 4" descr="Toasted sandwich vector image">
            <a:extLst>
              <a:ext uri="{FF2B5EF4-FFF2-40B4-BE49-F238E27FC236}">
                <a16:creationId xmlns:a16="http://schemas.microsoft.com/office/drawing/2014/main" id="{89EBBFE2-A655-54B1-8D5E-3E4DF8D3C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11">
            <a:off x="5276467" y="4656154"/>
            <a:ext cx="2318778" cy="2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A7F3AD-85B8-3DE7-4AAD-15C70568A4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0205" y="5031141"/>
            <a:ext cx="1896581" cy="1896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FCC048-9041-C644-BCDF-7A66051CB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0713" y="0"/>
            <a:ext cx="248128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5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7" y="1246495"/>
            <a:ext cx="1218496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Marginal means change in total</a:t>
            </a: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CD7AF585-8DAD-FED5-837B-B9E22DFE9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115339"/>
              </p:ext>
            </p:extLst>
          </p:nvPr>
        </p:nvGraphicFramePr>
        <p:xfrm>
          <a:off x="959275" y="2787526"/>
          <a:ext cx="4893165" cy="3272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055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631055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  <a:gridCol w="1631055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US" sz="3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3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</a:t>
                      </a:r>
                      <a:endParaRPr lang="en-US" sz="3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CF5E48C-3D60-9D01-2909-297C2689778F}"/>
              </a:ext>
            </a:extLst>
          </p:cNvPr>
          <p:cNvSpPr/>
          <p:nvPr/>
        </p:nvSpPr>
        <p:spPr>
          <a:xfrm>
            <a:off x="4716026" y="3782412"/>
            <a:ext cx="682086" cy="372477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09ADF5-9B6C-B344-6F8B-5FEF38806D19}"/>
              </a:ext>
            </a:extLst>
          </p:cNvPr>
          <p:cNvSpPr/>
          <p:nvPr/>
        </p:nvSpPr>
        <p:spPr>
          <a:xfrm>
            <a:off x="4716026" y="4679693"/>
            <a:ext cx="682086" cy="372477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C123E0-CB85-DC14-49B2-A0FB280927E9}"/>
              </a:ext>
            </a:extLst>
          </p:cNvPr>
          <p:cNvSpPr/>
          <p:nvPr/>
        </p:nvSpPr>
        <p:spPr>
          <a:xfrm>
            <a:off x="4659268" y="5654482"/>
            <a:ext cx="738843" cy="392575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04929B-CCA5-AA95-7599-E2597810F9AB}"/>
              </a:ext>
            </a:extLst>
          </p:cNvPr>
          <p:cNvSpPr/>
          <p:nvPr/>
        </p:nvSpPr>
        <p:spPr>
          <a:xfrm>
            <a:off x="4659269" y="4231053"/>
            <a:ext cx="738843" cy="372477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E0F667-9845-8B8D-8773-09B763E6D9A7}"/>
              </a:ext>
            </a:extLst>
          </p:cNvPr>
          <p:cNvSpPr/>
          <p:nvPr/>
        </p:nvSpPr>
        <p:spPr>
          <a:xfrm>
            <a:off x="4659269" y="5149774"/>
            <a:ext cx="682086" cy="372477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01F35-B0DB-E0D5-121D-192FF300B44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Marginal vs Total 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130854-1E3D-907A-D84E-1988A1559F07}"/>
              </a:ext>
            </a:extLst>
          </p:cNvPr>
          <p:cNvSpPr/>
          <p:nvPr/>
        </p:nvSpPr>
        <p:spPr>
          <a:xfrm>
            <a:off x="6174126" y="2889836"/>
            <a:ext cx="58479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Formula:</a:t>
            </a:r>
          </a:p>
          <a:p>
            <a:pPr lvl="0" algn="ctr">
              <a:defRPr/>
            </a:pPr>
            <a:r>
              <a:rPr lang="el-GR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Δ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Total/</a:t>
            </a:r>
            <a:r>
              <a:rPr lang="el-GR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Δ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Quantity</a:t>
            </a:r>
          </a:p>
          <a:p>
            <a:pPr lvl="0" algn="ctr">
              <a:defRPr/>
            </a:pP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 in quantity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nearly always 1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80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EE24EC-C7E2-888D-E6EB-F95B74CDCBB3}"/>
              </a:ext>
            </a:extLst>
          </p:cNvPr>
          <p:cNvSpPr/>
          <p:nvPr/>
        </p:nvSpPr>
        <p:spPr>
          <a:xfrm>
            <a:off x="1946709" y="2008233"/>
            <a:ext cx="4213891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D019F-DBB7-9608-7B04-42DD26635283}"/>
              </a:ext>
            </a:extLst>
          </p:cNvPr>
          <p:cNvSpPr/>
          <p:nvPr/>
        </p:nvSpPr>
        <p:spPr>
          <a:xfrm>
            <a:off x="6160600" y="2008233"/>
            <a:ext cx="4213891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E2E160-94DC-997B-0880-B0CA4EF51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732" y="2031898"/>
            <a:ext cx="4637310" cy="30534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62529F-52BE-A048-598B-7C4B59BD8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552" y="2031898"/>
            <a:ext cx="4307253" cy="3077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4075" y="1069514"/>
            <a:ext cx="121779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If Total is increasing at a decreasing rate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C31226-86AC-E682-81E4-296C630CEC68}"/>
              </a:ext>
            </a:extLst>
          </p:cNvPr>
          <p:cNvSpPr txBox="1"/>
          <p:nvPr/>
        </p:nvSpPr>
        <p:spPr>
          <a:xfrm>
            <a:off x="2329356" y="5080600"/>
            <a:ext cx="8427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Marginal is positive and decreasing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D4ADAC-9418-BBB8-33FB-1189D26C7B50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Marginal vs Total 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27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6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C4D019F-DBB7-9608-7B04-42DD26635283}"/>
              </a:ext>
            </a:extLst>
          </p:cNvPr>
          <p:cNvSpPr/>
          <p:nvPr/>
        </p:nvSpPr>
        <p:spPr>
          <a:xfrm>
            <a:off x="5838983" y="2008233"/>
            <a:ext cx="4709392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EE24EC-C7E2-888D-E6EB-F95B74CDCBB3}"/>
              </a:ext>
            </a:extLst>
          </p:cNvPr>
          <p:cNvSpPr/>
          <p:nvPr/>
        </p:nvSpPr>
        <p:spPr>
          <a:xfrm>
            <a:off x="1625092" y="2008233"/>
            <a:ext cx="4213891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DA8976-CD81-F0C4-422B-22CA7E138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116" y="2028489"/>
            <a:ext cx="4771824" cy="3053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4075" y="1069514"/>
            <a:ext cx="121779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If Total is increasing at an increasing 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157333-19B8-BE4A-1C3D-84EB21EF595A}"/>
              </a:ext>
            </a:extLst>
          </p:cNvPr>
          <p:cNvSpPr txBox="1"/>
          <p:nvPr/>
        </p:nvSpPr>
        <p:spPr>
          <a:xfrm>
            <a:off x="14075" y="5108991"/>
            <a:ext cx="121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Marginal is positive and increasing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780B31-13FD-B2E2-A0F5-0B5F381F725B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Marginal vs Total 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412B566-B07C-386F-D254-DD3B1DEEA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439" y="2008233"/>
            <a:ext cx="4709392" cy="305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9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C4D019F-DBB7-9608-7B04-42DD26635283}"/>
              </a:ext>
            </a:extLst>
          </p:cNvPr>
          <p:cNvSpPr/>
          <p:nvPr/>
        </p:nvSpPr>
        <p:spPr>
          <a:xfrm>
            <a:off x="5820064" y="2083908"/>
            <a:ext cx="4843732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EE24EC-C7E2-888D-E6EB-F95B74CDCBB3}"/>
              </a:ext>
            </a:extLst>
          </p:cNvPr>
          <p:cNvSpPr/>
          <p:nvPr/>
        </p:nvSpPr>
        <p:spPr>
          <a:xfrm>
            <a:off x="1606173" y="2083908"/>
            <a:ext cx="4213891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4075" y="1069514"/>
            <a:ext cx="121779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If Total is increasing at a constant 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157333-19B8-BE4A-1C3D-84EB21EF595A}"/>
              </a:ext>
            </a:extLst>
          </p:cNvPr>
          <p:cNvSpPr txBox="1"/>
          <p:nvPr/>
        </p:nvSpPr>
        <p:spPr>
          <a:xfrm>
            <a:off x="0" y="51089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Marginal is positive and constant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2BA187-53B8-97B7-55A3-FB63841D0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173" y="2157510"/>
            <a:ext cx="4655819" cy="30153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3860D9-ADE9-44F7-4560-87CC2CC5C229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Marginal vs Total 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330AA9-A33F-9ACA-43B0-52DB1DB3B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487" y="2157510"/>
            <a:ext cx="4702309" cy="301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EE24EC-C7E2-888D-E6EB-F95B74CDCBB3}"/>
              </a:ext>
            </a:extLst>
          </p:cNvPr>
          <p:cNvSpPr/>
          <p:nvPr/>
        </p:nvSpPr>
        <p:spPr>
          <a:xfrm>
            <a:off x="1984546" y="2083908"/>
            <a:ext cx="4422732" cy="3077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D019F-DBB7-9608-7B04-42DD26635283}"/>
              </a:ext>
            </a:extLst>
          </p:cNvPr>
          <p:cNvSpPr/>
          <p:nvPr/>
        </p:nvSpPr>
        <p:spPr>
          <a:xfrm>
            <a:off x="6407278" y="2083908"/>
            <a:ext cx="4005050" cy="39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56BEDD-089F-F6D5-E558-040110F1D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545" y="2107573"/>
            <a:ext cx="4415696" cy="3077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D21FF4-16FF-2BE9-0D8D-4BCA7C0D1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7740" y="2083907"/>
            <a:ext cx="4807929" cy="4062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14075" y="1069514"/>
            <a:ext cx="121779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If Total is decreasing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157333-19B8-BE4A-1C3D-84EB21EF595A}"/>
              </a:ext>
            </a:extLst>
          </p:cNvPr>
          <p:cNvSpPr txBox="1"/>
          <p:nvPr/>
        </p:nvSpPr>
        <p:spPr>
          <a:xfrm>
            <a:off x="1984546" y="5184666"/>
            <a:ext cx="8427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Marginal is negative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2BD6E-EEDA-7C72-AB88-12D4D9FA37CB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Marginal vs Total 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3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7" y="1246495"/>
            <a:ext cx="1217792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>
                  <a:solidFill>
                    <a:schemeClr val="bg1"/>
                  </a:solidFill>
                </a:ln>
                <a:latin typeface="Calibri" panose="020F0502020204030204"/>
              </a:rPr>
              <a:t>Total Benefit vs Marginal Benefit</a:t>
            </a:r>
          </a:p>
          <a:p>
            <a:pPr lvl="0" algn="ctr"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Marginal Benefit is the change in the Total Benefit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5400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Benefit</a:t>
            </a:r>
            <a:endParaRPr kumimoji="0" lang="en-US" sz="7500" b="0" i="0" u="sng" strike="noStrike" kern="1200" cap="none" spc="0" normalizeH="0" baseline="0" noProof="0" dirty="0">
              <a:ln w="2540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54F1252D-771F-C186-1491-E8F3EE6EE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00342"/>
              </p:ext>
            </p:extLst>
          </p:nvPr>
        </p:nvGraphicFramePr>
        <p:xfrm>
          <a:off x="7817595" y="3236887"/>
          <a:ext cx="2489272" cy="31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Hours Studied</a:t>
                      </a:r>
                      <a:endParaRPr lang="en-US" sz="105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Benefit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CCEEF60-DF9F-9F90-AF5B-0C5140B47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009" y="3031599"/>
            <a:ext cx="3569405" cy="35864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E4C5EF-D427-2990-5C8C-566D56DBCD7A}"/>
              </a:ext>
            </a:extLst>
          </p:cNvPr>
          <p:cNvSpPr/>
          <p:nvPr/>
        </p:nvSpPr>
        <p:spPr>
          <a:xfrm>
            <a:off x="9062231" y="4015269"/>
            <a:ext cx="1280831" cy="235629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7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246495"/>
            <a:ext cx="121849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Benefit is the change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Total Benefit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6605983-F32B-4654-94B4-8A6B8F86184E}"/>
              </a:ext>
            </a:extLst>
          </p:cNvPr>
          <p:cNvGraphicFramePr>
            <a:graphicFrameLocks noGrp="1"/>
          </p:cNvGraphicFramePr>
          <p:nvPr/>
        </p:nvGraphicFramePr>
        <p:xfrm>
          <a:off x="2584073" y="3105445"/>
          <a:ext cx="3733908" cy="31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Hours Studied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Benefit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Benefit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793082A-CF33-A6E4-01CB-A8EC43DBCCDF}"/>
              </a:ext>
            </a:extLst>
          </p:cNvPr>
          <p:cNvSpPr/>
          <p:nvPr/>
        </p:nvSpPr>
        <p:spPr>
          <a:xfrm>
            <a:off x="5283200" y="4310743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B9D1A6-7B55-7938-C625-756286FEC66F}"/>
              </a:ext>
            </a:extLst>
          </p:cNvPr>
          <p:cNvSpPr/>
          <p:nvPr/>
        </p:nvSpPr>
        <p:spPr>
          <a:xfrm>
            <a:off x="5287468" y="5101263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324603-66B3-50DE-3DD8-08D748B9799E}"/>
              </a:ext>
            </a:extLst>
          </p:cNvPr>
          <p:cNvSpPr/>
          <p:nvPr/>
        </p:nvSpPr>
        <p:spPr>
          <a:xfrm>
            <a:off x="5283200" y="5891783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9EC991-E6FF-D637-17C5-3439843F467C}"/>
              </a:ext>
            </a:extLst>
          </p:cNvPr>
          <p:cNvSpPr/>
          <p:nvPr/>
        </p:nvSpPr>
        <p:spPr>
          <a:xfrm>
            <a:off x="5283200" y="4713633"/>
            <a:ext cx="812800" cy="348343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F76C7F-050B-41D9-4717-A2EDF99888C7}"/>
              </a:ext>
            </a:extLst>
          </p:cNvPr>
          <p:cNvSpPr/>
          <p:nvPr/>
        </p:nvSpPr>
        <p:spPr>
          <a:xfrm>
            <a:off x="5283200" y="5488893"/>
            <a:ext cx="812800" cy="348343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786881-EB1F-6CE0-3E55-7E5594F35FB4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5400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Benefit</a:t>
            </a:r>
            <a:endParaRPr kumimoji="0" lang="en-US" sz="7500" b="0" i="0" u="sng" strike="noStrike" kern="1200" cap="none" spc="0" normalizeH="0" baseline="0" noProof="0" dirty="0">
              <a:ln w="2540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91CBEB-1650-2ABF-47AC-D970EAAD19B4}"/>
              </a:ext>
            </a:extLst>
          </p:cNvPr>
          <p:cNvSpPr txBox="1"/>
          <p:nvPr/>
        </p:nvSpPr>
        <p:spPr>
          <a:xfrm>
            <a:off x="6317980" y="4051913"/>
            <a:ext cx="58740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Formula: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</a:t>
            </a:r>
            <a:r>
              <a:rPr lang="en-US" sz="4000" b="1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 Benefit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l-GR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Quantity</a:t>
            </a:r>
          </a:p>
        </p:txBody>
      </p:sp>
    </p:spTree>
    <p:extLst>
      <p:ext uri="{BB962C8B-B14F-4D97-AF65-F5344CB8AC3E}">
        <p14:creationId xmlns:p14="http://schemas.microsoft.com/office/powerpoint/2010/main" val="67529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0" grpId="0" animBg="1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61B4D1-4FBC-A5F1-4512-6989AFCEDC32}"/>
              </a:ext>
            </a:extLst>
          </p:cNvPr>
          <p:cNvSpPr/>
          <p:nvPr/>
        </p:nvSpPr>
        <p:spPr>
          <a:xfrm>
            <a:off x="275771" y="1858420"/>
            <a:ext cx="6502400" cy="48592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0" y="957709"/>
            <a:ext cx="121849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the graph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D2B65E-ACC6-7BB4-A27C-1D0AB133B891}"/>
              </a:ext>
            </a:extLst>
          </p:cNvPr>
          <p:cNvCxnSpPr/>
          <p:nvPr/>
        </p:nvCxnSpPr>
        <p:spPr>
          <a:xfrm flipH="1">
            <a:off x="1399309" y="6163720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1E0604-9892-7A50-28F6-42AE156B161E}"/>
              </a:ext>
            </a:extLst>
          </p:cNvPr>
          <p:cNvCxnSpPr>
            <a:cxnSpLocks/>
          </p:cNvCxnSpPr>
          <p:nvPr/>
        </p:nvCxnSpPr>
        <p:spPr>
          <a:xfrm flipH="1" flipV="1">
            <a:off x="1399308" y="2602267"/>
            <a:ext cx="3453082" cy="38759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879677-A234-F992-4163-1A58CD1A4FBD}"/>
              </a:ext>
            </a:extLst>
          </p:cNvPr>
          <p:cNvSpPr txBox="1"/>
          <p:nvPr/>
        </p:nvSpPr>
        <p:spPr>
          <a:xfrm>
            <a:off x="4778992" y="6240824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B20C6A-2395-986B-BD5F-B86752CF2FCB}"/>
              </a:ext>
            </a:extLst>
          </p:cNvPr>
          <p:cNvSpPr txBox="1"/>
          <p:nvPr/>
        </p:nvSpPr>
        <p:spPr>
          <a:xfrm>
            <a:off x="-181648" y="2048269"/>
            <a:ext cx="1580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Benefit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B2FCB2-05A8-4579-A3EB-0DFFBE4AFC69}"/>
              </a:ext>
            </a:extLst>
          </p:cNvPr>
          <p:cNvSpPr txBox="1"/>
          <p:nvPr/>
        </p:nvSpPr>
        <p:spPr>
          <a:xfrm>
            <a:off x="5524224" y="6238611"/>
            <a:ext cx="1818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Quantity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DDF57-766F-D168-D9DC-4A2CACFE2993}"/>
              </a:ext>
            </a:extLst>
          </p:cNvPr>
          <p:cNvCxnSpPr/>
          <p:nvPr/>
        </p:nvCxnSpPr>
        <p:spPr>
          <a:xfrm>
            <a:off x="1399309" y="2125120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B405EF8-2750-AB1B-FCF4-A701814044B4}"/>
              </a:ext>
            </a:extLst>
          </p:cNvPr>
          <p:cNvSpPr/>
          <p:nvPr/>
        </p:nvSpPr>
        <p:spPr>
          <a:xfrm>
            <a:off x="7082971" y="4373994"/>
            <a:ext cx="5104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Benefit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Generally 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Slopes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Downward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F53D7B-916F-6DF6-3179-C515B4435766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5400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Benefit</a:t>
            </a:r>
            <a:endParaRPr kumimoji="0" lang="en-US" sz="7500" b="0" i="0" u="sng" strike="noStrike" kern="1200" cap="none" spc="0" normalizeH="0" baseline="0" noProof="0" dirty="0">
              <a:ln w="2540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6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5A083E-DBB3-3137-3C70-F617872A9761}"/>
              </a:ext>
            </a:extLst>
          </p:cNvPr>
          <p:cNvSpPr txBox="1"/>
          <p:nvPr/>
        </p:nvSpPr>
        <p:spPr>
          <a:xfrm>
            <a:off x="7038" y="1246495"/>
            <a:ext cx="121779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</a:t>
            </a: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Cost</a:t>
            </a: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change in the Total Cost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4E8A099F-9172-E587-8EE3-C9BAC34A0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941866"/>
              </p:ext>
            </p:extLst>
          </p:nvPr>
        </p:nvGraphicFramePr>
        <p:xfrm>
          <a:off x="3585559" y="3031599"/>
          <a:ext cx="3733908" cy="31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Cost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Cost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05D5A90-B1CE-607F-2173-F2077F3BA813}"/>
              </a:ext>
            </a:extLst>
          </p:cNvPr>
          <p:cNvSpPr/>
          <p:nvPr/>
        </p:nvSpPr>
        <p:spPr>
          <a:xfrm>
            <a:off x="6301680" y="4245162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5FD53-87BB-36B1-FFFD-ABCC65F03B1D}"/>
              </a:ext>
            </a:extLst>
          </p:cNvPr>
          <p:cNvSpPr/>
          <p:nvPr/>
        </p:nvSpPr>
        <p:spPr>
          <a:xfrm>
            <a:off x="6301680" y="5023544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A0AB34-0A22-79DA-48EC-48116C911EE4}"/>
              </a:ext>
            </a:extLst>
          </p:cNvPr>
          <p:cNvSpPr/>
          <p:nvPr/>
        </p:nvSpPr>
        <p:spPr>
          <a:xfrm>
            <a:off x="6301680" y="5801926"/>
            <a:ext cx="812800" cy="348343"/>
          </a:xfrm>
          <a:prstGeom prst="rect">
            <a:avLst/>
          </a:prstGeom>
          <a:solidFill>
            <a:srgbClr val="E9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03CA39-45FE-2D2B-44B7-55ACF98099EA}"/>
              </a:ext>
            </a:extLst>
          </p:cNvPr>
          <p:cNvSpPr/>
          <p:nvPr/>
        </p:nvSpPr>
        <p:spPr>
          <a:xfrm>
            <a:off x="6301680" y="4639787"/>
            <a:ext cx="812800" cy="348343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83AB6D-6E66-3C72-D127-F9D11D2CACDA}"/>
              </a:ext>
            </a:extLst>
          </p:cNvPr>
          <p:cNvSpPr/>
          <p:nvPr/>
        </p:nvSpPr>
        <p:spPr>
          <a:xfrm>
            <a:off x="6256975" y="5407301"/>
            <a:ext cx="812800" cy="348343"/>
          </a:xfrm>
          <a:prstGeom prst="rect">
            <a:avLst/>
          </a:prstGeom>
          <a:solidFill>
            <a:srgbClr val="CFD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D7C984-CCAB-4599-6A57-E609E9ACCEC6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Cost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76F0F1-E14A-C725-07C2-7AD54D52D70B}"/>
              </a:ext>
            </a:extLst>
          </p:cNvPr>
          <p:cNvSpPr/>
          <p:nvPr/>
        </p:nvSpPr>
        <p:spPr>
          <a:xfrm>
            <a:off x="7319467" y="3280098"/>
            <a:ext cx="4865495" cy="278537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With each hour, more valuable uses of your time must be given up (marginal opportunity costs increase).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B9D3F5-2200-F661-6E66-F124ED9B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5" y="3526104"/>
            <a:ext cx="3258778" cy="2134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F14DEF-6002-BD42-FC32-9A27F0E87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99" y="3031599"/>
            <a:ext cx="3288214" cy="30012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1FC5387-2755-3DEF-F416-422B21F9B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99" y="3031599"/>
            <a:ext cx="3290474" cy="3033877"/>
          </a:xfrm>
          <a:prstGeom prst="rect">
            <a:avLst/>
          </a:prstGeom>
        </p:spPr>
      </p:pic>
      <p:pic>
        <p:nvPicPr>
          <p:cNvPr id="21" name="Picture 20" descr="A cartoon of a child sleeping in bed&#10;&#10;AI-generated content may be incorrect.">
            <a:extLst>
              <a:ext uri="{FF2B5EF4-FFF2-40B4-BE49-F238E27FC236}">
                <a16:creationId xmlns:a16="http://schemas.microsoft.com/office/drawing/2014/main" id="{D613DA11-922B-BCA6-A472-5C85378E49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1" b="8505"/>
          <a:stretch>
            <a:fillRect/>
          </a:stretch>
        </p:blipFill>
        <p:spPr>
          <a:xfrm>
            <a:off x="-44740" y="2766851"/>
            <a:ext cx="3526690" cy="313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4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854238"/>
            <a:ext cx="121849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On the graph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Cost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F33AE5-4650-42E6-7DC4-99F62F6D0939}"/>
              </a:ext>
            </a:extLst>
          </p:cNvPr>
          <p:cNvSpPr/>
          <p:nvPr/>
        </p:nvSpPr>
        <p:spPr>
          <a:xfrm>
            <a:off x="275771" y="1858420"/>
            <a:ext cx="6502400" cy="48592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905E28-7363-9711-CACE-BD4B1C24C5BF}"/>
              </a:ext>
            </a:extLst>
          </p:cNvPr>
          <p:cNvCxnSpPr/>
          <p:nvPr/>
        </p:nvCxnSpPr>
        <p:spPr>
          <a:xfrm flipH="1">
            <a:off x="1399309" y="6163720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AD23AD-8A93-CE15-AAF4-F3855B57BF86}"/>
              </a:ext>
            </a:extLst>
          </p:cNvPr>
          <p:cNvCxnSpPr>
            <a:cxnSpLocks/>
          </p:cNvCxnSpPr>
          <p:nvPr/>
        </p:nvCxnSpPr>
        <p:spPr>
          <a:xfrm flipH="1">
            <a:off x="1399304" y="2990764"/>
            <a:ext cx="4124919" cy="270666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22ED5A7-5A41-4D19-0004-9296D609BADB}"/>
              </a:ext>
            </a:extLst>
          </p:cNvPr>
          <p:cNvSpPr txBox="1"/>
          <p:nvPr/>
        </p:nvSpPr>
        <p:spPr>
          <a:xfrm>
            <a:off x="5542365" y="260642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BE6B9-56A4-1046-EC84-017378FB56C1}"/>
              </a:ext>
            </a:extLst>
          </p:cNvPr>
          <p:cNvSpPr txBox="1"/>
          <p:nvPr/>
        </p:nvSpPr>
        <p:spPr>
          <a:xfrm>
            <a:off x="-181648" y="2048269"/>
            <a:ext cx="1580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Cost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EA91B9-DC28-7026-4608-3FBCDF269A62}"/>
              </a:ext>
            </a:extLst>
          </p:cNvPr>
          <p:cNvSpPr txBox="1"/>
          <p:nvPr/>
        </p:nvSpPr>
        <p:spPr>
          <a:xfrm>
            <a:off x="5524224" y="6238611"/>
            <a:ext cx="1818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Quantity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EED3B8-80DE-27C4-FC53-A96EED69FBCD}"/>
              </a:ext>
            </a:extLst>
          </p:cNvPr>
          <p:cNvCxnSpPr/>
          <p:nvPr/>
        </p:nvCxnSpPr>
        <p:spPr>
          <a:xfrm>
            <a:off x="1399309" y="2125120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9349D04-32AA-ACA3-7E98-E6E138BA2CF9}"/>
              </a:ext>
            </a:extLst>
          </p:cNvPr>
          <p:cNvSpPr/>
          <p:nvPr/>
        </p:nvSpPr>
        <p:spPr>
          <a:xfrm>
            <a:off x="7082971" y="4373994"/>
            <a:ext cx="5104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Marginal Cost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Generally Slopes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Upward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91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2D10C6-BC06-426A-15DA-0C6B7B8D777A}"/>
              </a:ext>
            </a:extLst>
          </p:cNvPr>
          <p:cNvSpPr txBox="1"/>
          <p:nvPr/>
        </p:nvSpPr>
        <p:spPr>
          <a:xfrm>
            <a:off x="7038" y="917912"/>
            <a:ext cx="1218496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Maximizing Behavior</a:t>
            </a:r>
          </a:p>
          <a:p>
            <a:pPr algn="ctr">
              <a:defRPr/>
            </a:pPr>
            <a:r>
              <a:rPr kumimoji="0" lang="en-US" sz="8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MB=MC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 as long as MB≥MC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act if MB&lt;MC</a:t>
            </a:r>
            <a:endParaRPr lang="en-US" sz="5500" b="1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</a:t>
            </a:r>
            <a:r>
              <a:rPr kumimoji="0" lang="en-US" sz="3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when identifying the benefit maximizing quantity explain </a:t>
            </a:r>
            <a:r>
              <a:rPr lang="en-US" sz="3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that MB≥MC for the final unit AND that MC&gt;MB for the next unit. Use numbers where possible.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Maximization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4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246495"/>
            <a:ext cx="121849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000" b="1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</a:rPr>
              <a:t>To keep units consistent, let's say 1% </a:t>
            </a:r>
          </a:p>
          <a:p>
            <a:pPr lvl="0" algn="ctr">
              <a:defRPr/>
            </a:pPr>
            <a:r>
              <a:rPr lang="en-US" sz="5000" b="1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</a:rPr>
              <a:t>grade improvement is worth $1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6605983-F32B-4654-94B4-8A6B8F861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822965"/>
              </p:ext>
            </p:extLst>
          </p:nvPr>
        </p:nvGraphicFramePr>
        <p:xfrm>
          <a:off x="4229046" y="3125916"/>
          <a:ext cx="3733908" cy="31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124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5148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Hours Studied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Benefit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Benefit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-$5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BC74F2-B2E5-F300-CBE2-9559619991E4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Maximization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9D85E19C-1262-356E-5C69-621A377C6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108334"/>
              </p:ext>
            </p:extLst>
          </p:nvPr>
        </p:nvGraphicFramePr>
        <p:xfrm>
          <a:off x="4229046" y="3125915"/>
          <a:ext cx="3733908" cy="31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419756887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Hours Studied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Benefit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Benefit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5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917912"/>
            <a:ext cx="1217792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Maximizing Behavior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 as long as MB≥MC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act if MB&lt;MC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E08EFCBF-E884-3500-60BB-BE5AD7ADE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073274"/>
              </p:ext>
            </p:extLst>
          </p:nvPr>
        </p:nvGraphicFramePr>
        <p:xfrm>
          <a:off x="4782385" y="1909443"/>
          <a:ext cx="2489272" cy="3039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Cost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1FD027CF-DFAA-9B0B-5ABD-20A192DD4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82141"/>
              </p:ext>
            </p:extLst>
          </p:nvPr>
        </p:nvGraphicFramePr>
        <p:xfrm>
          <a:off x="1597101" y="1909443"/>
          <a:ext cx="2489272" cy="3039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36">
                  <a:extLst>
                    <a:ext uri="{9D8B030D-6E8A-4147-A177-3AD203B41FA5}">
                      <a16:colId xmlns:a16="http://schemas.microsoft.com/office/drawing/2014/main" val="799815036"/>
                    </a:ext>
                  </a:extLst>
                </a:gridCol>
                <a:gridCol w="1244636">
                  <a:extLst>
                    <a:ext uri="{9D8B030D-6E8A-4147-A177-3AD203B41FA5}">
                      <a16:colId xmlns:a16="http://schemas.microsoft.com/office/drawing/2014/main" val="64275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Marginal Benefit</a:t>
                      </a:r>
                      <a:endParaRPr lang="en-US" sz="2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1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12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59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45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204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4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-$5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6899770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0D78FEA9-56D3-570B-6D20-8589931556BE}"/>
              </a:ext>
            </a:extLst>
          </p:cNvPr>
          <p:cNvSpPr/>
          <p:nvPr/>
        </p:nvSpPr>
        <p:spPr>
          <a:xfrm>
            <a:off x="1508237" y="2946400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A9B6485-6F2B-7BA7-B531-1A691A80B2DB}"/>
              </a:ext>
            </a:extLst>
          </p:cNvPr>
          <p:cNvSpPr/>
          <p:nvPr/>
        </p:nvSpPr>
        <p:spPr>
          <a:xfrm>
            <a:off x="4693521" y="2920999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97F222-CC64-6A0C-1620-25E9ED1468D3}"/>
              </a:ext>
            </a:extLst>
          </p:cNvPr>
          <p:cNvSpPr/>
          <p:nvPr/>
        </p:nvSpPr>
        <p:spPr>
          <a:xfrm>
            <a:off x="1508237" y="3341049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09F427-2C70-738C-18B9-BA06F41E7A8F}"/>
              </a:ext>
            </a:extLst>
          </p:cNvPr>
          <p:cNvSpPr/>
          <p:nvPr/>
        </p:nvSpPr>
        <p:spPr>
          <a:xfrm>
            <a:off x="4693521" y="3315648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B36CD6-09D2-DEE3-3B52-CC5A7C170EC3}"/>
              </a:ext>
            </a:extLst>
          </p:cNvPr>
          <p:cNvSpPr/>
          <p:nvPr/>
        </p:nvSpPr>
        <p:spPr>
          <a:xfrm>
            <a:off x="1508237" y="3735698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ABCD80-24A2-F967-466C-DB19D0FE326F}"/>
              </a:ext>
            </a:extLst>
          </p:cNvPr>
          <p:cNvSpPr/>
          <p:nvPr/>
        </p:nvSpPr>
        <p:spPr>
          <a:xfrm>
            <a:off x="4693521" y="3710297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AEAF40-72AD-E7C4-5B76-0D3057370719}"/>
              </a:ext>
            </a:extLst>
          </p:cNvPr>
          <p:cNvSpPr/>
          <p:nvPr/>
        </p:nvSpPr>
        <p:spPr>
          <a:xfrm>
            <a:off x="1508237" y="4130347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3A9F04C-C187-58A8-49E6-480ABC3EC4D6}"/>
              </a:ext>
            </a:extLst>
          </p:cNvPr>
          <p:cNvSpPr/>
          <p:nvPr/>
        </p:nvSpPr>
        <p:spPr>
          <a:xfrm>
            <a:off x="4693521" y="4104946"/>
            <a:ext cx="2667000" cy="48259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D9AC3A-4CEF-7587-229B-F76AC30FD83D}"/>
              </a:ext>
            </a:extLst>
          </p:cNvPr>
          <p:cNvSpPr/>
          <p:nvPr/>
        </p:nvSpPr>
        <p:spPr>
          <a:xfrm>
            <a:off x="7261100" y="3248801"/>
            <a:ext cx="49203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 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BECAUSE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$10&gt;$9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$5&lt;$12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87FC1F-C2EA-D717-CAAA-98547CBD94AA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Maximization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E5199A-2499-1B2B-0AA5-2BD861C3AA42}"/>
              </a:ext>
            </a:extLst>
          </p:cNvPr>
          <p:cNvSpPr/>
          <p:nvPr/>
        </p:nvSpPr>
        <p:spPr>
          <a:xfrm>
            <a:off x="7214909" y="1876382"/>
            <a:ext cx="49203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How many hours should he study?</a:t>
            </a:r>
          </a:p>
        </p:txBody>
      </p:sp>
    </p:spTree>
    <p:extLst>
      <p:ext uri="{BB962C8B-B14F-4D97-AF65-F5344CB8AC3E}">
        <p14:creationId xmlns:p14="http://schemas.microsoft.com/office/powerpoint/2010/main" val="81423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7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1B01E0-EBFB-C1E6-21B9-215BA108EF37}"/>
              </a:ext>
            </a:extLst>
          </p:cNvPr>
          <p:cNvSpPr txBox="1"/>
          <p:nvPr/>
        </p:nvSpPr>
        <p:spPr>
          <a:xfrm>
            <a:off x="6910434" y="2945156"/>
            <a:ext cx="52906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low quantities MB&gt;MC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(net benefit increasing)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29B37-DF11-36DF-CA3A-AEB21D1DB28F}"/>
              </a:ext>
            </a:extLst>
          </p:cNvPr>
          <p:cNvSpPr txBox="1"/>
          <p:nvPr/>
        </p:nvSpPr>
        <p:spPr>
          <a:xfrm>
            <a:off x="6910434" y="2945156"/>
            <a:ext cx="52977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high quantities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MC&gt;MB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(net benefit decreasing)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854238"/>
            <a:ext cx="121849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On the graph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F33AE5-4650-42E6-7DC4-99F62F6D0939}"/>
              </a:ext>
            </a:extLst>
          </p:cNvPr>
          <p:cNvSpPr/>
          <p:nvPr/>
        </p:nvSpPr>
        <p:spPr>
          <a:xfrm>
            <a:off x="232229" y="1944345"/>
            <a:ext cx="6662057" cy="4725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349D04-32AA-ACA3-7E98-E6E138BA2CF9}"/>
              </a:ext>
            </a:extLst>
          </p:cNvPr>
          <p:cNvSpPr/>
          <p:nvPr/>
        </p:nvSpPr>
        <p:spPr>
          <a:xfrm>
            <a:off x="6901324" y="2688699"/>
            <a:ext cx="52906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 u="sng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Benefit Maximization RULE</a:t>
            </a:r>
          </a:p>
          <a:p>
            <a:pPr lvl="0" algn="ctr">
              <a:defRPr/>
            </a:pPr>
            <a:r>
              <a:rPr lang="en-US" sz="8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MB=MC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DF2CAB-6EE4-F204-5B6B-7D17058A5A1B}"/>
              </a:ext>
            </a:extLst>
          </p:cNvPr>
          <p:cNvCxnSpPr/>
          <p:nvPr/>
        </p:nvCxnSpPr>
        <p:spPr>
          <a:xfrm>
            <a:off x="4079918" y="3982013"/>
            <a:ext cx="0" cy="213360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F2B2F0-9684-AD9A-9098-28CB0A6C3FB0}"/>
              </a:ext>
            </a:extLst>
          </p:cNvPr>
          <p:cNvCxnSpPr/>
          <p:nvPr/>
        </p:nvCxnSpPr>
        <p:spPr>
          <a:xfrm flipH="1">
            <a:off x="1660568" y="2346162"/>
            <a:ext cx="4419600" cy="36576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1733D1-13CD-109E-B66A-1691EE8AF4E0}"/>
              </a:ext>
            </a:extLst>
          </p:cNvPr>
          <p:cNvCxnSpPr/>
          <p:nvPr/>
        </p:nvCxnSpPr>
        <p:spPr>
          <a:xfrm flipH="1" flipV="1">
            <a:off x="1660568" y="2153213"/>
            <a:ext cx="4387553" cy="32766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3612520-DDE9-357F-D7EC-26BA800EA0D8}"/>
              </a:ext>
            </a:extLst>
          </p:cNvPr>
          <p:cNvSpPr txBox="1"/>
          <p:nvPr/>
        </p:nvSpPr>
        <p:spPr>
          <a:xfrm>
            <a:off x="232229" y="2000162"/>
            <a:ext cx="1428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Cost/</a:t>
            </a:r>
          </a:p>
          <a:p>
            <a:pPr algn="ctr"/>
            <a:r>
              <a:rPr lang="en-US" sz="3000" dirty="0"/>
              <a:t>Benefit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027AC5-36D5-1616-6DB4-3095B314EC60}"/>
              </a:ext>
            </a:extLst>
          </p:cNvPr>
          <p:cNvSpPr txBox="1"/>
          <p:nvPr/>
        </p:nvSpPr>
        <p:spPr>
          <a:xfrm>
            <a:off x="5221187" y="6115613"/>
            <a:ext cx="15447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Quantity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F99AF1-C634-1F76-03F4-3E9A504DB31B}"/>
              </a:ext>
            </a:extLst>
          </p:cNvPr>
          <p:cNvSpPr txBox="1"/>
          <p:nvPr/>
        </p:nvSpPr>
        <p:spPr>
          <a:xfrm>
            <a:off x="6048121" y="2077995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833DFC-CEE7-F08B-D7D0-7E318BD93D52}"/>
              </a:ext>
            </a:extLst>
          </p:cNvPr>
          <p:cNvSpPr txBox="1"/>
          <p:nvPr/>
        </p:nvSpPr>
        <p:spPr>
          <a:xfrm>
            <a:off x="3350822" y="6115614"/>
            <a:ext cx="145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00315E-F30E-607D-6E88-79A72FDCCE80}"/>
              </a:ext>
            </a:extLst>
          </p:cNvPr>
          <p:cNvSpPr txBox="1"/>
          <p:nvPr/>
        </p:nvSpPr>
        <p:spPr>
          <a:xfrm>
            <a:off x="6003968" y="5277413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MB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30B5A0-AFBD-63BA-16E0-32F8E7F8A3A9}"/>
              </a:ext>
            </a:extLst>
          </p:cNvPr>
          <p:cNvSpPr/>
          <p:nvPr/>
        </p:nvSpPr>
        <p:spPr>
          <a:xfrm>
            <a:off x="3978607" y="3876372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858C246-6E5B-27AB-14D8-8AB82D250C00}"/>
              </a:ext>
            </a:extLst>
          </p:cNvPr>
          <p:cNvCxnSpPr>
            <a:cxnSpLocks/>
            <a:stCxn id="33" idx="4"/>
          </p:cNvCxnSpPr>
          <p:nvPr/>
        </p:nvCxnSpPr>
        <p:spPr>
          <a:xfrm flipH="1">
            <a:off x="4976096" y="3367233"/>
            <a:ext cx="14869" cy="2748379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8970CC1-3D43-34BB-15FD-D6568E4BFABD}"/>
              </a:ext>
            </a:extLst>
          </p:cNvPr>
          <p:cNvSpPr txBox="1"/>
          <p:nvPr/>
        </p:nvSpPr>
        <p:spPr>
          <a:xfrm>
            <a:off x="4247000" y="6115613"/>
            <a:ext cx="145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522769F-B1EC-BACF-367C-AC96F40B566A}"/>
              </a:ext>
            </a:extLst>
          </p:cNvPr>
          <p:cNvSpPr/>
          <p:nvPr/>
        </p:nvSpPr>
        <p:spPr>
          <a:xfrm>
            <a:off x="4861795" y="4516542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B93844F-CC21-E9AE-7AF6-ADBCBC08C738}"/>
              </a:ext>
            </a:extLst>
          </p:cNvPr>
          <p:cNvCxnSpPr>
            <a:cxnSpLocks/>
            <a:stCxn id="31" idx="4"/>
          </p:cNvCxnSpPr>
          <p:nvPr/>
        </p:nvCxnSpPr>
        <p:spPr>
          <a:xfrm>
            <a:off x="3082428" y="3327047"/>
            <a:ext cx="1" cy="2788565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CBC39D3-8332-4CF5-CD24-D1D8E31EB8F4}"/>
              </a:ext>
            </a:extLst>
          </p:cNvPr>
          <p:cNvSpPr txBox="1"/>
          <p:nvPr/>
        </p:nvSpPr>
        <p:spPr>
          <a:xfrm>
            <a:off x="2786742" y="6111732"/>
            <a:ext cx="585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509472C-D4B6-496B-3FCE-C15F6C0A43C1}"/>
              </a:ext>
            </a:extLst>
          </p:cNvPr>
          <p:cNvSpPr/>
          <p:nvPr/>
        </p:nvSpPr>
        <p:spPr>
          <a:xfrm>
            <a:off x="2968128" y="3098447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E310088-A26F-7C82-51B2-C9C1C1503BA9}"/>
              </a:ext>
            </a:extLst>
          </p:cNvPr>
          <p:cNvSpPr/>
          <p:nvPr/>
        </p:nvSpPr>
        <p:spPr>
          <a:xfrm>
            <a:off x="2968128" y="4721329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3E85B79-EFDB-AC07-655A-32227521BE44}"/>
              </a:ext>
            </a:extLst>
          </p:cNvPr>
          <p:cNvSpPr/>
          <p:nvPr/>
        </p:nvSpPr>
        <p:spPr>
          <a:xfrm>
            <a:off x="4876665" y="3138633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C50B2-3C80-64ED-E784-B0AC074ED4B0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 Maximization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F2A056-33AD-9587-3EC1-33D72761D766}"/>
              </a:ext>
            </a:extLst>
          </p:cNvPr>
          <p:cNvCxnSpPr/>
          <p:nvPr/>
        </p:nvCxnSpPr>
        <p:spPr>
          <a:xfrm flipH="1">
            <a:off x="1660568" y="6115613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E7E753-AFAB-E8D0-0CFC-1A81C34FDFCF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1676717" y="3212747"/>
            <a:ext cx="1291411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416F1A-0C77-8994-649B-C33B8C475B5B}"/>
              </a:ext>
            </a:extLst>
          </p:cNvPr>
          <p:cNvCxnSpPr>
            <a:cxnSpLocks/>
          </p:cNvCxnSpPr>
          <p:nvPr/>
        </p:nvCxnSpPr>
        <p:spPr>
          <a:xfrm flipH="1">
            <a:off x="1676717" y="4835629"/>
            <a:ext cx="1291411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857DC4-092B-D2AE-D8C3-8AE8BE562F96}"/>
              </a:ext>
            </a:extLst>
          </p:cNvPr>
          <p:cNvCxnSpPr>
            <a:cxnSpLocks/>
          </p:cNvCxnSpPr>
          <p:nvPr/>
        </p:nvCxnSpPr>
        <p:spPr>
          <a:xfrm flipH="1">
            <a:off x="1676717" y="4630842"/>
            <a:ext cx="318507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9642E20-30C2-9DD9-62AE-CD2C39467EAB}"/>
              </a:ext>
            </a:extLst>
          </p:cNvPr>
          <p:cNvCxnSpPr>
            <a:cxnSpLocks/>
          </p:cNvCxnSpPr>
          <p:nvPr/>
        </p:nvCxnSpPr>
        <p:spPr>
          <a:xfrm flipH="1">
            <a:off x="1691587" y="3252933"/>
            <a:ext cx="3185078" cy="0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3A03BC3-AF40-E251-7E9F-C30A3B5289CA}"/>
              </a:ext>
            </a:extLst>
          </p:cNvPr>
          <p:cNvSpPr txBox="1"/>
          <p:nvPr/>
        </p:nvSpPr>
        <p:spPr>
          <a:xfrm>
            <a:off x="1074461" y="4671028"/>
            <a:ext cx="62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MC1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F8DF7D-2ECF-762B-6000-ADD1BB56DD2B}"/>
              </a:ext>
            </a:extLst>
          </p:cNvPr>
          <p:cNvSpPr txBox="1"/>
          <p:nvPr/>
        </p:nvSpPr>
        <p:spPr>
          <a:xfrm>
            <a:off x="1064807" y="4430437"/>
            <a:ext cx="635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MB1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C7CCE7-1493-D5FC-DE09-3324D65ED6BF}"/>
              </a:ext>
            </a:extLst>
          </p:cNvPr>
          <p:cNvCxnSpPr/>
          <p:nvPr/>
        </p:nvCxnSpPr>
        <p:spPr>
          <a:xfrm>
            <a:off x="1660568" y="2077013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52FE2F9-5BC9-CA10-AF96-507FDDD184D3}"/>
              </a:ext>
            </a:extLst>
          </p:cNvPr>
          <p:cNvSpPr txBox="1"/>
          <p:nvPr/>
        </p:nvSpPr>
        <p:spPr>
          <a:xfrm>
            <a:off x="1036691" y="3061624"/>
            <a:ext cx="62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MC1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8AFAAE-BA60-607A-B4D8-5A4EEFD6CB0E}"/>
              </a:ext>
            </a:extLst>
          </p:cNvPr>
          <p:cNvSpPr txBox="1"/>
          <p:nvPr/>
        </p:nvSpPr>
        <p:spPr>
          <a:xfrm>
            <a:off x="1031864" y="3007639"/>
            <a:ext cx="635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MB1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794518-0AEE-70B7-97E2-B4763967B076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691587" y="3990672"/>
            <a:ext cx="2287020" cy="8386"/>
          </a:xfrm>
          <a:prstGeom prst="line">
            <a:avLst/>
          </a:prstGeom>
          <a:ln w="762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5A586A4-199F-11DB-4E57-9896C24EE833}"/>
              </a:ext>
            </a:extLst>
          </p:cNvPr>
          <p:cNvSpPr txBox="1"/>
          <p:nvPr/>
        </p:nvSpPr>
        <p:spPr>
          <a:xfrm>
            <a:off x="519300" y="3802135"/>
            <a:ext cx="116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MB1/MC1</a:t>
            </a:r>
          </a:p>
        </p:txBody>
      </p:sp>
    </p:spTree>
    <p:extLst>
      <p:ext uri="{BB962C8B-B14F-4D97-AF65-F5344CB8AC3E}">
        <p14:creationId xmlns:p14="http://schemas.microsoft.com/office/powerpoint/2010/main" val="31153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3" grpId="0"/>
      <p:bldP spid="22" grpId="0"/>
      <p:bldP spid="24" grpId="0" animBg="1"/>
      <p:bldP spid="27" grpId="0"/>
      <p:bldP spid="27" grpId="1"/>
      <p:bldP spid="28" grpId="0" animBg="1"/>
      <p:bldP spid="28" grpId="1" animBg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052843"/>
            <a:ext cx="12177924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Utility:</a:t>
            </a: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Satisfaction gained by consumers when consuming a good or service</a:t>
            </a:r>
          </a:p>
          <a:p>
            <a:pPr algn="ctr">
              <a:defRPr/>
            </a:pP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Utility is a consumer’s benefit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Diminishing Marginal Utility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08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052843"/>
            <a:ext cx="12177924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 of Diminishing Marginal Utility</a:t>
            </a: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The additional satisfaction</a:t>
            </a: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gained from consuming a </a:t>
            </a: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good decreases with each </a:t>
            </a:r>
          </a:p>
          <a:p>
            <a:pPr algn="ctr"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additional unit consumed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2000F9-A919-CC03-FCBB-5DA882C0AD0E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Diminishing Marginal Utility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76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045B67F-1BC9-1E42-5FE6-266275596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732" y="1499752"/>
            <a:ext cx="1246495" cy="1246495"/>
          </a:xfrm>
          <a:prstGeom prst="rect">
            <a:avLst/>
          </a:prstGeom>
        </p:spPr>
      </p:pic>
      <p:pic>
        <p:nvPicPr>
          <p:cNvPr id="3" name="Picture 2" descr="A yellow smiley face with black background&#10;&#10;AI-generated content may be incorrect.">
            <a:extLst>
              <a:ext uri="{FF2B5EF4-FFF2-40B4-BE49-F238E27FC236}">
                <a16:creationId xmlns:a16="http://schemas.microsoft.com/office/drawing/2014/main" id="{9823FC65-32E6-BB99-8EB7-10E5B0978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732" y="2838600"/>
            <a:ext cx="1234492" cy="1234492"/>
          </a:xfrm>
          <a:prstGeom prst="rect">
            <a:avLst/>
          </a:prstGeom>
        </p:spPr>
      </p:pic>
      <p:pic>
        <p:nvPicPr>
          <p:cNvPr id="1026" name="Picture 2" descr="Slice of pizza vector clip art">
            <a:extLst>
              <a:ext uri="{FF2B5EF4-FFF2-40B4-BE49-F238E27FC236}">
                <a16:creationId xmlns:a16="http://schemas.microsoft.com/office/drawing/2014/main" id="{E86DFD06-C005-35AF-44A7-CAEB70177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20" y="1499752"/>
            <a:ext cx="1398743" cy="1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61B5E2-B29E-B19D-ABE4-28E63D20C37D}"/>
              </a:ext>
            </a:extLst>
          </p:cNvPr>
          <p:cNvSpPr txBox="1"/>
          <p:nvPr/>
        </p:nvSpPr>
        <p:spPr>
          <a:xfrm>
            <a:off x="2405487" y="1863901"/>
            <a:ext cx="20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100 Utils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34" name="Picture 2" descr="Slice of pizza vector clip art">
            <a:extLst>
              <a:ext uri="{FF2B5EF4-FFF2-40B4-BE49-F238E27FC236}">
                <a16:creationId xmlns:a16="http://schemas.microsoft.com/office/drawing/2014/main" id="{41DA323B-9E46-A4B8-E513-8889AC23E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66" y="2768892"/>
            <a:ext cx="1398743" cy="1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69472C-B068-BFE9-7466-565C19AA6772}"/>
              </a:ext>
            </a:extLst>
          </p:cNvPr>
          <p:cNvSpPr txBox="1"/>
          <p:nvPr/>
        </p:nvSpPr>
        <p:spPr>
          <a:xfrm>
            <a:off x="2407833" y="3133041"/>
            <a:ext cx="20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80 Utils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38" name="Picture 2" descr="Slice of pizza vector clip art">
            <a:extLst>
              <a:ext uri="{FF2B5EF4-FFF2-40B4-BE49-F238E27FC236}">
                <a16:creationId xmlns:a16="http://schemas.microsoft.com/office/drawing/2014/main" id="{9392C87A-6A9F-5C57-1547-AB21B837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20" y="4079225"/>
            <a:ext cx="1398743" cy="1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4B460CE-27C8-B176-3337-0D438D977D6B}"/>
              </a:ext>
            </a:extLst>
          </p:cNvPr>
          <p:cNvSpPr txBox="1"/>
          <p:nvPr/>
        </p:nvSpPr>
        <p:spPr>
          <a:xfrm>
            <a:off x="2405487" y="4443374"/>
            <a:ext cx="20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50 Utils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40" name="Picture 2" descr="Slice of pizza vector clip art">
            <a:extLst>
              <a:ext uri="{FF2B5EF4-FFF2-40B4-BE49-F238E27FC236}">
                <a16:creationId xmlns:a16="http://schemas.microsoft.com/office/drawing/2014/main" id="{60C19ACE-5B98-9FBA-D3A0-0CA2B7296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784" y="1246495"/>
            <a:ext cx="1398743" cy="1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8FE95DB-9EEE-2BE4-FBFC-305BFCA161F0}"/>
              </a:ext>
            </a:extLst>
          </p:cNvPr>
          <p:cNvSpPr txBox="1"/>
          <p:nvPr/>
        </p:nvSpPr>
        <p:spPr>
          <a:xfrm>
            <a:off x="6255151" y="1610644"/>
            <a:ext cx="20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latin typeface="Calibri" panose="020F0502020204030204"/>
              </a:rPr>
              <a:t>10</a:t>
            </a:r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 Utils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42" name="Picture 2" descr="Slice of pizza vector clip art">
            <a:extLst>
              <a:ext uri="{FF2B5EF4-FFF2-40B4-BE49-F238E27FC236}">
                <a16:creationId xmlns:a16="http://schemas.microsoft.com/office/drawing/2014/main" id="{BFD741DE-579E-7421-2EA9-78DF2906B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410" y="2688597"/>
            <a:ext cx="1398743" cy="1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CEF0B6D-0153-5803-7FA1-D75A7CB76739}"/>
              </a:ext>
            </a:extLst>
          </p:cNvPr>
          <p:cNvSpPr txBox="1"/>
          <p:nvPr/>
        </p:nvSpPr>
        <p:spPr>
          <a:xfrm>
            <a:off x="6376777" y="3052746"/>
            <a:ext cx="204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-20 Utils</a:t>
            </a:r>
            <a:endParaRPr lang="en-US" sz="400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90238C-B099-23D9-FADB-9DA41B027395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Diminishing Marginal Utility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6F630EF-9F22-AD02-28F7-3C43F75CB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0713" y="1018059"/>
            <a:ext cx="1755800" cy="1749704"/>
          </a:xfrm>
          <a:prstGeom prst="rect">
            <a:avLst/>
          </a:prstGeom>
        </p:spPr>
      </p:pic>
      <p:pic>
        <p:nvPicPr>
          <p:cNvPr id="24" name="Picture 23" descr="A green face with a teary mouth and mouth&#10;&#10;AI-generated content may be incorrect.">
            <a:extLst>
              <a:ext uri="{FF2B5EF4-FFF2-40B4-BE49-F238E27FC236}">
                <a16:creationId xmlns:a16="http://schemas.microsoft.com/office/drawing/2014/main" id="{EA1DAEE3-01CE-4B4A-18C1-F706E2C31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37" y="2530713"/>
            <a:ext cx="1751951" cy="175195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E3057F-AE2B-6715-6002-C0166E1D5C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7139" y="3967757"/>
            <a:ext cx="1621677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4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5" grpId="0"/>
      <p:bldP spid="39" grpId="0"/>
      <p:bldP spid="41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61B4D1-4FBC-A5F1-4512-6989AFCEDC32}"/>
              </a:ext>
            </a:extLst>
          </p:cNvPr>
          <p:cNvSpPr/>
          <p:nvPr/>
        </p:nvSpPr>
        <p:spPr>
          <a:xfrm>
            <a:off x="233872" y="1903749"/>
            <a:ext cx="6502400" cy="48592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965030"/>
            <a:ext cx="94246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the graph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D2B65E-ACC6-7BB4-A27C-1D0AB133B891}"/>
              </a:ext>
            </a:extLst>
          </p:cNvPr>
          <p:cNvCxnSpPr/>
          <p:nvPr/>
        </p:nvCxnSpPr>
        <p:spPr>
          <a:xfrm flipH="1">
            <a:off x="930719" y="6141262"/>
            <a:ext cx="5105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1E0604-9892-7A50-28F6-42AE156B161E}"/>
              </a:ext>
            </a:extLst>
          </p:cNvPr>
          <p:cNvCxnSpPr>
            <a:cxnSpLocks/>
          </p:cNvCxnSpPr>
          <p:nvPr/>
        </p:nvCxnSpPr>
        <p:spPr>
          <a:xfrm flipH="1" flipV="1">
            <a:off x="930718" y="2579809"/>
            <a:ext cx="3453082" cy="38759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879677-A234-F992-4163-1A58CD1A4FBD}"/>
              </a:ext>
            </a:extLst>
          </p:cNvPr>
          <p:cNvSpPr txBox="1"/>
          <p:nvPr/>
        </p:nvSpPr>
        <p:spPr>
          <a:xfrm>
            <a:off x="4310402" y="621836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MU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DDF57-766F-D168-D9DC-4A2CACFE2993}"/>
              </a:ext>
            </a:extLst>
          </p:cNvPr>
          <p:cNvCxnSpPr/>
          <p:nvPr/>
        </p:nvCxnSpPr>
        <p:spPr>
          <a:xfrm>
            <a:off x="930719" y="2102662"/>
            <a:ext cx="0" cy="403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F364416-9BFF-C9D1-C5FF-2BD24F604AB6}"/>
              </a:ext>
            </a:extLst>
          </p:cNvPr>
          <p:cNvSpPr txBox="1"/>
          <p:nvPr/>
        </p:nvSpPr>
        <p:spPr>
          <a:xfrm rot="16200000">
            <a:off x="-984682" y="3212963"/>
            <a:ext cx="3133954" cy="696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latin typeface="+mj-lt"/>
              </a:rPr>
              <a:t>Utility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98689A-EA26-85CC-0402-892899EE059C}"/>
              </a:ext>
            </a:extLst>
          </p:cNvPr>
          <p:cNvSpPr txBox="1"/>
          <p:nvPr/>
        </p:nvSpPr>
        <p:spPr>
          <a:xfrm>
            <a:off x="4869314" y="6071953"/>
            <a:ext cx="20195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latin typeface="+mj-lt"/>
              </a:rPr>
              <a:t>Quantity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AD151A-13B2-5A62-4C1F-8BDF9089121E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Diminishing Marginal Utility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471B09-D729-A2E3-A3FB-9BE1E9329692}"/>
              </a:ext>
            </a:extLst>
          </p:cNvPr>
          <p:cNvSpPr/>
          <p:nvPr/>
        </p:nvSpPr>
        <p:spPr>
          <a:xfrm>
            <a:off x="8076209" y="1128346"/>
            <a:ext cx="3926009" cy="3021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2384F1-B81F-F8A9-22C0-F58C9BD36EEC}"/>
              </a:ext>
            </a:extLst>
          </p:cNvPr>
          <p:cNvSpPr/>
          <p:nvPr/>
        </p:nvSpPr>
        <p:spPr>
          <a:xfrm>
            <a:off x="8076209" y="3833137"/>
            <a:ext cx="3926010" cy="3000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41C103-C3A0-FC1E-F8A7-AAEF5FBD40D5}"/>
              </a:ext>
            </a:extLst>
          </p:cNvPr>
          <p:cNvSpPr txBox="1"/>
          <p:nvPr/>
        </p:nvSpPr>
        <p:spPr>
          <a:xfrm>
            <a:off x="7911904" y="3801895"/>
            <a:ext cx="667467" cy="496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D82324-02A8-D2E2-0666-810D9608FBF0}"/>
              </a:ext>
            </a:extLst>
          </p:cNvPr>
          <p:cNvSpPr txBox="1"/>
          <p:nvPr/>
        </p:nvSpPr>
        <p:spPr>
          <a:xfrm>
            <a:off x="11171771" y="6361674"/>
            <a:ext cx="289238" cy="496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Q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51BBAE-A0A9-1993-2DB9-3A03BA876A40}"/>
              </a:ext>
            </a:extLst>
          </p:cNvPr>
          <p:cNvCxnSpPr/>
          <p:nvPr/>
        </p:nvCxnSpPr>
        <p:spPr>
          <a:xfrm flipH="1">
            <a:off x="8413297" y="6395111"/>
            <a:ext cx="30477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F5DE955-ED9F-FAB5-E8CC-477A014CE842}"/>
              </a:ext>
            </a:extLst>
          </p:cNvPr>
          <p:cNvSpPr txBox="1"/>
          <p:nvPr/>
        </p:nvSpPr>
        <p:spPr>
          <a:xfrm>
            <a:off x="11355009" y="5979971"/>
            <a:ext cx="5833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TU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EA3845-32EA-141C-2B1F-648D29829FB9}"/>
              </a:ext>
            </a:extLst>
          </p:cNvPr>
          <p:cNvCxnSpPr/>
          <p:nvPr/>
        </p:nvCxnSpPr>
        <p:spPr>
          <a:xfrm flipH="1">
            <a:off x="8413297" y="3686979"/>
            <a:ext cx="304771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8519304-B6EB-6B0D-95DC-7AA925BB082B}"/>
              </a:ext>
            </a:extLst>
          </p:cNvPr>
          <p:cNvSpPr txBox="1"/>
          <p:nvPr/>
        </p:nvSpPr>
        <p:spPr>
          <a:xfrm rot="16200000">
            <a:off x="7446810" y="1383705"/>
            <a:ext cx="15279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Utility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395493-73F0-816A-416B-3134E54907A6}"/>
              </a:ext>
            </a:extLst>
          </p:cNvPr>
          <p:cNvSpPr txBox="1"/>
          <p:nvPr/>
        </p:nvSpPr>
        <p:spPr>
          <a:xfrm>
            <a:off x="11171771" y="3653542"/>
            <a:ext cx="289238" cy="496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Q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4DA681-4527-C972-AFCF-ED4EFB34F2DF}"/>
              </a:ext>
            </a:extLst>
          </p:cNvPr>
          <p:cNvCxnSpPr>
            <a:cxnSpLocks/>
          </p:cNvCxnSpPr>
          <p:nvPr/>
        </p:nvCxnSpPr>
        <p:spPr>
          <a:xfrm>
            <a:off x="9950969" y="1128346"/>
            <a:ext cx="0" cy="5233328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566B26-A73B-CA1F-7B81-30453AA71E71}"/>
              </a:ext>
            </a:extLst>
          </p:cNvPr>
          <p:cNvCxnSpPr>
            <a:cxnSpLocks/>
          </p:cNvCxnSpPr>
          <p:nvPr/>
        </p:nvCxnSpPr>
        <p:spPr>
          <a:xfrm flipH="1" flipV="1">
            <a:off x="8413295" y="2191886"/>
            <a:ext cx="2903095" cy="281962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FD7E944-42C0-2BC1-EF79-2DA2770883FF}"/>
              </a:ext>
            </a:extLst>
          </p:cNvPr>
          <p:cNvSpPr txBox="1"/>
          <p:nvPr/>
        </p:nvSpPr>
        <p:spPr>
          <a:xfrm>
            <a:off x="11291895" y="4692280"/>
            <a:ext cx="78408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MU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566FDFA8-0AEB-B63E-0216-1BFBC04BA249}"/>
              </a:ext>
            </a:extLst>
          </p:cNvPr>
          <p:cNvSpPr/>
          <p:nvPr/>
        </p:nvSpPr>
        <p:spPr>
          <a:xfrm>
            <a:off x="8421016" y="4796374"/>
            <a:ext cx="2969281" cy="3123555"/>
          </a:xfrm>
          <a:prstGeom prst="arc">
            <a:avLst>
              <a:gd name="adj1" fmla="val 16199999"/>
              <a:gd name="adj2" fmla="val 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D87D679F-6658-22FF-D47B-70C9D4351315}"/>
              </a:ext>
            </a:extLst>
          </p:cNvPr>
          <p:cNvSpPr/>
          <p:nvPr/>
        </p:nvSpPr>
        <p:spPr>
          <a:xfrm flipH="1">
            <a:off x="8460231" y="4796374"/>
            <a:ext cx="2969282" cy="3123555"/>
          </a:xfrm>
          <a:prstGeom prst="arc">
            <a:avLst>
              <a:gd name="adj1" fmla="val 16199999"/>
              <a:gd name="adj2" fmla="val 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CD40CF8-FDE6-A5FA-F6C3-0D553406228D}"/>
              </a:ext>
            </a:extLst>
          </p:cNvPr>
          <p:cNvCxnSpPr/>
          <p:nvPr/>
        </p:nvCxnSpPr>
        <p:spPr>
          <a:xfrm>
            <a:off x="8413297" y="1221499"/>
            <a:ext cx="0" cy="24654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3CF4EC-2F72-05AD-4268-2AD8CD1C1717}"/>
              </a:ext>
            </a:extLst>
          </p:cNvPr>
          <p:cNvCxnSpPr/>
          <p:nvPr/>
        </p:nvCxnSpPr>
        <p:spPr>
          <a:xfrm>
            <a:off x="8413297" y="3929631"/>
            <a:ext cx="0" cy="24654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212F0D22-FD44-808D-A4AC-382757F4AB11}"/>
              </a:ext>
            </a:extLst>
          </p:cNvPr>
          <p:cNvSpPr/>
          <p:nvPr/>
        </p:nvSpPr>
        <p:spPr>
          <a:xfrm>
            <a:off x="2205001" y="1922555"/>
            <a:ext cx="5260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Marginal Utility </a:t>
            </a:r>
            <a:br>
              <a:rPr lang="en-US" sz="30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</a:br>
            <a:r>
              <a:rPr lang="en-US" sz="30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constantly decreases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Total Utility is Maximum when MU is zero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9790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20" grpId="0"/>
      <p:bldP spid="21" grpId="0"/>
      <p:bldP spid="4" grpId="0" animBg="1"/>
      <p:bldP spid="5" grpId="0" animBg="1"/>
      <p:bldP spid="7" grpId="0"/>
      <p:bldP spid="8" grpId="0"/>
      <p:bldP spid="17" grpId="0"/>
      <p:bldP spid="29" grpId="0"/>
      <p:bldP spid="30" grpId="0"/>
      <p:bldP spid="37" grpId="0"/>
      <p:bldP spid="39" grpId="0" animBg="1"/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oda Drink Container Vector">
            <a:extLst>
              <a:ext uri="{FF2B5EF4-FFF2-40B4-BE49-F238E27FC236}">
                <a16:creationId xmlns:a16="http://schemas.microsoft.com/office/drawing/2014/main" id="{A50B4E44-1768-417D-A6FB-2AB3DBDA6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49" y="2757810"/>
            <a:ext cx="1110399" cy="238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oasted sandwich vector image">
            <a:extLst>
              <a:ext uri="{FF2B5EF4-FFF2-40B4-BE49-F238E27FC236}">
                <a16:creationId xmlns:a16="http://schemas.microsoft.com/office/drawing/2014/main" id="{4EE2AF26-A1E3-4E1F-9CFE-36FFAB519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874" y="2989533"/>
            <a:ext cx="2318778" cy="2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D9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Utility Maximizing Combinations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816636" y="2469218"/>
            <a:ext cx="12314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Soda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588652" y="2469218"/>
            <a:ext cx="2230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Sandwich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-261831" y="5019792"/>
            <a:ext cx="3388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</a:t>
            </a:r>
            <a:r>
              <a:rPr kumimoji="0" lang="en-US" sz="4000" b="1" i="0" u="none" strike="noStrike" kern="1200" cap="none" spc="0" normalizeH="0" baseline="-25000" noProof="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US" sz="4000" b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45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4000" b="1" i="0" u="none" strike="noStrike" kern="1200" cap="none" spc="0" normalizeH="0" baseline="-2500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$3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871082" y="4997039"/>
            <a:ext cx="3388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</a:t>
            </a:r>
            <a:r>
              <a:rPr kumimoji="0" lang="en-US" sz="4000" b="1" i="0" u="none" strike="noStrike" kern="1200" cap="none" spc="0" normalizeH="0" baseline="-25000" noProof="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US" sz="40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8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4000" b="1" i="0" u="none" strike="noStrike" kern="1200" cap="none" spc="0" normalizeH="0" baseline="-2500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$8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49" y="3563854"/>
            <a:ext cx="30332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MU/$</a:t>
            </a:r>
            <a:endParaRPr kumimoji="0" lang="en-US" sz="6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187100" y="3673710"/>
            <a:ext cx="30332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latin typeface="Calibri" panose="020F0502020204030204"/>
              </a:rPr>
              <a:t>1</a:t>
            </a:r>
            <a:r>
              <a:rPr kumimoji="0" lang="en-US" sz="6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 MU/$</a:t>
            </a:r>
            <a:endParaRPr kumimoji="0" lang="en-US" sz="6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0" y="1048469"/>
            <a:ext cx="12192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 err="1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</a:t>
            </a:r>
            <a:r>
              <a:rPr kumimoji="0" lang="en-US" sz="5500" b="1" i="0" u="none" strike="noStrike" kern="1200" cap="none" spc="0" normalizeH="0" baseline="-25000" noProof="0" dirty="0" err="1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/P</a:t>
            </a:r>
            <a:r>
              <a:rPr kumimoji="0" lang="en-US" sz="5500" b="1" i="0" u="none" strike="noStrike" kern="1200" cap="none" spc="0" normalizeH="0" baseline="-2500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en-US" sz="5500" b="1" i="0" u="none" strike="noStrike" kern="1200" cap="none" spc="0" normalizeH="0" baseline="0" noProof="0" dirty="0" err="1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</a:t>
            </a:r>
            <a:r>
              <a:rPr kumimoji="0" lang="en-US" sz="5500" b="1" i="0" u="none" strike="noStrike" kern="1200" cap="none" spc="0" normalizeH="0" baseline="-25000" noProof="0" dirty="0" err="1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/P</a:t>
            </a:r>
            <a:r>
              <a:rPr kumimoji="0" lang="en-US" sz="5500" b="1" i="0" u="none" strike="noStrike" kern="1200" cap="none" spc="0" normalizeH="0" baseline="-2500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2974047E-4594-459A-859B-3C8228C10025}"/>
              </a:ext>
            </a:extLst>
          </p:cNvPr>
          <p:cNvSpPr/>
          <p:nvPr/>
        </p:nvSpPr>
        <p:spPr>
          <a:xfrm rot="10800000">
            <a:off x="2954755" y="3541211"/>
            <a:ext cx="856343" cy="142046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D53678C7-C1F9-46A8-819E-12776903A366}"/>
              </a:ext>
            </a:extLst>
          </p:cNvPr>
          <p:cNvSpPr/>
          <p:nvPr/>
        </p:nvSpPr>
        <p:spPr>
          <a:xfrm>
            <a:off x="8482051" y="3563854"/>
            <a:ext cx="856343" cy="14204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C2273D-2B58-69CB-D1EA-C307DD6715B2}"/>
              </a:ext>
            </a:extLst>
          </p:cNvPr>
          <p:cNvSpPr/>
          <p:nvPr/>
        </p:nvSpPr>
        <p:spPr>
          <a:xfrm>
            <a:off x="3639347" y="2239854"/>
            <a:ext cx="492034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Total Utility will increase if more of the highest MU/$ is consumed and Less of the lower MU/$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058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9" grpId="0"/>
      <p:bldP spid="6" grpId="0"/>
      <p:bldP spid="53" grpId="0"/>
      <p:bldP spid="54" grpId="0"/>
      <p:bldP spid="18" grpId="0" animBg="1"/>
      <p:bldP spid="20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27EA304-0BB5-354B-196A-1DE4247BFDCC}"/>
              </a:ext>
            </a:extLst>
          </p:cNvPr>
          <p:cNvSpPr txBox="1"/>
          <p:nvPr/>
        </p:nvSpPr>
        <p:spPr>
          <a:xfrm>
            <a:off x="7038" y="906862"/>
            <a:ext cx="1218496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budget constraint ($6)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71EABFF4-CA6A-B926-0003-AECAB49B69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654396"/>
              </p:ext>
            </p:extLst>
          </p:nvPr>
        </p:nvGraphicFramePr>
        <p:xfrm>
          <a:off x="316361" y="2045635"/>
          <a:ext cx="2514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MU/$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DBE7E2A4-9994-EB3E-99BB-68F62B6AA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598872"/>
              </p:ext>
            </p:extLst>
          </p:nvPr>
        </p:nvGraphicFramePr>
        <p:xfrm>
          <a:off x="5764661" y="2057115"/>
          <a:ext cx="2514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MU/$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Content Placeholder 7">
            <a:extLst>
              <a:ext uri="{FF2B5EF4-FFF2-40B4-BE49-F238E27FC236}">
                <a16:creationId xmlns:a16="http://schemas.microsoft.com/office/drawing/2014/main" id="{7E83F7BD-6EDB-9DE0-CCC5-4549EBA6C3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093825"/>
              </p:ext>
            </p:extLst>
          </p:nvPr>
        </p:nvGraphicFramePr>
        <p:xfrm>
          <a:off x="3021461" y="2054565"/>
          <a:ext cx="2514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MU/$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53217900-BA61-04F7-5450-1B9A1821EC11}"/>
              </a:ext>
            </a:extLst>
          </p:cNvPr>
          <p:cNvSpPr txBox="1"/>
          <p:nvPr/>
        </p:nvSpPr>
        <p:spPr>
          <a:xfrm>
            <a:off x="1992761" y="2426635"/>
            <a:ext cx="7620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/>
              <a:t>50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40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30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20</a:t>
            </a:r>
          </a:p>
          <a:p>
            <a:pPr fontAlgn="t"/>
            <a:endParaRPr lang="en-US" sz="600" b="1" dirty="0"/>
          </a:p>
          <a:p>
            <a:pPr fontAlgn="t"/>
            <a:r>
              <a:rPr lang="en-US" b="1" dirty="0"/>
              <a:t>10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BBCBF3-83DE-962A-B2E6-31973C7ABE26}"/>
              </a:ext>
            </a:extLst>
          </p:cNvPr>
          <p:cNvSpPr txBox="1"/>
          <p:nvPr/>
        </p:nvSpPr>
        <p:spPr>
          <a:xfrm>
            <a:off x="4699675" y="2426635"/>
            <a:ext cx="7620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/>
              <a:t>60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52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36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22</a:t>
            </a:r>
          </a:p>
          <a:p>
            <a:pPr fontAlgn="t"/>
            <a:endParaRPr lang="en-US" sz="600" b="1" dirty="0"/>
          </a:p>
          <a:p>
            <a:pPr fontAlgn="t"/>
            <a:r>
              <a:rPr lang="en-US" b="1" dirty="0"/>
              <a:t>12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BB6076-9630-6ABE-E833-84FA90ED32EC}"/>
              </a:ext>
            </a:extLst>
          </p:cNvPr>
          <p:cNvSpPr txBox="1"/>
          <p:nvPr/>
        </p:nvSpPr>
        <p:spPr>
          <a:xfrm>
            <a:off x="7441061" y="2438115"/>
            <a:ext cx="7620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/>
              <a:t>48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42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38</a:t>
            </a:r>
          </a:p>
          <a:p>
            <a:pPr fontAlgn="t"/>
            <a:endParaRPr lang="en-US" sz="700" b="1" dirty="0"/>
          </a:p>
          <a:p>
            <a:pPr fontAlgn="t"/>
            <a:r>
              <a:rPr lang="en-US" b="1" dirty="0"/>
              <a:t>31</a:t>
            </a:r>
          </a:p>
          <a:p>
            <a:pPr fontAlgn="t"/>
            <a:endParaRPr lang="en-US" sz="600" b="1" dirty="0"/>
          </a:p>
          <a:p>
            <a:pPr fontAlgn="t"/>
            <a:r>
              <a:rPr lang="en-US" b="1" dirty="0"/>
              <a:t>26</a:t>
            </a:r>
          </a:p>
        </p:txBody>
      </p:sp>
      <p:pic>
        <p:nvPicPr>
          <p:cNvPr id="25" name="Picture 6" descr="Simple Red Apple by sanja">
            <a:extLst>
              <a:ext uri="{FF2B5EF4-FFF2-40B4-BE49-F238E27FC236}">
                <a16:creationId xmlns:a16="http://schemas.microsoft.com/office/drawing/2014/main" id="{81D99A59-3FAE-B484-9A8A-9619FE37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1161" y="4560235"/>
            <a:ext cx="1676591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Banana by DooFi">
            <a:extLst>
              <a:ext uri="{FF2B5EF4-FFF2-40B4-BE49-F238E27FC236}">
                <a16:creationId xmlns:a16="http://schemas.microsoft.com/office/drawing/2014/main" id="{C35E052D-4CF6-5D8C-97B3-1D909060A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104" y="4641515"/>
            <a:ext cx="2438400" cy="202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Orange by nicubunu">
            <a:extLst>
              <a:ext uri="{FF2B5EF4-FFF2-40B4-BE49-F238E27FC236}">
                <a16:creationId xmlns:a16="http://schemas.microsoft.com/office/drawing/2014/main" id="{CCDCBF6C-0FA5-5F25-21DE-6281D7341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61" y="4560235"/>
            <a:ext cx="1981200" cy="194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F49E403-9D63-26CD-548D-EC5341256318}"/>
              </a:ext>
            </a:extLst>
          </p:cNvPr>
          <p:cNvSpPr txBox="1"/>
          <p:nvPr/>
        </p:nvSpPr>
        <p:spPr>
          <a:xfrm>
            <a:off x="773561" y="5017435"/>
            <a:ext cx="129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$1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111ABB-5C6A-86ED-47F5-3D54429C9191}"/>
              </a:ext>
            </a:extLst>
          </p:cNvPr>
          <p:cNvSpPr txBox="1"/>
          <p:nvPr/>
        </p:nvSpPr>
        <p:spPr>
          <a:xfrm>
            <a:off x="2947075" y="5057349"/>
            <a:ext cx="251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$0.50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5BBAB6-5EFD-4CAF-C049-618BD13D214E}"/>
              </a:ext>
            </a:extLst>
          </p:cNvPr>
          <p:cNvSpPr txBox="1"/>
          <p:nvPr/>
        </p:nvSpPr>
        <p:spPr>
          <a:xfrm>
            <a:off x="6336161" y="5017435"/>
            <a:ext cx="129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$2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94A0DBB-3859-8563-022B-2E7350949DBD}"/>
              </a:ext>
            </a:extLst>
          </p:cNvPr>
          <p:cNvSpPr/>
          <p:nvPr/>
        </p:nvSpPr>
        <p:spPr>
          <a:xfrm>
            <a:off x="2945261" y="2435565"/>
            <a:ext cx="2667000" cy="3810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2EFCD2B-5BB1-C4AB-9BEC-2047A27B6F50}"/>
              </a:ext>
            </a:extLst>
          </p:cNvPr>
          <p:cNvSpPr/>
          <p:nvPr/>
        </p:nvSpPr>
        <p:spPr>
          <a:xfrm>
            <a:off x="2945261" y="2816565"/>
            <a:ext cx="2667000" cy="3810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2095A9-673A-8885-4241-FAFB45D2E2B2}"/>
              </a:ext>
            </a:extLst>
          </p:cNvPr>
          <p:cNvSpPr/>
          <p:nvPr/>
        </p:nvSpPr>
        <p:spPr>
          <a:xfrm>
            <a:off x="166920" y="2426635"/>
            <a:ext cx="2667000" cy="3810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A132DA-0702-2BE6-61A3-AEA9B595E1F8}"/>
              </a:ext>
            </a:extLst>
          </p:cNvPr>
          <p:cNvSpPr/>
          <p:nvPr/>
        </p:nvSpPr>
        <p:spPr>
          <a:xfrm>
            <a:off x="5688461" y="2438115"/>
            <a:ext cx="2667000" cy="3810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D8869A-C13B-B1D3-7B24-B53C0AF98C4A}"/>
              </a:ext>
            </a:extLst>
          </p:cNvPr>
          <p:cNvSpPr/>
          <p:nvPr/>
        </p:nvSpPr>
        <p:spPr>
          <a:xfrm>
            <a:off x="5688461" y="2819115"/>
            <a:ext cx="2667000" cy="3810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314DB-801B-3385-36CB-DD645DA4F84F}"/>
              </a:ext>
            </a:extLst>
          </p:cNvPr>
          <p:cNvSpPr txBox="1"/>
          <p:nvPr/>
        </p:nvSpPr>
        <p:spPr>
          <a:xfrm>
            <a:off x="7038" y="0"/>
            <a:ext cx="121849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D9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Utility Maximizing Combinations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94CFCC-9370-3313-0618-DBC4AD703717}"/>
              </a:ext>
            </a:extLst>
          </p:cNvPr>
          <p:cNvSpPr/>
          <p:nvPr/>
        </p:nvSpPr>
        <p:spPr>
          <a:xfrm>
            <a:off x="8279261" y="2365051"/>
            <a:ext cx="39315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000" b="1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Calculate MU/$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000" b="1" i="0" u="none" strike="noStrike" kern="1200" cap="none" spc="0" normalizeH="0" baseline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Purchase highest MU/$ Until</a:t>
            </a:r>
            <a:r>
              <a:rPr kumimoji="0" lang="en-US" sz="3000" b="1" i="0" u="none" strike="noStrike" kern="1200" cap="none" spc="0" normalizeH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all money is spent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3000" b="1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latin typeface="Calibri" panose="020F0502020204030204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1 apple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b="1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2</a:t>
            </a:r>
            <a:r>
              <a:rPr lang="en-US" sz="3000" b="1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 bananas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r>
              <a:rPr kumimoji="0" lang="en-US" sz="3000" b="1" i="0" u="none" strike="noStrike" kern="1200" cap="none" spc="0" normalizeH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 oranges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001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3" grpId="0"/>
      <p:bldP spid="24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9964</TotalTime>
  <Words>16270</Words>
  <Application>Microsoft Office PowerPoint</Application>
  <PresentationFormat>Widescreen</PresentationFormat>
  <Paragraphs>2973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Arial Black</vt:lpstr>
      <vt:lpstr>Calibri</vt:lpstr>
      <vt:lpstr>Calibri Light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Reed at Sheldon</dc:creator>
  <cp:lastModifiedBy>Jacob Reed at Sheldon HS</cp:lastModifiedBy>
  <cp:revision>29</cp:revision>
  <dcterms:created xsi:type="dcterms:W3CDTF">2022-05-19T17:38:22Z</dcterms:created>
  <dcterms:modified xsi:type="dcterms:W3CDTF">2026-07-11T23:22:38Z</dcterms:modified>
</cp:coreProperties>
</file>